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 id="2147483700" r:id="rId2"/>
  </p:sldMasterIdLst>
  <p:notesMasterIdLst>
    <p:notesMasterId r:id="rId9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Lst>
  <p:sldSz cx="9144000" cy="5143500" type="screen16x9"/>
  <p:notesSz cx="6858000" cy="9144000"/>
  <p:embeddedFontLst>
    <p:embeddedFont>
      <p:font typeface="Actor" panose="020B0503050000020004" pitchFamily="34" charset="77"/>
      <p:regular r:id="rId98"/>
    </p:embeddedFont>
    <p:embeddedFont>
      <p:font typeface="Anaheim" panose="02000503000000000000" pitchFamily="2" charset="77"/>
      <p:regular r:id="rId99"/>
    </p:embeddedFont>
    <p:embeddedFont>
      <p:font typeface="Archivo" pitchFamily="2" charset="77"/>
      <p:regular r:id="rId100"/>
      <p:bold r:id="rId101"/>
      <p:italic r:id="rId102"/>
      <p:boldItalic r:id="rId103"/>
    </p:embeddedFont>
    <p:embeddedFont>
      <p:font typeface="Archivo SemiBold" pitchFamily="2" charset="77"/>
      <p:regular r:id="rId104"/>
      <p:bold r:id="rId105"/>
      <p:italic r:id="rId106"/>
      <p:boldItalic r:id="rId107"/>
    </p:embeddedFont>
    <p:embeddedFont>
      <p:font typeface="Arial Narrow" panose="020B0604020202020204" pitchFamily="34" charset="0"/>
      <p:regular r:id="rId108"/>
      <p:bold r:id="rId109"/>
      <p:italic r:id="rId110"/>
      <p:boldItalic r:id="rId111"/>
    </p:embeddedFont>
    <p:embeddedFont>
      <p:font typeface="DM Sans" pitchFamily="2" charset="77"/>
      <p:regular r:id="rId112"/>
      <p:bold r:id="rId113"/>
      <p:italic r:id="rId114"/>
      <p:boldItalic r:id="rId115"/>
    </p:embeddedFont>
    <p:embeddedFont>
      <p:font typeface="Nunito Light" panose="020F0302020204030204" pitchFamily="34" charset="0"/>
      <p:regular r:id="rId116"/>
      <p:italic r:id="rId117"/>
    </p:embeddedFont>
    <p:embeddedFont>
      <p:font typeface="Work Sans" pitchFamily="2" charset="77"/>
      <p:regular r:id="rId118"/>
      <p:bold r:id="rId119"/>
      <p:italic r:id="rId120"/>
      <p:boldItalic r:id="rId121"/>
    </p:embeddedFont>
    <p:embeddedFont>
      <p:font typeface="Work Sans SemiBold" panose="020F0502020204030204" pitchFamily="34" charset="0"/>
      <p:regular r:id="rId122"/>
      <p:bold r:id="rId123"/>
      <p:italic r:id="rId124"/>
      <p:boldItalic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DC46BD-2FE2-44E9-BF27-4A036847F3E0}">
  <a:tblStyle styleId="{FDDC46BD-2FE2-44E9-BF27-4A036847F3E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A3CF031-8147-401F-A7B8-5971058B7EB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32"/>
  </p:normalViewPr>
  <p:slideViewPr>
    <p:cSldViewPr snapToGrid="0">
      <p:cViewPr varScale="1">
        <p:scale>
          <a:sx n="142" d="100"/>
          <a:sy n="142" d="100"/>
        </p:scale>
        <p:origin x="66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0.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15.fntdata"/><Relationship Id="rId16" Type="http://schemas.openxmlformats.org/officeDocument/2006/relationships/slide" Target="slides/slide14.xml"/><Relationship Id="rId107" Type="http://schemas.openxmlformats.org/officeDocument/2006/relationships/font" Target="fonts/font10.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5.fntdata"/><Relationship Id="rId123" Type="http://schemas.openxmlformats.org/officeDocument/2006/relationships/font" Target="fonts/font26.fntdata"/><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16.fntdata"/><Relationship Id="rId118" Type="http://schemas.openxmlformats.org/officeDocument/2006/relationships/font" Target="fonts/font21.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6.fntdata"/><Relationship Id="rId108" Type="http://schemas.openxmlformats.org/officeDocument/2006/relationships/font" Target="fonts/font11.fntdata"/><Relationship Id="rId124" Type="http://schemas.openxmlformats.org/officeDocument/2006/relationships/font" Target="fonts/font27.fntdata"/><Relationship Id="rId129"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17.fntdata"/><Relationship Id="rId119" Type="http://schemas.openxmlformats.org/officeDocument/2006/relationships/font" Target="fonts/font22.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2.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104" Type="http://schemas.openxmlformats.org/officeDocument/2006/relationships/font" Target="fonts/font7.fntdata"/><Relationship Id="rId120" Type="http://schemas.openxmlformats.org/officeDocument/2006/relationships/font" Target="fonts/font23.fntdata"/><Relationship Id="rId125" Type="http://schemas.openxmlformats.org/officeDocument/2006/relationships/font" Target="fonts/font28.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3.fntdata"/><Relationship Id="rId115" Type="http://schemas.openxmlformats.org/officeDocument/2006/relationships/font" Target="fonts/font18.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3.fntdata"/><Relationship Id="rId105" Type="http://schemas.openxmlformats.org/officeDocument/2006/relationships/font" Target="fonts/font8.fntdata"/><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font" Target="fonts/font1.fntdata"/><Relationship Id="rId121" Type="http://schemas.openxmlformats.org/officeDocument/2006/relationships/font" Target="fonts/font24.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4.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9.fntdata"/><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font" Target="fonts/font2.fntdata"/><Relationship Id="rId101" Type="http://schemas.openxmlformats.org/officeDocument/2006/relationships/font" Target="fonts/font4.fntdata"/><Relationship Id="rId122" Type="http://schemas.openxmlformats.org/officeDocument/2006/relationships/font" Target="fonts/font25.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sqlshack.com/implementing-slowly-changing-dimensions-scds-in-data-warehouse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sqlshack.com/implementing-slowly-changing-dimensions-scds-in-data-warehouse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www.fivetran.com/blog/change-data-capture-what-it-is-and-how-to-use-it"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www.gartner.com/reviews/market/data-integration-tools"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9ee573f301_3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9" name="Google Shape;819;g29ee573f301_3_4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29ee573f301_3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9" name="Google Shape;1039;g29ee573f301_3_6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29ee573f301_3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5" name="Google Shape;1065;g29ee573f301_3_6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29ee573f301_3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7" name="Google Shape;1077;g29ee573f301_3_6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29ee573f301_3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3" name="Google Shape;1083;g29ee573f301_3_6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Einsatzbeispiele:</a:t>
            </a:r>
            <a:br>
              <a:rPr lang="en"/>
            </a:br>
            <a:r>
              <a:rPr lang="en" sz="1400">
                <a:solidFill>
                  <a:srgbClr val="3B3170"/>
                </a:solidFill>
                <a:latin typeface="Work Sans"/>
                <a:ea typeface="Work Sans"/>
                <a:cs typeface="Work Sans"/>
                <a:sym typeface="Work Sans"/>
              </a:rPr>
              <a:t>Informationsbereitstellung </a:t>
            </a:r>
            <a:endParaRPr sz="1400">
              <a:solidFill>
                <a:srgbClr val="3B3170"/>
              </a:solidFill>
              <a:latin typeface="Work Sans"/>
              <a:ea typeface="Work Sans"/>
              <a:cs typeface="Work Sans"/>
              <a:sym typeface="Work Sans"/>
            </a:endParaRPr>
          </a:p>
          <a:p>
            <a:pPr marL="457200" lvl="0" indent="-330200" algn="l" rtl="0">
              <a:lnSpc>
                <a:spcPct val="115000"/>
              </a:lnSpc>
              <a:spcBef>
                <a:spcPts val="0"/>
              </a:spcBef>
              <a:spcAft>
                <a:spcPts val="0"/>
              </a:spcAft>
              <a:buClr>
                <a:srgbClr val="3B3170"/>
              </a:buClr>
              <a:buSzPts val="1600"/>
              <a:buFont typeface="Work Sans"/>
              <a:buChar char="●"/>
            </a:pPr>
            <a:r>
              <a:rPr lang="en" sz="1400">
                <a:solidFill>
                  <a:srgbClr val="3B3170"/>
                </a:solidFill>
                <a:latin typeface="Work Sans"/>
                <a:ea typeface="Work Sans"/>
                <a:cs typeface="Work Sans"/>
                <a:sym typeface="Work Sans"/>
              </a:rPr>
              <a:t>Analyse</a:t>
            </a:r>
            <a:endParaRPr sz="1400">
              <a:solidFill>
                <a:srgbClr val="3B3170"/>
              </a:solidFill>
              <a:latin typeface="Work Sans"/>
              <a:ea typeface="Work Sans"/>
              <a:cs typeface="Work Sans"/>
              <a:sym typeface="Work Sans"/>
            </a:endParaRPr>
          </a:p>
          <a:p>
            <a:pPr marL="457200" lvl="0" indent="-330200" algn="l" rtl="0">
              <a:lnSpc>
                <a:spcPct val="115000"/>
              </a:lnSpc>
              <a:spcBef>
                <a:spcPts val="0"/>
              </a:spcBef>
              <a:spcAft>
                <a:spcPts val="0"/>
              </a:spcAft>
              <a:buClr>
                <a:srgbClr val="3B3170"/>
              </a:buClr>
              <a:buSzPts val="1600"/>
              <a:buFont typeface="Work Sans"/>
              <a:buChar char="●"/>
            </a:pPr>
            <a:r>
              <a:rPr lang="en" sz="1400">
                <a:solidFill>
                  <a:srgbClr val="3B3170"/>
                </a:solidFill>
                <a:latin typeface="Work Sans"/>
                <a:ea typeface="Work Sans"/>
                <a:cs typeface="Work Sans"/>
                <a:sym typeface="Work Sans"/>
              </a:rPr>
              <a:t>Planung</a:t>
            </a:r>
            <a:endParaRPr sz="1400">
              <a:solidFill>
                <a:srgbClr val="3B3170"/>
              </a:solidFill>
              <a:latin typeface="Work Sans"/>
              <a:ea typeface="Work Sans"/>
              <a:cs typeface="Work Sans"/>
              <a:sym typeface="Work Sans"/>
            </a:endParaRPr>
          </a:p>
          <a:p>
            <a:pPr marL="457200" lvl="0" indent="-330200" algn="l" rtl="0">
              <a:lnSpc>
                <a:spcPct val="115000"/>
              </a:lnSpc>
              <a:spcBef>
                <a:spcPts val="0"/>
              </a:spcBef>
              <a:spcAft>
                <a:spcPts val="0"/>
              </a:spcAft>
              <a:buClr>
                <a:srgbClr val="3B3170"/>
              </a:buClr>
              <a:buSzPts val="1600"/>
              <a:buFont typeface="Work Sans"/>
              <a:buChar char="●"/>
            </a:pPr>
            <a:r>
              <a:rPr lang="en" sz="1400">
                <a:solidFill>
                  <a:srgbClr val="3B3170"/>
                </a:solidFill>
                <a:latin typeface="Work Sans"/>
                <a:ea typeface="Work Sans"/>
                <a:cs typeface="Work Sans"/>
                <a:sym typeface="Work Sans"/>
              </a:rPr>
              <a:t>Kampagnenmanagement</a:t>
            </a:r>
            <a:endParaRPr sz="1400">
              <a:solidFill>
                <a:srgbClr val="3B3170"/>
              </a:solidFill>
              <a:latin typeface="Work Sans"/>
              <a:ea typeface="Work Sans"/>
              <a:cs typeface="Work Sans"/>
              <a:sym typeface="Work Sans"/>
            </a:endParaRPr>
          </a:p>
          <a:p>
            <a:pPr marL="457200" lvl="0" indent="-330200" algn="l" rtl="0">
              <a:lnSpc>
                <a:spcPct val="115000"/>
              </a:lnSpc>
              <a:spcBef>
                <a:spcPts val="0"/>
              </a:spcBef>
              <a:spcAft>
                <a:spcPts val="0"/>
              </a:spcAft>
              <a:buClr>
                <a:srgbClr val="3B3170"/>
              </a:buClr>
              <a:buSzPts val="1600"/>
              <a:buFont typeface="Work Sans"/>
              <a:buChar char="●"/>
            </a:pPr>
            <a:r>
              <a:rPr lang="en" sz="1400">
                <a:solidFill>
                  <a:srgbClr val="3B3170"/>
                </a:solidFill>
                <a:latin typeface="Work Sans"/>
                <a:ea typeface="Work Sans"/>
                <a:cs typeface="Work Sans"/>
                <a:sym typeface="Work Sans"/>
              </a:rPr>
              <a:t>Wissenschaftliche Anwendungen </a:t>
            </a:r>
            <a:endParaRPr sz="1400">
              <a:solidFill>
                <a:srgbClr val="3B3170"/>
              </a:solidFill>
              <a:latin typeface="Work Sans"/>
              <a:ea typeface="Work Sans"/>
              <a:cs typeface="Work Sans"/>
              <a:sym typeface="Work Sans"/>
            </a:endParaRPr>
          </a:p>
          <a:p>
            <a:pPr marL="457200" lvl="0" indent="-330200" algn="l" rtl="0">
              <a:lnSpc>
                <a:spcPct val="115000"/>
              </a:lnSpc>
              <a:spcBef>
                <a:spcPts val="0"/>
              </a:spcBef>
              <a:spcAft>
                <a:spcPts val="0"/>
              </a:spcAft>
              <a:buClr>
                <a:srgbClr val="3B3170"/>
              </a:buClr>
              <a:buSzPts val="1600"/>
              <a:buFont typeface="Work Sans"/>
              <a:buChar char="●"/>
            </a:pPr>
            <a:r>
              <a:rPr lang="en" sz="1400">
                <a:solidFill>
                  <a:srgbClr val="3B3170"/>
                </a:solidFill>
                <a:latin typeface="Work Sans"/>
                <a:ea typeface="Work Sans"/>
                <a:cs typeface="Work Sans"/>
                <a:sym typeface="Work Sans"/>
              </a:rPr>
              <a:t>Technische Anwendungen</a:t>
            </a:r>
            <a:endParaRPr sz="1400">
              <a:solidFill>
                <a:srgbClr val="3B3170"/>
              </a:solidFill>
              <a:latin typeface="Work Sans"/>
              <a:ea typeface="Work Sans"/>
              <a:cs typeface="Work Sans"/>
              <a:sym typeface="Work Sans"/>
            </a:endParaRPr>
          </a:p>
          <a:p>
            <a:pPr marL="457200" lvl="0" indent="-317500" algn="l" rtl="0">
              <a:lnSpc>
                <a:spcPct val="115000"/>
              </a:lnSpc>
              <a:spcBef>
                <a:spcPts val="0"/>
              </a:spcBef>
              <a:spcAft>
                <a:spcPts val="0"/>
              </a:spcAft>
              <a:buClr>
                <a:srgbClr val="3B3170"/>
              </a:buClr>
              <a:buSzPts val="1400"/>
              <a:buFont typeface="Work Sans"/>
              <a:buChar char="●"/>
            </a:pPr>
            <a:endParaRPr sz="1400">
              <a:solidFill>
                <a:srgbClr val="3B3170"/>
              </a:solidFill>
              <a:latin typeface="Work Sans"/>
              <a:ea typeface="Work Sans"/>
              <a:cs typeface="Work Sans"/>
              <a:sym typeface="Work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29ee573f301_3_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0" name="Google Shape;1100;g29ee573f301_3_7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29ee573f301_3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5" name="Google Shape;1115;g29ee573f301_3_7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29ee573f301_3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6" name="Google Shape;1126;g29ee573f301_3_7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29ee573f301_3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4" name="Google Shape;1144;g29ee573f301_3_7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29ee573f301_3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g29ee573f301_3_7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29ee573f301_3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5" name="Google Shape;1175;g29ee573f301_3_7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9ee573f301_3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g29ee573f301_3_4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29ee573f301_3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8" name="Google Shape;1188;g29ee573f301_3_7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29ee573f301_3_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5" name="Google Shape;1195;g29ee573f301_3_8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29ec594f630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29ec594f63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29ec594f630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29ec594f63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29ec594f630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29ec594f63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29ec594f630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9ec594f63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29ef7603c61_6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29ef7603c61_6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29ee573f301_3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8" name="Google Shape;1238;g29ee573f301_3_8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29ee573f301_3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5" name="Google Shape;1245;g29ee573f301_3_8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29ee573f301_3_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3" name="Google Shape;1253;g29ee573f301_3_8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a:t>Star-Schema:  </a:t>
            </a:r>
            <a:endParaRPr sz="1400" b="1"/>
          </a:p>
          <a:p>
            <a:pPr marL="0" lvl="0" indent="0" algn="l" rtl="0">
              <a:spcBef>
                <a:spcPts val="0"/>
              </a:spcBef>
              <a:spcAft>
                <a:spcPts val="0"/>
              </a:spcAft>
              <a:buNone/>
            </a:pPr>
            <a:r>
              <a:rPr lang="en" sz="1400"/>
              <a:t>• Es werden nur wenige Tabellen benötigt </a:t>
            </a:r>
            <a:endParaRPr sz="1400"/>
          </a:p>
          <a:p>
            <a:pPr marL="0" lvl="0" indent="0" algn="l" rtl="0">
              <a:spcBef>
                <a:spcPts val="0"/>
              </a:spcBef>
              <a:spcAft>
                <a:spcPts val="0"/>
              </a:spcAft>
              <a:buNone/>
            </a:pPr>
            <a:r>
              <a:rPr lang="en" sz="1400"/>
              <a:t>• Wohldefinierte Beziehungen zwischen den Tabellen  </a:t>
            </a:r>
            <a:endParaRPr sz="1400"/>
          </a:p>
          <a:p>
            <a:pPr marL="0" lvl="0" indent="0" algn="l" rtl="0">
              <a:spcBef>
                <a:spcPts val="0"/>
              </a:spcBef>
              <a:spcAft>
                <a:spcPts val="0"/>
              </a:spcAft>
              <a:buNone/>
            </a:pPr>
            <a:r>
              <a:rPr lang="en" sz="1400"/>
              <a:t>• Im Voraus definierbare Verknüpfungen (Joins)  Geschwindigkeitsvorteile</a:t>
            </a:r>
            <a:endParaRPr sz="1400"/>
          </a:p>
          <a:p>
            <a:pPr marL="0" lvl="0" indent="0" algn="l" rtl="0">
              <a:spcBef>
                <a:spcPts val="0"/>
              </a:spcBef>
              <a:spcAft>
                <a:spcPts val="0"/>
              </a:spcAft>
              <a:buNone/>
            </a:pPr>
            <a:r>
              <a:rPr lang="en" sz="1400"/>
              <a:t>• Dimensionen sind voneinander unabhängig  </a:t>
            </a:r>
            <a:endParaRPr sz="1400"/>
          </a:p>
          <a:p>
            <a:pPr marL="0" lvl="0" indent="0" algn="l" rtl="0">
              <a:spcBef>
                <a:spcPts val="0"/>
              </a:spcBef>
              <a:spcAft>
                <a:spcPts val="0"/>
              </a:spcAft>
              <a:buNone/>
            </a:pPr>
            <a:r>
              <a:rPr lang="en" sz="1400"/>
              <a:t>• Erweiterungen und Änderungen leicht umzusetzen  </a:t>
            </a:r>
            <a:endParaRPr sz="1400"/>
          </a:p>
          <a:p>
            <a:pPr marL="0" lvl="0" indent="0" algn="l" rtl="0">
              <a:spcBef>
                <a:spcPts val="0"/>
              </a:spcBef>
              <a:spcAft>
                <a:spcPts val="0"/>
              </a:spcAft>
              <a:buNone/>
            </a:pPr>
            <a:r>
              <a:rPr lang="en" sz="1400"/>
              <a:t>• Das Star-Schema repräsentiert nicht die Ebenenhierarchie der Dimensionen  </a:t>
            </a:r>
            <a:endParaRPr sz="1400"/>
          </a:p>
          <a:p>
            <a:pPr marL="0" lvl="0" indent="0" algn="l" rtl="0">
              <a:spcBef>
                <a:spcPts val="0"/>
              </a:spcBef>
              <a:spcAft>
                <a:spcPts val="0"/>
              </a:spcAft>
              <a:buNone/>
            </a:pPr>
            <a:r>
              <a:rPr lang="en" sz="1400"/>
              <a:t>• Die Dimensionstabellen sind nicht normalisiert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b="1"/>
              <a:t>Snowflake-Schema:  </a:t>
            </a:r>
            <a:endParaRPr sz="1400" b="1"/>
          </a:p>
          <a:p>
            <a:pPr marL="0" lvl="0" indent="0" algn="l" rtl="0">
              <a:spcBef>
                <a:spcPts val="0"/>
              </a:spcBef>
              <a:spcAft>
                <a:spcPts val="0"/>
              </a:spcAft>
              <a:buNone/>
            </a:pPr>
            <a:r>
              <a:rPr lang="en" sz="1400"/>
              <a:t>• Hierarchie ist vorhanden, Dimensionstabellen sind normalisiert </a:t>
            </a:r>
            <a:endParaRPr sz="1400"/>
          </a:p>
          <a:p>
            <a:pPr marL="0" lvl="0" indent="0" algn="l" rtl="0">
              <a:spcBef>
                <a:spcPts val="0"/>
              </a:spcBef>
              <a:spcAft>
                <a:spcPts val="0"/>
              </a:spcAft>
              <a:buNone/>
            </a:pPr>
            <a:r>
              <a:rPr lang="en" sz="1400"/>
              <a:t> • Hohe Anzahl Tabellen  Geschwindigkeitsverluste</a:t>
            </a:r>
            <a:endParaRPr sz="1400"/>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29ee573f301_3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8" name="Google Shape;868;g29ee573f301_3_4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29ec594f63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29ec594f6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3" name="Google Shape;134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29ec594f630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29ec594f630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Was ist ein Data Warehouse?</a:t>
            </a:r>
            <a:endParaRPr/>
          </a:p>
          <a:p>
            <a:pPr marL="0" lvl="0" indent="0" algn="l" rtl="0">
              <a:spcBef>
                <a:spcPts val="0"/>
              </a:spcBef>
              <a:spcAft>
                <a:spcPts val="0"/>
              </a:spcAft>
              <a:buClr>
                <a:schemeClr val="dk1"/>
              </a:buClr>
              <a:buSzPts val="1100"/>
              <a:buFont typeface="Arial"/>
              <a:buNone/>
            </a:pPr>
            <a:r>
              <a:rPr lang="en"/>
              <a:t>Ein Computersystem zum Speichern und Analysieren großer Datenmengen für eine Organisation.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Was macht ein Data Warehouse?</a:t>
            </a:r>
            <a:endParaRPr/>
          </a:p>
          <a:p>
            <a:pPr marL="0" lvl="0" indent="0" algn="l" rtl="0">
              <a:spcBef>
                <a:spcPts val="0"/>
              </a:spcBef>
              <a:spcAft>
                <a:spcPts val="0"/>
              </a:spcAft>
              <a:buClr>
                <a:schemeClr val="dk1"/>
              </a:buClr>
              <a:buSzPts val="1100"/>
              <a:buFont typeface="Arial"/>
              <a:buNone/>
            </a:pPr>
            <a:r>
              <a:rPr lang="en"/>
              <a:t>Sammelt Daten aus verschiedenen Bereichen. </a:t>
            </a:r>
            <a:endParaRPr/>
          </a:p>
          <a:p>
            <a:pPr marL="0" lvl="0" indent="0" algn="l" rtl="0">
              <a:spcBef>
                <a:spcPts val="0"/>
              </a:spcBef>
              <a:spcAft>
                <a:spcPts val="0"/>
              </a:spcAft>
              <a:buClr>
                <a:schemeClr val="dk1"/>
              </a:buClr>
              <a:buSzPts val="1100"/>
              <a:buFont typeface="Arial"/>
              <a:buNone/>
            </a:pPr>
            <a:r>
              <a:rPr lang="en"/>
              <a:t>Integriert und speichert die Daten. </a:t>
            </a:r>
            <a:endParaRPr/>
          </a:p>
          <a:p>
            <a:pPr marL="0" lvl="0" indent="0" algn="l" rtl="0">
              <a:spcBef>
                <a:spcPts val="0"/>
              </a:spcBef>
              <a:spcAft>
                <a:spcPts val="0"/>
              </a:spcAft>
              <a:buClr>
                <a:schemeClr val="dk1"/>
              </a:buClr>
              <a:buSzPts val="1100"/>
              <a:buFont typeface="Arial"/>
              <a:buNone/>
            </a:pPr>
            <a:r>
              <a:rPr lang="en"/>
              <a:t>Macht sie für die Analyse verfügbar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Warum ist ein Data Warehouse wertvoll?</a:t>
            </a:r>
            <a:endParaRPr/>
          </a:p>
          <a:p>
            <a:pPr marL="0" lvl="0" indent="0" algn="l" rtl="0">
              <a:spcBef>
                <a:spcPts val="0"/>
              </a:spcBef>
              <a:spcAft>
                <a:spcPts val="0"/>
              </a:spcAft>
              <a:buClr>
                <a:schemeClr val="dk1"/>
              </a:buClr>
              <a:buSzPts val="1100"/>
              <a:buFont typeface="Arial"/>
              <a:buNone/>
            </a:pPr>
            <a:r>
              <a:rPr lang="en"/>
              <a:t>Unterstützt  Business-Intelligence-Aktivitäten. </a:t>
            </a:r>
            <a:endParaRPr/>
          </a:p>
          <a:p>
            <a:pPr marL="0" lvl="0" indent="0" algn="l" rtl="0">
              <a:spcBef>
                <a:spcPts val="0"/>
              </a:spcBef>
              <a:spcAft>
                <a:spcPts val="0"/>
              </a:spcAft>
              <a:buClr>
                <a:schemeClr val="dk1"/>
              </a:buClr>
              <a:buSzPts val="1100"/>
              <a:buFont typeface="Arial"/>
              <a:buNone/>
            </a:pPr>
            <a:r>
              <a:rPr lang="en"/>
              <a:t>Ermöglicht  effektive Analysen und Entscheidungsfindung.</a:t>
            </a:r>
            <a:endParaRPr/>
          </a:p>
          <a:p>
            <a:pPr marL="0" lvl="0" indent="0" algn="l" rtl="0">
              <a:spcBef>
                <a:spcPts val="0"/>
              </a:spcBef>
              <a:spcAft>
                <a:spcPts val="0"/>
              </a:spcAft>
              <a:buClr>
                <a:schemeClr val="dk1"/>
              </a:buClr>
              <a:buSzPts val="1100"/>
              <a:buFont typeface="Arial"/>
              <a:buNone/>
            </a:pPr>
            <a:r>
              <a:rPr lang="en"/>
              <a:t> Fördert datengesteuerte Innovationen</a:t>
            </a:r>
            <a:endParaRPr/>
          </a:p>
          <a:p>
            <a:pPr marL="0" lvl="0" indent="0" algn="l" rtl="0">
              <a:spcBef>
                <a:spcPts val="0"/>
              </a:spcBef>
              <a:spcAft>
                <a:spcPts val="0"/>
              </a:spcAft>
              <a:buClr>
                <a:schemeClr val="dk1"/>
              </a:buClr>
              <a:buSzPts val="1100"/>
              <a:buFont typeface="Arial"/>
              <a:buNone/>
            </a:pPr>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rPr>
              <a:t>Ein Data Warehouse speichert </a:t>
            </a:r>
            <a:r>
              <a:rPr lang="en" sz="1300" b="1">
                <a:solidFill>
                  <a:schemeClr val="dk1"/>
                </a:solidFill>
              </a:rPr>
              <a:t>strukturierte Daten</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	</a:t>
            </a:r>
            <a:r>
              <a:rPr lang="en" sz="1300">
                <a:solidFill>
                  <a:schemeClr val="dk1"/>
                </a:solidFill>
              </a:rPr>
              <a:t>Ziel 	ist eine einfache </a:t>
            </a:r>
            <a:r>
              <a:rPr lang="en" sz="1300" b="1">
                <a:solidFill>
                  <a:schemeClr val="dk1"/>
                </a:solidFill>
              </a:rPr>
              <a:t>analytische 	Weiterverwendung</a:t>
            </a:r>
            <a:r>
              <a:rPr lang="en" sz="1300">
                <a:solidFill>
                  <a:schemeClr val="dk1"/>
                </a:solidFill>
              </a:rPr>
              <a:t>, 	vor allem Reporting, Visualisierung und Business Intelligence</a:t>
            </a:r>
            <a:br>
              <a:rPr lang="en" sz="1300">
                <a:solidFill>
                  <a:schemeClr val="dk1"/>
                </a:solidFill>
              </a:rPr>
            </a:br>
            <a:r>
              <a:rPr lang="en">
                <a:solidFill>
                  <a:schemeClr val="dk1"/>
                </a:solidFill>
              </a:rPr>
              <a:t>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	</a:t>
            </a:r>
            <a:r>
              <a:rPr lang="en" sz="1300">
                <a:solidFill>
                  <a:schemeClr val="dk1"/>
                </a:solidFill>
              </a:rPr>
              <a:t>Es 	bedient vor allem Business / Data Analysts und Business Stakeholder</a:t>
            </a:r>
            <a:br>
              <a:rPr lang="en" sz="1300">
                <a:solidFill>
                  <a:schemeClr val="dk1"/>
                </a:solidFill>
              </a:rPr>
            </a:br>
            <a:r>
              <a:rPr lang="en">
                <a:solidFill>
                  <a:schemeClr val="dk1"/>
                </a:solidFill>
              </a:rPr>
              <a:t>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	</a:t>
            </a:r>
            <a:r>
              <a:rPr lang="en" sz="1300">
                <a:solidFill>
                  <a:schemeClr val="dk1"/>
                </a:solidFill>
              </a:rPr>
              <a:t>Die 	Architektur des Data Warehouses besteht aus den Layern </a:t>
            </a:r>
            <a:r>
              <a:rPr lang="en" sz="1300" b="1">
                <a:solidFill>
                  <a:schemeClr val="dk1"/>
                </a:solidFill>
              </a:rPr>
              <a:t>Staging, 	Storage, Data Marts und Serve</a:t>
            </a:r>
            <a:br>
              <a:rPr lang="en" sz="1300" b="1">
                <a:solidFill>
                  <a:schemeClr val="dk1"/>
                </a:solidFill>
              </a:rPr>
            </a:br>
            <a:r>
              <a:rPr lang="en">
                <a:solidFill>
                  <a:schemeClr val="dk1"/>
                </a:solidFill>
              </a:rPr>
              <a:t>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	</a:t>
            </a:r>
            <a:r>
              <a:rPr lang="en" sz="1300">
                <a:solidFill>
                  <a:schemeClr val="dk1"/>
                </a:solidFill>
              </a:rPr>
              <a:t>Es 	gibt eine Bandbreite an Tools um ein DWH aufzubauen, zum Beispiel 	AWS RedShift, Azure oder eine einfache 	SQL-Datenbank</a:t>
            </a:r>
            <a:endParaRPr sz="1300">
              <a:solidFill>
                <a:schemeClr val="dk1"/>
              </a:solidFill>
            </a:endParaRPr>
          </a:p>
          <a:p>
            <a:pPr marL="457200" lvl="0" indent="0" algn="l" rtl="0">
              <a:lnSpc>
                <a:spcPct val="115000"/>
              </a:lnSpc>
              <a:spcBef>
                <a:spcPts val="1200"/>
              </a:spcBef>
              <a:spcAft>
                <a:spcPts val="0"/>
              </a:spcAft>
              <a:buNone/>
            </a:pPr>
            <a:br>
              <a:rPr lang="en" sz="1300">
                <a:solidFill>
                  <a:schemeClr val="dk1"/>
                </a:solidFill>
              </a:rPr>
            </a:br>
            <a:endParaRPr sz="1300">
              <a:solidFill>
                <a:schemeClr val="dk1"/>
              </a:solidFill>
            </a:endParaRPr>
          </a:p>
          <a:p>
            <a:pPr marL="0" lvl="0" indent="0" algn="l" rtl="0">
              <a:spcBef>
                <a:spcPts val="120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29cd990f25d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8" name="Google Shape;1408;g29cd990f25d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https://www.dbse.ovgu.de/dbse_media/Dateien/DWT/00_Einfuehrung-p-1110.pdf</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29cd990f25d_1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4" name="Google Shape;1424;g29cd990f25d_1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29ee573f301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g29ee573f301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29ee573f301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29ee573f301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29cd990f25d_1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3" name="Google Shape;1473;g29cd990f25d_1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spcBef>
                <a:spcPts val="1200"/>
              </a:spcBef>
              <a:spcAft>
                <a:spcPts val="0"/>
              </a:spcAft>
              <a:buClr>
                <a:srgbClr val="3B3170"/>
              </a:buClr>
              <a:buSzPts val="1400"/>
              <a:buFont typeface="Work Sans"/>
              <a:buChar char="●"/>
            </a:pPr>
            <a:r>
              <a:rPr lang="en" sz="1400">
                <a:solidFill>
                  <a:srgbClr val="3B3170"/>
                </a:solidFill>
                <a:latin typeface="Work Sans"/>
                <a:ea typeface="Work Sans"/>
                <a:cs typeface="Work Sans"/>
                <a:sym typeface="Work Sans"/>
              </a:rPr>
              <a:t>Identifikation und Ausformulierung der Anwendungsfälle (Stakeholder Research)</a:t>
            </a:r>
            <a:endParaRPr sz="1400">
              <a:solidFill>
                <a:srgbClr val="3B3170"/>
              </a:solidFill>
              <a:latin typeface="Work Sans"/>
              <a:ea typeface="Work Sans"/>
              <a:cs typeface="Work Sans"/>
              <a:sym typeface="Work Sans"/>
            </a:endParaRPr>
          </a:p>
          <a:p>
            <a:pPr marL="457200" lvl="0" indent="-304800" algn="l" rtl="0">
              <a:spcBef>
                <a:spcPts val="0"/>
              </a:spcBef>
              <a:spcAft>
                <a:spcPts val="0"/>
              </a:spcAft>
              <a:buClr>
                <a:srgbClr val="3B3170"/>
              </a:buClr>
              <a:buSzPts val="1400"/>
              <a:buFont typeface="Work Sans"/>
              <a:buChar char="●"/>
            </a:pPr>
            <a:r>
              <a:rPr lang="en" sz="1400">
                <a:solidFill>
                  <a:srgbClr val="3B3170"/>
                </a:solidFill>
                <a:latin typeface="Work Sans"/>
                <a:ea typeface="Work Sans"/>
                <a:cs typeface="Work Sans"/>
                <a:sym typeface="Work Sans"/>
              </a:rPr>
              <a:t>Erstellung  Ziel-KPIs und Hierarchie (KPI-Tree)</a:t>
            </a:r>
            <a:endParaRPr sz="1400">
              <a:solidFill>
                <a:srgbClr val="3B3170"/>
              </a:solidFill>
              <a:latin typeface="Work Sans"/>
              <a:ea typeface="Work Sans"/>
              <a:cs typeface="Work Sans"/>
              <a:sym typeface="Work Sans"/>
            </a:endParaRPr>
          </a:p>
          <a:p>
            <a:pPr marL="457200" lvl="0" indent="-304800" algn="l" rtl="0">
              <a:spcBef>
                <a:spcPts val="0"/>
              </a:spcBef>
              <a:spcAft>
                <a:spcPts val="0"/>
              </a:spcAft>
              <a:buClr>
                <a:srgbClr val="3B3170"/>
              </a:buClr>
              <a:buSzPts val="1400"/>
              <a:buFont typeface="Work Sans"/>
              <a:buChar char="●"/>
            </a:pPr>
            <a:r>
              <a:rPr lang="en" sz="1400">
                <a:solidFill>
                  <a:srgbClr val="3B3170"/>
                </a:solidFill>
                <a:latin typeface="Work Sans"/>
                <a:ea typeface="Work Sans"/>
                <a:cs typeface="Work Sans"/>
                <a:sym typeface="Work Sans"/>
              </a:rPr>
              <a:t>Identifikation und Überprüfung entsprechender Datenquellen</a:t>
            </a:r>
            <a:endParaRPr sz="1400">
              <a:solidFill>
                <a:srgbClr val="3B3170"/>
              </a:solidFill>
              <a:latin typeface="Work Sans"/>
              <a:ea typeface="Work Sans"/>
              <a:cs typeface="Work Sans"/>
              <a:sym typeface="Work Sans"/>
            </a:endParaRPr>
          </a:p>
          <a:p>
            <a:pPr marL="457200" lvl="0" indent="-304800" algn="l" rtl="0">
              <a:spcBef>
                <a:spcPts val="0"/>
              </a:spcBef>
              <a:spcAft>
                <a:spcPts val="0"/>
              </a:spcAft>
              <a:buClr>
                <a:srgbClr val="3B3170"/>
              </a:buClr>
              <a:buSzPts val="1400"/>
              <a:buFont typeface="Work Sans"/>
              <a:buChar char="●"/>
            </a:pPr>
            <a:r>
              <a:rPr lang="en" sz="1400">
                <a:solidFill>
                  <a:srgbClr val="3B3170"/>
                </a:solidFill>
                <a:latin typeface="Work Sans"/>
                <a:ea typeface="Work Sans"/>
                <a:cs typeface="Work Sans"/>
                <a:sym typeface="Work Sans"/>
              </a:rPr>
              <a:t>Definition der Architektur und der eingesetzten Lösungen / Software</a:t>
            </a:r>
            <a:endParaRPr sz="1400">
              <a:solidFill>
                <a:srgbClr val="3B3170"/>
              </a:solidFill>
              <a:latin typeface="Work Sans"/>
              <a:ea typeface="Work Sans"/>
              <a:cs typeface="Work Sans"/>
              <a:sym typeface="Work Sans"/>
            </a:endParaRPr>
          </a:p>
          <a:p>
            <a:pPr marL="457200" lvl="0" indent="-304800" algn="l" rtl="0">
              <a:spcBef>
                <a:spcPts val="0"/>
              </a:spcBef>
              <a:spcAft>
                <a:spcPts val="0"/>
              </a:spcAft>
              <a:buClr>
                <a:srgbClr val="3B3170"/>
              </a:buClr>
              <a:buSzPts val="1400"/>
              <a:buFont typeface="Work Sans"/>
              <a:buChar char="●"/>
            </a:pPr>
            <a:r>
              <a:rPr lang="en" sz="1400">
                <a:solidFill>
                  <a:srgbClr val="3B3170"/>
                </a:solidFill>
                <a:latin typeface="Work Sans"/>
                <a:ea typeface="Work Sans"/>
                <a:cs typeface="Work Sans"/>
                <a:sym typeface="Work Sans"/>
              </a:rPr>
              <a:t>Umsetzung der Architektur und iterative Anbindung der Datenquellen</a:t>
            </a:r>
            <a:endParaRPr sz="1400">
              <a:solidFill>
                <a:srgbClr val="3B3170"/>
              </a:solidFill>
              <a:latin typeface="Work Sans"/>
              <a:ea typeface="Work Sans"/>
              <a:cs typeface="Work Sans"/>
              <a:sym typeface="Work Sans"/>
            </a:endParaRPr>
          </a:p>
          <a:p>
            <a:pPr marL="457200" lvl="0" indent="-304800" algn="l" rtl="0">
              <a:spcBef>
                <a:spcPts val="0"/>
              </a:spcBef>
              <a:spcAft>
                <a:spcPts val="0"/>
              </a:spcAft>
              <a:buClr>
                <a:srgbClr val="3B3170"/>
              </a:buClr>
              <a:buSzPts val="1400"/>
              <a:buFont typeface="Work Sans"/>
              <a:buChar char="●"/>
            </a:pPr>
            <a:r>
              <a:rPr lang="en" sz="1400">
                <a:solidFill>
                  <a:srgbClr val="3B3170"/>
                </a:solidFill>
                <a:latin typeface="Work Sans"/>
                <a:ea typeface="Work Sans"/>
                <a:cs typeface="Work Sans"/>
                <a:sym typeface="Work Sans"/>
              </a:rPr>
              <a:t>Iterative 	Überprüfung der Daten, Visualisierung und Abnahme durch Business-Stakeholder</a:t>
            </a:r>
            <a:br>
              <a:rPr lang="en" sz="1400">
                <a:solidFill>
                  <a:srgbClr val="3B3170"/>
                </a:solidFill>
                <a:latin typeface="Work Sans"/>
                <a:ea typeface="Work Sans"/>
                <a:cs typeface="Work Sans"/>
                <a:sym typeface="Work Sans"/>
              </a:rPr>
            </a:br>
            <a:endParaRPr sz="1400">
              <a:solidFill>
                <a:srgbClr val="3B3170"/>
              </a:solidFill>
              <a:latin typeface="Work Sans"/>
              <a:ea typeface="Work Sans"/>
              <a:cs typeface="Work Sans"/>
              <a:sym typeface="Work Sans"/>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29ec594f630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9" name="Google Shape;1479;g29ec594f630_0_4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29f1f0fa74f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5" name="Google Shape;1485;g29f1f0fa74f_2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29ee573f301_3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6" name="Google Shape;876;g29ee573f301_3_5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29f1f0fa74f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3" name="Google Shape;1493;g29f1f0fa74f_2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29ec594f630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29ec594f630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https://www.sqlshack.com/implementing-slowly-changing-dimensions-scds-in-data-warehouses/</a:t>
            </a:r>
            <a:endParaRPr/>
          </a:p>
          <a:p>
            <a:pPr marL="0" lvl="0" indent="0" algn="l" rtl="0">
              <a:spcBef>
                <a:spcPts val="0"/>
              </a:spcBef>
              <a:spcAft>
                <a:spcPts val="0"/>
              </a:spcAft>
              <a:buNone/>
            </a:pPr>
            <a:endParaRPr/>
          </a:p>
          <a:p>
            <a:pPr marL="0" lvl="0" indent="0" algn="l" rtl="0">
              <a:lnSpc>
                <a:spcPct val="171429"/>
              </a:lnSpc>
              <a:spcBef>
                <a:spcPts val="0"/>
              </a:spcBef>
              <a:spcAft>
                <a:spcPts val="2100"/>
              </a:spcAft>
              <a:buClr>
                <a:schemeClr val="dk1"/>
              </a:buClr>
              <a:buSzPts val="1100"/>
              <a:buFont typeface="Arial"/>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29ef7603c61_2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29ef7603c61_2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https://www.sqlshack.com/implementing-slowly-changing-dimensions-scds-in-data-warehouses/</a:t>
            </a:r>
            <a:endParaRPr/>
          </a:p>
          <a:p>
            <a:pPr marL="0" lvl="0" indent="0" algn="l" rtl="0">
              <a:lnSpc>
                <a:spcPct val="171429"/>
              </a:lnSpc>
              <a:spcBef>
                <a:spcPts val="0"/>
              </a:spcBef>
              <a:spcAft>
                <a:spcPts val="2100"/>
              </a:spcAft>
              <a:buClr>
                <a:schemeClr val="dk1"/>
              </a:buClr>
              <a:buSzPts val="1100"/>
              <a:buFont typeface="Arial"/>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29ee573f301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29ee573f301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71429"/>
              </a:lnSpc>
              <a:spcBef>
                <a:spcPts val="0"/>
              </a:spcBef>
              <a:spcAft>
                <a:spcPts val="2100"/>
              </a:spcAft>
              <a:buNone/>
            </a:pPr>
            <a:r>
              <a:rPr lang="en" sz="1050">
                <a:solidFill>
                  <a:srgbClr val="252525"/>
                </a:solidFill>
                <a:highlight>
                  <a:srgbClr val="FFFFFF"/>
                </a:highlight>
              </a:rPr>
              <a:t>https://www.javatpoint.com/rolap-vs-molap-vs-holap</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29ec594f630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29ec594f630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71429"/>
              </a:lnSpc>
              <a:spcBef>
                <a:spcPts val="0"/>
              </a:spcBef>
              <a:spcAft>
                <a:spcPts val="210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29ec594f630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29ec594f630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29ec594f630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29ec594f630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29ec594f630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5" name="Google Shape;1575;g29ec594f630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29ec594f630_0_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1" name="Google Shape;1581;g29ec594f630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Es gibt 6 Entitäten im Datenmodell. Einzelheiten werden weiter unten beschrieben.</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o </a:t>
            </a:r>
            <a:r>
              <a:rPr lang="en" sz="1200" b="1">
                <a:solidFill>
                  <a:srgbClr val="3B3170"/>
                </a:solidFill>
                <a:latin typeface="Work Sans"/>
                <a:ea typeface="Work Sans"/>
                <a:cs typeface="Work Sans"/>
                <a:sym typeface="Work Sans"/>
              </a:rPr>
              <a:t>Person</a:t>
            </a:r>
            <a:r>
              <a:rPr lang="en" sz="1200">
                <a:solidFill>
                  <a:srgbClr val="3B3170"/>
                </a:solidFill>
                <a:latin typeface="Work Sans"/>
                <a:ea typeface="Work Sans"/>
                <a:cs typeface="Work Sans"/>
                <a:sym typeface="Work Sans"/>
              </a:rPr>
              <a:t> – Dies kann als „Master“-Kunden-ID betrachtet werden und mit mehreren Konten verknüpft sein.</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Die Entität enthält die folgenden Attribute:</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Personen-ID – eindeutige Kundenkennung.</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Zusammengesetzter vollständiger Name – Dies ist der vollständige und Nachname des Kunden kombiniert.</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o </a:t>
            </a:r>
            <a:r>
              <a:rPr lang="en" sz="1200" b="1">
                <a:solidFill>
                  <a:srgbClr val="3B3170"/>
                </a:solidFill>
                <a:latin typeface="Work Sans"/>
                <a:ea typeface="Work Sans"/>
                <a:cs typeface="Work Sans"/>
                <a:sym typeface="Work Sans"/>
              </a:rPr>
              <a:t>Konto</a:t>
            </a:r>
            <a:r>
              <a:rPr lang="en" sz="1200">
                <a:solidFill>
                  <a:srgbClr val="3B3170"/>
                </a:solidFill>
                <a:latin typeface="Work Sans"/>
                <a:ea typeface="Work Sans"/>
                <a:cs typeface="Work Sans"/>
                <a:sym typeface="Work Sans"/>
              </a:rPr>
              <a:t> – Diese Entität enthält die individuellen Kontoinformationen eines Kunden.</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Konto-ID – 10-stellige eindeutige Kontokennung.</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Rechnungszustellungsmethode – Dieses Attribut zeigt die vom Kunden gewählte Rechnungszustellung für das Konto an, bei der es sich entweder um eine Rechnungszustellung per Post oder per E-Mail handeln kann.</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Zusammengesetzte Adresse – Diese enthält die Straßenadresse des Kontos.</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o </a:t>
            </a:r>
            <a:r>
              <a:rPr lang="en" sz="1200" b="1">
                <a:solidFill>
                  <a:srgbClr val="3B3170"/>
                </a:solidFill>
                <a:latin typeface="Work Sans"/>
                <a:ea typeface="Work Sans"/>
                <a:cs typeface="Work Sans"/>
                <a:sym typeface="Work Sans"/>
              </a:rPr>
              <a:t>Self-Service-Website-Benutzer</a:t>
            </a:r>
            <a:r>
              <a:rPr lang="en" sz="1200">
                <a:solidFill>
                  <a:srgbClr val="3B3170"/>
                </a:solidFill>
                <a:latin typeface="Work Sans"/>
                <a:ea typeface="Work Sans"/>
                <a:cs typeface="Work Sans"/>
                <a:sym typeface="Work Sans"/>
              </a:rPr>
              <a:t> – Dies enthält die Informationen des Kunden für den Zugriff auf das Self-Service-Portal.</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E-Mail-Adresse – Dies ist die E-Mail-Adresse des Kunden, die zum Zeitpunkt der Registrierung im Self-Service-Portal verwendet wurde</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Benutzer-ID und Passwort – Die Benutzer-ID ist die Login-ID, die der Kunde zum Zeitpunkt der Registrierung erstellt hat. Das Passwort ist im Datenmodell maskiert.</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o </a:t>
            </a:r>
            <a:r>
              <a:rPr lang="en" sz="1200" b="1">
                <a:solidFill>
                  <a:srgbClr val="3B3170"/>
                </a:solidFill>
                <a:latin typeface="Work Sans"/>
                <a:ea typeface="Work Sans"/>
                <a:cs typeface="Work Sans"/>
                <a:sym typeface="Work Sans"/>
              </a:rPr>
              <a:t>Termin </a:t>
            </a:r>
            <a:r>
              <a:rPr lang="en" sz="1200">
                <a:solidFill>
                  <a:srgbClr val="3B3170"/>
                </a:solidFill>
                <a:latin typeface="Work Sans"/>
                <a:ea typeface="Work Sans"/>
                <a:cs typeface="Work Sans"/>
                <a:sym typeface="Work Sans"/>
              </a:rPr>
              <a:t>– Diese Entität enthält Daten zu Terminen, die für ein Konto geplant wurden.</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Termin-ID – eindeutige Termin-ID.</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Termintyp – Hier wird angezeigt, ob es sich bei dem Termin um eine Einschalt-, Ausschalt- oder Zählerablesung handelte</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  Datum und Uhrzeit des Termins – Datum und Uhrzeit des geplanten Termins.</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Besondere Anweisungen – Anweisungen, die für den Termin relevant sind – z. B. „Gehen Sie zurück“, „Vorsicht.“</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des Hundes“, „Klopfen Sie laut“ usw.</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Terminstatus – Hier wird angezeigt, ob der Termin aussteht, abgeschlossen oder abgesagt ist.</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o </a:t>
            </a:r>
            <a:r>
              <a:rPr lang="en" sz="1200" b="1">
                <a:solidFill>
                  <a:srgbClr val="3B3170"/>
                </a:solidFill>
                <a:latin typeface="Work Sans"/>
                <a:ea typeface="Work Sans"/>
                <a:cs typeface="Work Sans"/>
                <a:sym typeface="Work Sans"/>
              </a:rPr>
              <a:t>Rechnung</a:t>
            </a:r>
            <a:r>
              <a:rPr lang="en" sz="1200">
                <a:solidFill>
                  <a:srgbClr val="3B3170"/>
                </a:solidFill>
                <a:latin typeface="Work Sans"/>
                <a:ea typeface="Work Sans"/>
                <a:cs typeface="Work Sans"/>
                <a:sym typeface="Work Sans"/>
              </a:rPr>
              <a:t> – Informationen, die für die Rechnung eines Kunden relevant sind.</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Rechnungs-ID – eindeutige Rechnungskennung.</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CurrentBal – Dies ist der aktuelle Kontostand.</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CurAmtDue – Dies ist der aktuell fällige Betrag für die aktuelle Rechnung.</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Fälligkeitsdatum – Dies ist das Datum, an dem die Zahlung des aktuellen Rechnungsbetrags geschuldet wird.</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PastDueAmt – Dies zeigt den geschuldeten Gesamtbetrag aus früheren Rechnungen. Dies enthält keine Daten, wenn der Kunde aktuell ist.</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o </a:t>
            </a:r>
            <a:r>
              <a:rPr lang="en" sz="1200" b="1">
                <a:solidFill>
                  <a:srgbClr val="3B3170"/>
                </a:solidFill>
                <a:latin typeface="Work Sans"/>
                <a:ea typeface="Work Sans"/>
                <a:cs typeface="Work Sans"/>
                <a:sym typeface="Work Sans"/>
              </a:rPr>
              <a:t>Zahlung </a:t>
            </a:r>
            <a:r>
              <a:rPr lang="en" sz="1200">
                <a:solidFill>
                  <a:srgbClr val="3B3170"/>
                </a:solidFill>
                <a:latin typeface="Work Sans"/>
                <a:ea typeface="Work Sans"/>
                <a:cs typeface="Work Sans"/>
                <a:sym typeface="Work Sans"/>
              </a:rPr>
              <a:t>– Informationen zu Zahlungen, die auf Kundenrechnungen angewendet werden.</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Zahlungs-ID – eindeutige Zahlungskennung.</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Zahlungsbetrag – Auf eine Rechnung gezahlter Betrag.</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Zahlungsdatum – Datum der Zahlung für eine Rechnung.</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Zahlungsmethode – Zeigt an, wie die Zahlung erfolgt ist, entweder per Post oder elektronisch per Bankkonto oder Kreditkarte.</a:t>
            </a:r>
            <a:endParaRPr sz="1200">
              <a:solidFill>
                <a:srgbClr val="3B3170"/>
              </a:solidFill>
              <a:latin typeface="Work Sans"/>
              <a:ea typeface="Work Sans"/>
              <a:cs typeface="Work Sans"/>
              <a:sym typeface="Work Sans"/>
            </a:endParaRPr>
          </a:p>
          <a:p>
            <a:pPr marL="0" lvl="0" indent="0" algn="l" rtl="0">
              <a:lnSpc>
                <a:spcPct val="115000"/>
              </a:lnSpc>
              <a:spcBef>
                <a:spcPts val="0"/>
              </a:spcBef>
              <a:spcAft>
                <a:spcPts val="0"/>
              </a:spcAft>
              <a:buClr>
                <a:schemeClr val="dk1"/>
              </a:buClr>
              <a:buSzPts val="1100"/>
              <a:buFont typeface="Arial"/>
              <a:buNone/>
            </a:pPr>
            <a:r>
              <a:rPr lang="en" sz="1200">
                <a:solidFill>
                  <a:srgbClr val="3B3170"/>
                </a:solidFill>
                <a:latin typeface="Work Sans"/>
                <a:ea typeface="Work Sans"/>
                <a:cs typeface="Work Sans"/>
                <a:sym typeface="Work Sans"/>
              </a:rPr>
              <a:t>CC Exp Date – Hier wird das Ablaufdatum der Kreditkarte für Zahlungen per Kreditkarte angezeigt. Bei Bankkontozahlungen gilt dies nicht.</a:t>
            </a:r>
            <a:endParaRPr sz="1200">
              <a:solidFill>
                <a:srgbClr val="3B3170"/>
              </a:solidFill>
              <a:latin typeface="Work Sans"/>
              <a:ea typeface="Work Sans"/>
              <a:cs typeface="Work Sans"/>
              <a:sym typeface="Work Sans"/>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29ef7603c61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29ef7603c61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9ee573f301_3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3" name="Google Shape;923;g29ee573f301_3_5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29ec594f630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29ec594f630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29ec594f630_0_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29ec594f630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29ec594f630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29ec594f630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Galaxie-Schema</a:t>
            </a:r>
            <a:endParaRPr/>
          </a:p>
          <a:p>
            <a:pPr marL="0" lvl="0" indent="0" algn="l" rtl="0">
              <a:spcBef>
                <a:spcPts val="0"/>
              </a:spcBef>
              <a:spcAft>
                <a:spcPts val="0"/>
              </a:spcAft>
              <a:buNone/>
            </a:pPr>
            <a:r>
              <a:rPr lang="en"/>
              <a:t> Mehrere Faktentabellen </a:t>
            </a:r>
            <a:endParaRPr/>
          </a:p>
          <a:p>
            <a:pPr marL="0" lvl="0" indent="0" algn="l" rtl="0">
              <a:spcBef>
                <a:spcPts val="0"/>
              </a:spcBef>
              <a:spcAft>
                <a:spcPts val="0"/>
              </a:spcAft>
              <a:buNone/>
            </a:pPr>
            <a:r>
              <a:rPr lang="en"/>
              <a:t> Teilweise mit gleichen Dimensionstabellen verknüpf</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g29ec594f630_0_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7" name="Google Shape;1617;g29ec594f630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29ef7603c61_2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29ef7603c61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29ef7603c61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29ef7603c61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29ef7603c61_2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29ef7603c61_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B3170"/>
                </a:solidFill>
                <a:latin typeface="Work Sans"/>
                <a:ea typeface="Work Sans"/>
                <a:cs typeface="Work Sans"/>
                <a:sym typeface="Work Sans"/>
              </a:rPr>
              <a:t>Beim Teilprozess der Filterung werden die extrahierten Daten von syntaktischen und semantischen Mängeln bereinigt. In der Literatur wird meist zwischen drei Kategorien von Mängeln unterschieden:</a:t>
            </a:r>
            <a:endParaRPr sz="1200">
              <a:solidFill>
                <a:srgbClr val="3B3170"/>
              </a:solidFill>
              <a:latin typeface="Work Sans"/>
              <a:ea typeface="Work Sans"/>
              <a:cs typeface="Work Sans"/>
              <a:sym typeface="Work Sans"/>
            </a:endParaRPr>
          </a:p>
          <a:p>
            <a:pPr marL="0" lvl="0" indent="0" algn="l" rtl="0">
              <a:spcBef>
                <a:spcPts val="0"/>
              </a:spcBef>
              <a:spcAft>
                <a:spcPts val="0"/>
              </a:spcAft>
              <a:buNone/>
            </a:pPr>
            <a:endParaRPr sz="1200">
              <a:solidFill>
                <a:srgbClr val="3B3170"/>
              </a:solidFill>
              <a:latin typeface="Work Sans"/>
              <a:ea typeface="Work Sans"/>
              <a:cs typeface="Work Sans"/>
              <a:sym typeface="Work Sans"/>
            </a:endParaRPr>
          </a:p>
          <a:p>
            <a:pPr marL="0" lvl="0" indent="0" algn="l" rtl="0">
              <a:spcBef>
                <a:spcPts val="0"/>
              </a:spcBef>
              <a:spcAft>
                <a:spcPts val="0"/>
              </a:spcAft>
              <a:buNone/>
            </a:pPr>
            <a:r>
              <a:rPr lang="en" sz="1200">
                <a:solidFill>
                  <a:srgbClr val="3B3170"/>
                </a:solidFill>
                <a:latin typeface="Work Sans"/>
                <a:ea typeface="Work Sans"/>
                <a:cs typeface="Work Sans"/>
                <a:sym typeface="Work Sans"/>
              </a:rPr>
              <a:t>• Selektion /filterung :  wähle zu ladende Datensätze aus </a:t>
            </a:r>
            <a:endParaRPr sz="1200">
              <a:solidFill>
                <a:srgbClr val="3B3170"/>
              </a:solidFill>
              <a:latin typeface="Work Sans"/>
              <a:ea typeface="Work Sans"/>
              <a:cs typeface="Work Sans"/>
              <a:sym typeface="Work Sans"/>
            </a:endParaRPr>
          </a:p>
          <a:p>
            <a:pPr marL="0" lvl="0" indent="0" algn="l" rtl="0">
              <a:spcBef>
                <a:spcPts val="0"/>
              </a:spcBef>
              <a:spcAft>
                <a:spcPts val="0"/>
              </a:spcAft>
              <a:buNone/>
            </a:pPr>
            <a:r>
              <a:rPr lang="en" sz="1200">
                <a:solidFill>
                  <a:srgbClr val="3B3170"/>
                </a:solidFill>
                <a:latin typeface="Work Sans"/>
                <a:ea typeface="Work Sans"/>
                <a:cs typeface="Work Sans"/>
                <a:sym typeface="Work Sans"/>
              </a:rPr>
              <a:t>(falls nicht schon im Extraktionsprozess geschehen) </a:t>
            </a:r>
            <a:endParaRPr sz="1200">
              <a:solidFill>
                <a:srgbClr val="3B3170"/>
              </a:solidFill>
              <a:latin typeface="Work Sans"/>
              <a:ea typeface="Work Sans"/>
              <a:cs typeface="Work Sans"/>
              <a:sym typeface="Work Sans"/>
            </a:endParaRPr>
          </a:p>
          <a:p>
            <a:pPr marL="0" lvl="0" indent="0" algn="l" rtl="0">
              <a:spcBef>
                <a:spcPts val="0"/>
              </a:spcBef>
              <a:spcAft>
                <a:spcPts val="0"/>
              </a:spcAft>
              <a:buNone/>
            </a:pPr>
            <a:endParaRPr sz="1200">
              <a:solidFill>
                <a:srgbClr val="3B3170"/>
              </a:solidFill>
              <a:latin typeface="Work Sans"/>
              <a:ea typeface="Work Sans"/>
              <a:cs typeface="Work Sans"/>
              <a:sym typeface="Work Sans"/>
            </a:endParaRPr>
          </a:p>
          <a:p>
            <a:pPr marL="0" lvl="0" indent="0" algn="l" rtl="0">
              <a:spcBef>
                <a:spcPts val="0"/>
              </a:spcBef>
              <a:spcAft>
                <a:spcPts val="0"/>
              </a:spcAft>
              <a:buNone/>
            </a:pPr>
            <a:r>
              <a:rPr lang="en" sz="1200">
                <a:solidFill>
                  <a:srgbClr val="3B3170"/>
                </a:solidFill>
                <a:latin typeface="Work Sans"/>
                <a:ea typeface="Work Sans"/>
                <a:cs typeface="Work Sans"/>
                <a:sym typeface="Work Sans"/>
              </a:rPr>
              <a:t>• Splitting/Joining:  ausgewählte Teile weiter unterteilen (selten)/ Zusammenfügen von Daten aus verschiedenen Quellen </a:t>
            </a:r>
            <a:endParaRPr sz="1200">
              <a:solidFill>
                <a:srgbClr val="3B3170"/>
              </a:solidFill>
              <a:latin typeface="Work Sans"/>
              <a:ea typeface="Work Sans"/>
              <a:cs typeface="Work Sans"/>
              <a:sym typeface="Work Sans"/>
            </a:endParaRPr>
          </a:p>
          <a:p>
            <a:pPr marL="0" lvl="0" indent="0" algn="l" rtl="0">
              <a:spcBef>
                <a:spcPts val="0"/>
              </a:spcBef>
              <a:spcAft>
                <a:spcPts val="0"/>
              </a:spcAft>
              <a:buNone/>
            </a:pPr>
            <a:endParaRPr sz="1200" b="1">
              <a:solidFill>
                <a:srgbClr val="3B3170"/>
              </a:solidFill>
              <a:latin typeface="Work Sans"/>
              <a:ea typeface="Work Sans"/>
              <a:cs typeface="Work Sans"/>
              <a:sym typeface="Work Sans"/>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29ef7603c61_2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29ef7603c61_2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None/>
            </a:pPr>
            <a:endParaRPr sz="1400">
              <a:solidFill>
                <a:srgbClr val="3B3170"/>
              </a:solidFill>
              <a:latin typeface="Work Sans"/>
              <a:ea typeface="Work Sans"/>
              <a:cs typeface="Work Sans"/>
              <a:sym typeface="Work Sans"/>
            </a:endParaRPr>
          </a:p>
          <a:p>
            <a:pPr marL="457200" lvl="0" indent="457200" algn="l" rtl="0">
              <a:lnSpc>
                <a:spcPct val="115000"/>
              </a:lnSpc>
              <a:spcBef>
                <a:spcPts val="0"/>
              </a:spcBef>
              <a:spcAft>
                <a:spcPts val="0"/>
              </a:spcAft>
              <a:buNone/>
            </a:pPr>
            <a:endParaRPr sz="1400">
              <a:solidFill>
                <a:srgbClr val="3B3170"/>
              </a:solidFill>
              <a:latin typeface="Work Sans"/>
              <a:ea typeface="Work Sans"/>
              <a:cs typeface="Work Sans"/>
              <a:sym typeface="Work Sans"/>
            </a:endParaRPr>
          </a:p>
          <a:p>
            <a:pPr marL="457200" lvl="0" indent="457200" algn="l" rtl="0">
              <a:lnSpc>
                <a:spcPct val="115000"/>
              </a:lnSpc>
              <a:spcBef>
                <a:spcPts val="0"/>
              </a:spcBef>
              <a:spcAft>
                <a:spcPts val="0"/>
              </a:spcAft>
              <a:buNone/>
            </a:pPr>
            <a:endParaRPr sz="1400">
              <a:solidFill>
                <a:srgbClr val="3B3170"/>
              </a:solidFill>
              <a:latin typeface="Work Sans"/>
              <a:ea typeface="Work Sans"/>
              <a:cs typeface="Work Sans"/>
              <a:sym typeface="Work Sans"/>
            </a:endParaRPr>
          </a:p>
          <a:p>
            <a:pPr marL="457200" lvl="0" indent="457200" algn="l" rtl="0">
              <a:lnSpc>
                <a:spcPct val="115000"/>
              </a:lnSpc>
              <a:spcBef>
                <a:spcPts val="0"/>
              </a:spcBef>
              <a:spcAft>
                <a:spcPts val="0"/>
              </a:spcAft>
              <a:buNone/>
            </a:pPr>
            <a:r>
              <a:rPr lang="en" sz="1400">
                <a:solidFill>
                  <a:srgbClr val="3B3170"/>
                </a:solidFill>
                <a:latin typeface="Work Sans"/>
                <a:ea typeface="Work Sans"/>
                <a:cs typeface="Work Sans"/>
                <a:sym typeface="Work Sans"/>
              </a:rPr>
              <a:t>Behandlung</a:t>
            </a:r>
            <a:endParaRPr sz="1400">
              <a:solidFill>
                <a:srgbClr val="3B3170"/>
              </a:solidFill>
              <a:latin typeface="Work Sans"/>
              <a:ea typeface="Work Sans"/>
              <a:cs typeface="Work Sans"/>
              <a:sym typeface="Work Sans"/>
            </a:endParaRPr>
          </a:p>
          <a:p>
            <a:pPr marL="457200" lvl="0" indent="-330200" algn="l" rtl="0">
              <a:lnSpc>
                <a:spcPct val="115000"/>
              </a:lnSpc>
              <a:spcBef>
                <a:spcPts val="0"/>
              </a:spcBef>
              <a:spcAft>
                <a:spcPts val="0"/>
              </a:spcAft>
              <a:buClr>
                <a:srgbClr val="3B3170"/>
              </a:buClr>
              <a:buSzPts val="1600"/>
              <a:buFont typeface="Work Sans"/>
              <a:buChar char="●"/>
            </a:pPr>
            <a:r>
              <a:rPr lang="en" sz="1400">
                <a:solidFill>
                  <a:srgbClr val="3B3170"/>
                </a:solidFill>
                <a:latin typeface="Work Sans"/>
                <a:ea typeface="Work Sans"/>
                <a:cs typeface="Work Sans"/>
                <a:sym typeface="Work Sans"/>
              </a:rPr>
              <a:t>Definition und Einführung von Standard Repräsentationen </a:t>
            </a:r>
            <a:endParaRPr sz="1400">
              <a:solidFill>
                <a:srgbClr val="3B3170"/>
              </a:solidFill>
              <a:latin typeface="Work Sans"/>
              <a:ea typeface="Work Sans"/>
              <a:cs typeface="Work Sans"/>
              <a:sym typeface="Work Sans"/>
            </a:endParaRPr>
          </a:p>
          <a:p>
            <a:pPr marL="457200" lvl="0" indent="-330200" algn="l" rtl="0">
              <a:lnSpc>
                <a:spcPct val="115000"/>
              </a:lnSpc>
              <a:spcBef>
                <a:spcPts val="0"/>
              </a:spcBef>
              <a:spcAft>
                <a:spcPts val="0"/>
              </a:spcAft>
              <a:buClr>
                <a:srgbClr val="3B3170"/>
              </a:buClr>
              <a:buSzPts val="1600"/>
              <a:buFont typeface="Work Sans"/>
              <a:buChar char="●"/>
            </a:pPr>
            <a:r>
              <a:rPr lang="en" sz="1400">
                <a:solidFill>
                  <a:srgbClr val="3B3170"/>
                </a:solidFill>
                <a:latin typeface="Work Sans"/>
                <a:ea typeface="Work Sans"/>
                <a:cs typeface="Work Sans"/>
                <a:sym typeface="Work Sans"/>
              </a:rPr>
              <a:t>Bereitstellung von (Konversions-)Tabellen zur expliziten Werte Abbildung  </a:t>
            </a:r>
            <a:endParaRPr sz="1400">
              <a:solidFill>
                <a:srgbClr val="3B3170"/>
              </a:solidFill>
              <a:latin typeface="Work Sans"/>
              <a:ea typeface="Work Sans"/>
              <a:cs typeface="Work Sans"/>
              <a:sym typeface="Work Sans"/>
            </a:endParaRPr>
          </a:p>
          <a:p>
            <a:pPr marL="457200" lvl="0" indent="-330200" algn="l" rtl="0">
              <a:lnSpc>
                <a:spcPct val="115000"/>
              </a:lnSpc>
              <a:spcBef>
                <a:spcPts val="0"/>
              </a:spcBef>
              <a:spcAft>
                <a:spcPts val="0"/>
              </a:spcAft>
              <a:buClr>
                <a:srgbClr val="3B3170"/>
              </a:buClr>
              <a:buSzPts val="1600"/>
              <a:buFont typeface="Work Sans"/>
              <a:buChar char="●"/>
            </a:pPr>
            <a:r>
              <a:rPr lang="en" sz="1400">
                <a:solidFill>
                  <a:srgbClr val="3B3170"/>
                </a:solidFill>
                <a:latin typeface="Work Sans"/>
                <a:ea typeface="Work Sans"/>
                <a:cs typeface="Work Sans"/>
                <a:sym typeface="Work Sans"/>
              </a:rPr>
              <a:t>Extraktion von individuellen Werten aus Freiform-Attributen  </a:t>
            </a:r>
            <a:endParaRPr sz="1400">
              <a:solidFill>
                <a:srgbClr val="3B3170"/>
              </a:solidFill>
              <a:latin typeface="Work Sans"/>
              <a:ea typeface="Work Sans"/>
              <a:cs typeface="Work Sans"/>
              <a:sym typeface="Work Sans"/>
            </a:endParaRPr>
          </a:p>
          <a:p>
            <a:pPr marL="457200" lvl="0" indent="-330200" algn="l" rtl="0">
              <a:lnSpc>
                <a:spcPct val="115000"/>
              </a:lnSpc>
              <a:spcBef>
                <a:spcPts val="0"/>
              </a:spcBef>
              <a:spcAft>
                <a:spcPts val="0"/>
              </a:spcAft>
              <a:buClr>
                <a:srgbClr val="3B3170"/>
              </a:buClr>
              <a:buSzPts val="1600"/>
              <a:buFont typeface="Work Sans"/>
              <a:buChar char="●"/>
            </a:pPr>
            <a:r>
              <a:rPr lang="en" sz="1400">
                <a:solidFill>
                  <a:srgbClr val="3B3170"/>
                </a:solidFill>
                <a:latin typeface="Work Sans"/>
                <a:ea typeface="Work Sans"/>
                <a:cs typeface="Work Sans"/>
                <a:sym typeface="Work Sans"/>
              </a:rPr>
              <a:t>Validierung / Korrektur mit Hintergrundwissen </a:t>
            </a:r>
            <a:endParaRPr sz="1400">
              <a:solidFill>
                <a:srgbClr val="3B3170"/>
              </a:solidFill>
              <a:latin typeface="Work Sans"/>
              <a:ea typeface="Work Sans"/>
              <a:cs typeface="Work Sans"/>
              <a:sym typeface="Work Sans"/>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g29ef7603c61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5" name="Google Shape;1685;g29ef7603c61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a:solidFill>
                <a:srgbClr val="3B3170"/>
              </a:solidFill>
              <a:latin typeface="Work Sans"/>
              <a:ea typeface="Work Sans"/>
              <a:cs typeface="Work Sans"/>
              <a:sym typeface="Work Sans"/>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29ef7603c61_2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29ef7603c61_2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None/>
            </a:pPr>
            <a:endParaRPr sz="1400">
              <a:solidFill>
                <a:srgbClr val="3B3170"/>
              </a:solidFill>
              <a:latin typeface="Work Sans"/>
              <a:ea typeface="Work Sans"/>
              <a:cs typeface="Work Sans"/>
              <a:sym typeface="Work Sans"/>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29ee573f301_3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1" name="Google Shape;971;g29ee573f301_3_5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29ef7603c61_2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29ef7603c61_2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29ec594f630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29ec594f630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29ec594f630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29ec594f630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29ec594f630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3" name="Google Shape;1723;g29ec594f63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None/>
            </a:pPr>
            <a:endParaRPr sz="1400">
              <a:solidFill>
                <a:srgbClr val="3B3170"/>
              </a:solidFill>
              <a:latin typeface="Work Sans"/>
              <a:ea typeface="Work Sans"/>
              <a:cs typeface="Work Sans"/>
              <a:sym typeface="Work Sans"/>
            </a:endParaRPr>
          </a:p>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29ec594f630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9" name="Google Shape;1729;g29ec594f630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29ec594f630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29ec594f630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29ec594f630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29ec594f630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29ef7603c61_2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29ef7603c61_2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29ef7603c61_2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29ef7603c61_2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29ef7603c61_2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0" name="Google Shape;1780;g29ef7603c61_2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a:solidFill>
                <a:srgbClr val="3B3170"/>
              </a:solidFill>
              <a:latin typeface="Work Sans"/>
              <a:ea typeface="Work Sans"/>
              <a:cs typeface="Work Sans"/>
              <a:sym typeface="Work Sans"/>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29ee573f301_3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0" name="Google Shape;1000;g29ee573f301_3_6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Google Shape;1785;g29cd990f25d_1_8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6" name="Google Shape;1786;g29cd990f25d_1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https://fastercapital.com/content/Data-Replication--Ensuring-Data-Consistency-in-Enterprise-Integration.html</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g29ef7603c61_2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6" name="Google Shape;1796;g29ef7603c61_2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600"/>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g29ef7603c61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4" name="Google Shape;1804;g29ef7603c61_2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u="sng">
                <a:solidFill>
                  <a:schemeClr val="hlink"/>
                </a:solidFill>
                <a:hlinkClick r:id="rId3"/>
              </a:rPr>
              <a:t>https://www.fivetran.com/blog/change-data-capture-what-it-is-and-how-to-use-it</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https://www.bissantz.de/know-how/data-warehousing/deltaload-mit-change-data-capture/</a:t>
            </a:r>
            <a:endParaRPr sz="1400">
              <a:solidFill>
                <a:srgbClr val="3B3170"/>
              </a:solidFill>
              <a:latin typeface="Work Sans"/>
              <a:ea typeface="Work Sans"/>
              <a:cs typeface="Work Sans"/>
              <a:sym typeface="Work Sans"/>
            </a:endParaRPr>
          </a:p>
          <a:p>
            <a:pPr marL="0" lvl="0" indent="0" algn="l" rtl="0">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0" name="Google Shape;1810;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1200"/>
              </a:spcBef>
              <a:spcAft>
                <a:spcPts val="0"/>
              </a:spcAft>
              <a:buClr>
                <a:schemeClr val="dk1"/>
              </a:buClr>
              <a:buSzPts val="1100"/>
              <a:buFont typeface="Arial"/>
              <a:buNone/>
            </a:pPr>
            <a:endParaRPr>
              <a:solidFill>
                <a:schemeClr val="dk1"/>
              </a:solidFill>
              <a:latin typeface="Times New Roman"/>
              <a:ea typeface="Times New Roman"/>
              <a:cs typeface="Times New Roman"/>
              <a:sym typeface="Times New Roman"/>
            </a:endParaRPr>
          </a:p>
          <a:p>
            <a:pPr marL="0" lvl="0" indent="0" algn="just" rtl="0">
              <a:lnSpc>
                <a:spcPct val="3181"/>
              </a:lnSpc>
              <a:spcBef>
                <a:spcPts val="1200"/>
              </a:spcBef>
              <a:spcAft>
                <a:spcPts val="0"/>
              </a:spcAft>
              <a:buSzPts val="1100"/>
              <a:buNone/>
            </a:pPr>
            <a:br>
              <a:rPr lang="en">
                <a:solidFill>
                  <a:schemeClr val="dk1"/>
                </a:solidFill>
              </a:rPr>
            </a:br>
            <a:r>
              <a:rPr lang="en">
                <a:solidFill>
                  <a:schemeClr val="dk1"/>
                </a:solidFill>
              </a:rPr>
              <a:t> </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marL="0" lvl="0" indent="0" algn="just" rtl="0">
              <a:lnSpc>
                <a:spcPct val="3181"/>
              </a:lnSpc>
              <a:spcBef>
                <a:spcPts val="1200"/>
              </a:spcBef>
              <a:spcAft>
                <a:spcPts val="0"/>
              </a:spcAft>
              <a:buSzPts val="1100"/>
              <a:buNone/>
            </a:pPr>
            <a:endParaRPr>
              <a:solidFill>
                <a:schemeClr val="dk1"/>
              </a:solidFill>
              <a:latin typeface="Times New Roman"/>
              <a:ea typeface="Times New Roman"/>
              <a:cs typeface="Times New Roman"/>
              <a:sym typeface="Times New Roman"/>
            </a:endParaRPr>
          </a:p>
          <a:p>
            <a:pPr marL="0" lvl="0" indent="0" algn="just" rtl="0">
              <a:spcBef>
                <a:spcPts val="1200"/>
              </a:spcBef>
              <a:spcAft>
                <a:spcPts val="0"/>
              </a:spcAft>
              <a:buClr>
                <a:schemeClr val="dk1"/>
              </a:buClr>
              <a:buSzPts val="1100"/>
              <a:buFont typeface="Arial"/>
              <a:buNone/>
            </a:pPr>
            <a:endParaRPr>
              <a:solidFill>
                <a:schemeClr val="dk1"/>
              </a:solidFill>
              <a:highlight>
                <a:srgbClr val="CCFFFF"/>
              </a:highlight>
              <a:latin typeface="Times New Roman"/>
              <a:ea typeface="Times New Roman"/>
              <a:cs typeface="Times New Roman"/>
              <a:sym typeface="Times New Roman"/>
            </a:endParaRPr>
          </a:p>
          <a:p>
            <a:pPr marL="0" lvl="0" indent="0" algn="l" rtl="0">
              <a:lnSpc>
                <a:spcPct val="100000"/>
              </a:lnSpc>
              <a:spcBef>
                <a:spcPts val="100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29cd990f25d_1_7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 name="Google Shape;1826;g29cd990f25d_1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https://www.integrate.io/blog/microsoft-sql-etl-tools/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9ef7603c61_2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9ef7603c61_2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https://www.gartner.com/reviews/market/data-integration-tools</a:t>
            </a:r>
            <a:endParaRPr/>
          </a:p>
          <a:p>
            <a:pPr marL="0" lvl="0" indent="0" algn="l" rtl="0">
              <a:spcBef>
                <a:spcPts val="0"/>
              </a:spcBef>
              <a:spcAft>
                <a:spcPts val="0"/>
              </a:spcAft>
              <a:buNone/>
            </a:pPr>
            <a:endParaRPr/>
          </a:p>
          <a:p>
            <a:pPr marL="0" lvl="0" indent="0" algn="l" rtl="0">
              <a:spcBef>
                <a:spcPts val="0"/>
              </a:spcBef>
              <a:spcAft>
                <a:spcPts val="0"/>
              </a:spcAft>
              <a:buNone/>
            </a:pPr>
            <a:r>
              <a:rPr lang="en"/>
              <a:t>https://www.sprinkledata.com/blogs/etl-tools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29ec594f630_0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9" name="Google Shape;1839;g29ec594f630_0_5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5" name="Google Shape;1845;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1200"/>
              </a:spcBef>
              <a:spcAft>
                <a:spcPts val="0"/>
              </a:spcAft>
              <a:buSzPts val="1100"/>
              <a:buNone/>
            </a:pPr>
            <a:endParaRPr>
              <a:solidFill>
                <a:schemeClr val="dk1"/>
              </a:solidFill>
              <a:latin typeface="Times New Roman"/>
              <a:ea typeface="Times New Roman"/>
              <a:cs typeface="Times New Roman"/>
              <a:sym typeface="Times New Roman"/>
            </a:endParaRPr>
          </a:p>
          <a:p>
            <a:pPr marL="0" lvl="0" indent="0" algn="just" rtl="0">
              <a:spcBef>
                <a:spcPts val="1200"/>
              </a:spcBef>
              <a:spcAft>
                <a:spcPts val="0"/>
              </a:spcAft>
              <a:buClr>
                <a:schemeClr val="dk1"/>
              </a:buClr>
              <a:buSzPts val="1100"/>
              <a:buFont typeface="Arial"/>
              <a:buNone/>
            </a:pPr>
            <a:endParaRPr>
              <a:solidFill>
                <a:schemeClr val="dk1"/>
              </a:solidFill>
              <a:latin typeface="Times New Roman"/>
              <a:ea typeface="Times New Roman"/>
              <a:cs typeface="Times New Roman"/>
              <a:sym typeface="Times New Roman"/>
            </a:endParaRPr>
          </a:p>
          <a:p>
            <a:pPr marL="0" lvl="0" indent="0" algn="l" rtl="0">
              <a:lnSpc>
                <a:spcPct val="100000"/>
              </a:lnSpc>
              <a:spcBef>
                <a:spcPts val="100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
        <p:cNvGrpSpPr/>
        <p:nvPr/>
      </p:nvGrpSpPr>
      <p:grpSpPr>
        <a:xfrm>
          <a:off x="0" y="0"/>
          <a:ext cx="0" cy="0"/>
          <a:chOff x="0" y="0"/>
          <a:chExt cx="0" cy="0"/>
        </a:xfrm>
      </p:grpSpPr>
      <p:sp>
        <p:nvSpPr>
          <p:cNvPr id="1850" name="Google Shape;1850;g29ef7603c61_2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1" name="Google Shape;1851;g29ef7603c61_2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29ef7603c61_2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29ef7603c61_2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29ee573f301_3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9" name="Google Shape;1009;g29ee573f301_3_6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29ef7603c61_2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4" name="Google Shape;1864;g29ef7603c61_2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29ee573f301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1" name="Google Shape;1871;g29ee573f301_8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29ee573f301_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6" name="Google Shape;1876;g29ee573f301_8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29ee573f301_8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2" name="Google Shape;1882;g29ee573f301_8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29ee573f301_8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0" name="Google Shape;1940;g29ee573f301_8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29ee573f301_8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6" name="Google Shape;1946;g29ee573f301_8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29ee573f301_8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0" name="Google Shape;1980;g29ee573f301_8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29ee573f301_8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9" name="Google Shape;2009;g29ee573f301_8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29ef7603c61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6" name="Google Shape;2016;g29ef7603c61_6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0"/>
        <p:cNvGrpSpPr/>
        <p:nvPr/>
      </p:nvGrpSpPr>
      <p:grpSpPr>
        <a:xfrm>
          <a:off x="0" y="0"/>
          <a:ext cx="0" cy="0"/>
          <a:chOff x="0" y="0"/>
          <a:chExt cx="0" cy="0"/>
        </a:xfrm>
      </p:grpSpPr>
      <p:sp>
        <p:nvSpPr>
          <p:cNvPr id="2021" name="Google Shape;2021;g29ee573f301_8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2" name="Google Shape;2022;g29ee573f301_8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29ee573f301_3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2" name="Google Shape;1022;g29ee573f301_3_6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g29ee573f301_8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3" name="Google Shape;2033;g29ee573f301_8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29ee573f301_8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9" name="Google Shape;2039;g29ee573f301_8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29ee573f301_8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7" name="Google Shape;2047;g29ee573f301_8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g29ee573f301_8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4" name="Google Shape;2054;g29ee573f301_8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g29ee573f301_8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3" name="Google Shape;2073;g29ee573f301_8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273475" y="1158825"/>
            <a:ext cx="5157300" cy="2157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273475" y="3508875"/>
            <a:ext cx="5157300" cy="475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rot="10800000" flipH="1">
            <a:off x="737262" y="-4"/>
            <a:ext cx="490383" cy="566205"/>
            <a:chOff x="511439" y="2611666"/>
            <a:chExt cx="674529" cy="778825"/>
          </a:xfrm>
        </p:grpSpPr>
        <p:sp>
          <p:nvSpPr>
            <p:cNvPr id="12" name="Google Shape;12;p2"/>
            <p:cNvSpPr/>
            <p:nvPr/>
          </p:nvSpPr>
          <p:spPr>
            <a:xfrm>
              <a:off x="511439" y="2611666"/>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511439" y="3053198"/>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 name="Google Shape;14;p2"/>
          <p:cNvGrpSpPr/>
          <p:nvPr/>
        </p:nvGrpSpPr>
        <p:grpSpPr>
          <a:xfrm>
            <a:off x="3172351" y="4683897"/>
            <a:ext cx="722135" cy="465994"/>
            <a:chOff x="3172351" y="4683897"/>
            <a:chExt cx="722135" cy="465994"/>
          </a:xfrm>
        </p:grpSpPr>
        <p:grpSp>
          <p:nvGrpSpPr>
            <p:cNvPr id="15" name="Google Shape;15;p2"/>
            <p:cNvGrpSpPr/>
            <p:nvPr/>
          </p:nvGrpSpPr>
          <p:grpSpPr>
            <a:xfrm rot="10800000">
              <a:off x="3794122" y="4937337"/>
              <a:ext cx="100364" cy="212554"/>
              <a:chOff x="2753422" y="-98913"/>
              <a:chExt cx="100364" cy="212554"/>
            </a:xfrm>
          </p:grpSpPr>
          <p:sp>
            <p:nvSpPr>
              <p:cNvPr id="16" name="Google Shape;16;p2"/>
              <p:cNvSpPr/>
              <p:nvPr/>
            </p:nvSpPr>
            <p:spPr>
              <a:xfrm>
                <a:off x="2778520" y="75329"/>
                <a:ext cx="38283" cy="38312"/>
              </a:xfrm>
              <a:custGeom>
                <a:avLst/>
                <a:gdLst/>
                <a:ahLst/>
                <a:cxnLst/>
                <a:rect l="l" t="t" r="r" b="b"/>
                <a:pathLst>
                  <a:path w="1324" h="1325" extrusionOk="0">
                    <a:moveTo>
                      <a:pt x="0" y="0"/>
                    </a:moveTo>
                    <a:lnTo>
                      <a:pt x="0" y="1324"/>
                    </a:lnTo>
                    <a:lnTo>
                      <a:pt x="1324" y="1324"/>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275342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2"/>
            <p:cNvGrpSpPr/>
            <p:nvPr/>
          </p:nvGrpSpPr>
          <p:grpSpPr>
            <a:xfrm rot="10800000">
              <a:off x="3172351" y="4683897"/>
              <a:ext cx="268650" cy="465994"/>
              <a:chOff x="3359306" y="-98913"/>
              <a:chExt cx="268650" cy="465994"/>
            </a:xfrm>
          </p:grpSpPr>
          <p:sp>
            <p:nvSpPr>
              <p:cNvPr id="19" name="Google Shape;19;p2"/>
              <p:cNvSpPr/>
              <p:nvPr/>
            </p:nvSpPr>
            <p:spPr>
              <a:xfrm>
                <a:off x="3359306" y="99097"/>
                <a:ext cx="100335" cy="100335"/>
              </a:xfrm>
              <a:custGeom>
                <a:avLst/>
                <a:gdLst/>
                <a:ahLst/>
                <a:cxnLst/>
                <a:rect l="l" t="t" r="r" b="b"/>
                <a:pathLst>
                  <a:path w="3470" h="3470" extrusionOk="0">
                    <a:moveTo>
                      <a:pt x="0" y="0"/>
                    </a:moveTo>
                    <a:lnTo>
                      <a:pt x="0" y="3469"/>
                    </a:lnTo>
                    <a:lnTo>
                      <a:pt x="3470" y="3469"/>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3359306" y="-98248"/>
                <a:ext cx="100335" cy="100335"/>
              </a:xfrm>
              <a:custGeom>
                <a:avLst/>
                <a:gdLst/>
                <a:ahLst/>
                <a:cxnLst/>
                <a:rect l="l" t="t" r="r" b="b"/>
                <a:pathLst>
                  <a:path w="3470" h="3470" extrusionOk="0">
                    <a:moveTo>
                      <a:pt x="0" y="0"/>
                    </a:moveTo>
                    <a:lnTo>
                      <a:pt x="0"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3390332" y="328104"/>
                <a:ext cx="38312" cy="38977"/>
              </a:xfrm>
              <a:custGeom>
                <a:avLst/>
                <a:gdLst/>
                <a:ahLst/>
                <a:cxnLst/>
                <a:rect l="l" t="t" r="r" b="b"/>
                <a:pathLst>
                  <a:path w="1325" h="1348" extrusionOk="0">
                    <a:moveTo>
                      <a:pt x="0" y="0"/>
                    </a:moveTo>
                    <a:lnTo>
                      <a:pt x="0" y="1347"/>
                    </a:lnTo>
                    <a:lnTo>
                      <a:pt x="1324" y="1347"/>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3552690" y="75329"/>
                <a:ext cx="38312" cy="38312"/>
              </a:xfrm>
              <a:custGeom>
                <a:avLst/>
                <a:gdLst/>
                <a:ahLst/>
                <a:cxnLst/>
                <a:rect l="l" t="t" r="r" b="b"/>
                <a:pathLst>
                  <a:path w="1325" h="1325" extrusionOk="0">
                    <a:moveTo>
                      <a:pt x="0" y="0"/>
                    </a:moveTo>
                    <a:lnTo>
                      <a:pt x="0" y="1324"/>
                    </a:lnTo>
                    <a:lnTo>
                      <a:pt x="1324" y="1324"/>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352759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4" name="Google Shape;24;p2"/>
          <p:cNvGrpSpPr/>
          <p:nvPr/>
        </p:nvGrpSpPr>
        <p:grpSpPr>
          <a:xfrm>
            <a:off x="-650946" y="626060"/>
            <a:ext cx="1776076" cy="1584686"/>
            <a:chOff x="7459829" y="1474497"/>
            <a:chExt cx="1776076" cy="1584686"/>
          </a:xfrm>
        </p:grpSpPr>
        <p:sp>
          <p:nvSpPr>
            <p:cNvPr id="25" name="Google Shape;25;p2"/>
            <p:cNvSpPr/>
            <p:nvPr/>
          </p:nvSpPr>
          <p:spPr>
            <a:xfrm>
              <a:off x="8226771" y="2050021"/>
              <a:ext cx="1009134" cy="1009162"/>
            </a:xfrm>
            <a:custGeom>
              <a:avLst/>
              <a:gdLst/>
              <a:ahLst/>
              <a:cxnLst/>
              <a:rect l="l" t="t" r="r" b="b"/>
              <a:pathLst>
                <a:path w="34900" h="34901" fill="none" extrusionOk="0">
                  <a:moveTo>
                    <a:pt x="0" y="1"/>
                  </a:moveTo>
                  <a:lnTo>
                    <a:pt x="34900" y="34900"/>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7459829" y="1474497"/>
              <a:ext cx="1009827" cy="1009162"/>
            </a:xfrm>
            <a:custGeom>
              <a:avLst/>
              <a:gdLst/>
              <a:ahLst/>
              <a:cxnLst/>
              <a:rect l="l" t="t" r="r" b="b"/>
              <a:pathLst>
                <a:path w="34924" h="34901" fill="none" extrusionOk="0">
                  <a:moveTo>
                    <a:pt x="1" y="1"/>
                  </a:moveTo>
                  <a:cubicBezTo>
                    <a:pt x="2649" y="2626"/>
                    <a:pt x="34924" y="34901"/>
                    <a:pt x="34924" y="34901"/>
                  </a:cubicBez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5"/>
        <p:cNvGrpSpPr/>
        <p:nvPr/>
      </p:nvGrpSpPr>
      <p:grpSpPr>
        <a:xfrm>
          <a:off x="0" y="0"/>
          <a:ext cx="0" cy="0"/>
          <a:chOff x="0" y="0"/>
          <a:chExt cx="0" cy="0"/>
        </a:xfrm>
      </p:grpSpPr>
      <p:grpSp>
        <p:nvGrpSpPr>
          <p:cNvPr id="156" name="Google Shape;156;p11"/>
          <p:cNvGrpSpPr/>
          <p:nvPr/>
        </p:nvGrpSpPr>
        <p:grpSpPr>
          <a:xfrm rot="10800000" flipH="1">
            <a:off x="8578066" y="2879874"/>
            <a:ext cx="192747" cy="252804"/>
            <a:chOff x="2077591" y="2550308"/>
            <a:chExt cx="192747" cy="252804"/>
          </a:xfrm>
        </p:grpSpPr>
        <p:sp>
          <p:nvSpPr>
            <p:cNvPr id="157" name="Google Shape;157;p11"/>
            <p:cNvSpPr/>
            <p:nvPr/>
          </p:nvSpPr>
          <p:spPr>
            <a:xfrm>
              <a:off x="2077591" y="2709341"/>
              <a:ext cx="192747" cy="93771"/>
            </a:xfrm>
            <a:custGeom>
              <a:avLst/>
              <a:gdLst/>
              <a:ahLst/>
              <a:cxnLst/>
              <a:rect l="l" t="t" r="r" b="b"/>
              <a:pathLst>
                <a:path w="6666" h="3243" fill="none" extrusionOk="0">
                  <a:moveTo>
                    <a:pt x="1" y="3242"/>
                  </a:moveTo>
                  <a:lnTo>
                    <a:pt x="3128" y="115"/>
                  </a:lnTo>
                  <a:cubicBezTo>
                    <a:pt x="3242" y="1"/>
                    <a:pt x="3424" y="1"/>
                    <a:pt x="3539" y="115"/>
                  </a:cubicBezTo>
                  <a:lnTo>
                    <a:pt x="6666" y="324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1"/>
            <p:cNvSpPr/>
            <p:nvPr/>
          </p:nvSpPr>
          <p:spPr>
            <a:xfrm>
              <a:off x="2077591" y="2550308"/>
              <a:ext cx="192747" cy="93742"/>
            </a:xfrm>
            <a:custGeom>
              <a:avLst/>
              <a:gdLst/>
              <a:ahLst/>
              <a:cxnLst/>
              <a:rect l="l" t="t" r="r" b="b"/>
              <a:pathLst>
                <a:path w="6666" h="3242" fill="none" extrusionOk="0">
                  <a:moveTo>
                    <a:pt x="1" y="3241"/>
                  </a:moveTo>
                  <a:lnTo>
                    <a:pt x="3128" y="114"/>
                  </a:lnTo>
                  <a:cubicBezTo>
                    <a:pt x="3242" y="0"/>
                    <a:pt x="3424" y="0"/>
                    <a:pt x="3539" y="114"/>
                  </a:cubicBezTo>
                  <a:lnTo>
                    <a:pt x="6666" y="3241"/>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 name="Google Shape;159;p11"/>
          <p:cNvGrpSpPr/>
          <p:nvPr/>
        </p:nvGrpSpPr>
        <p:grpSpPr>
          <a:xfrm rot="10800000" flipH="1">
            <a:off x="8400410" y="3362907"/>
            <a:ext cx="60721" cy="349842"/>
            <a:chOff x="1520573" y="1617713"/>
            <a:chExt cx="60722" cy="349842"/>
          </a:xfrm>
        </p:grpSpPr>
        <p:sp>
          <p:nvSpPr>
            <p:cNvPr id="160" name="Google Shape;160;p11"/>
            <p:cNvSpPr/>
            <p:nvPr/>
          </p:nvSpPr>
          <p:spPr>
            <a:xfrm>
              <a:off x="1520573" y="1617713"/>
              <a:ext cx="60722" cy="60750"/>
            </a:xfrm>
            <a:custGeom>
              <a:avLst/>
              <a:gdLst/>
              <a:ahLst/>
              <a:cxnLst/>
              <a:rect l="l" t="t" r="r" b="b"/>
              <a:pathLst>
                <a:path w="2100" h="2101" extrusionOk="0">
                  <a:moveTo>
                    <a:pt x="0" y="1"/>
                  </a:moveTo>
                  <a:lnTo>
                    <a:pt x="0" y="2101"/>
                  </a:lnTo>
                  <a:lnTo>
                    <a:pt x="2100" y="2101"/>
                  </a:lnTo>
                  <a:lnTo>
                    <a:pt x="210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1"/>
            <p:cNvSpPr/>
            <p:nvPr/>
          </p:nvSpPr>
          <p:spPr>
            <a:xfrm>
              <a:off x="1520573" y="1762259"/>
              <a:ext cx="60722" cy="60750"/>
            </a:xfrm>
            <a:custGeom>
              <a:avLst/>
              <a:gdLst/>
              <a:ahLst/>
              <a:cxnLst/>
              <a:rect l="l" t="t" r="r" b="b"/>
              <a:pathLst>
                <a:path w="2100" h="2101" extrusionOk="0">
                  <a:moveTo>
                    <a:pt x="0" y="1"/>
                  </a:moveTo>
                  <a:lnTo>
                    <a:pt x="0" y="2101"/>
                  </a:lnTo>
                  <a:lnTo>
                    <a:pt x="2100" y="2101"/>
                  </a:lnTo>
                  <a:lnTo>
                    <a:pt x="210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1"/>
            <p:cNvSpPr/>
            <p:nvPr/>
          </p:nvSpPr>
          <p:spPr>
            <a:xfrm>
              <a:off x="1520573" y="1907470"/>
              <a:ext cx="60722" cy="60085"/>
            </a:xfrm>
            <a:custGeom>
              <a:avLst/>
              <a:gdLst/>
              <a:ahLst/>
              <a:cxnLst/>
              <a:rect l="l" t="t" r="r" b="b"/>
              <a:pathLst>
                <a:path w="2100" h="2078" extrusionOk="0">
                  <a:moveTo>
                    <a:pt x="0" y="0"/>
                  </a:moveTo>
                  <a:lnTo>
                    <a:pt x="0" y="2077"/>
                  </a:lnTo>
                  <a:lnTo>
                    <a:pt x="2100" y="2077"/>
                  </a:lnTo>
                  <a:lnTo>
                    <a:pt x="210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3" name="Google Shape;163;p1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64" name="Google Shape;164;p11"/>
          <p:cNvSpPr txBox="1">
            <a:spLocks noGrp="1"/>
          </p:cNvSpPr>
          <p:nvPr>
            <p:ph type="subTitle" idx="1"/>
          </p:nvPr>
        </p:nvSpPr>
        <p:spPr>
          <a:xfrm>
            <a:off x="1671227" y="1995300"/>
            <a:ext cx="23076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5" name="Google Shape;165;p11"/>
          <p:cNvSpPr txBox="1">
            <a:spLocks noGrp="1"/>
          </p:cNvSpPr>
          <p:nvPr>
            <p:ph type="subTitle" idx="2"/>
          </p:nvPr>
        </p:nvSpPr>
        <p:spPr>
          <a:xfrm>
            <a:off x="5183185" y="1995300"/>
            <a:ext cx="23076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6" name="Google Shape;166;p11"/>
          <p:cNvSpPr txBox="1">
            <a:spLocks noGrp="1"/>
          </p:cNvSpPr>
          <p:nvPr>
            <p:ph type="subTitle" idx="3"/>
          </p:nvPr>
        </p:nvSpPr>
        <p:spPr>
          <a:xfrm>
            <a:off x="1671227" y="3638175"/>
            <a:ext cx="23076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7" name="Google Shape;167;p11"/>
          <p:cNvSpPr txBox="1">
            <a:spLocks noGrp="1"/>
          </p:cNvSpPr>
          <p:nvPr>
            <p:ph type="subTitle" idx="4"/>
          </p:nvPr>
        </p:nvSpPr>
        <p:spPr>
          <a:xfrm>
            <a:off x="5183185" y="3638175"/>
            <a:ext cx="23076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8" name="Google Shape;168;p11"/>
          <p:cNvSpPr txBox="1">
            <a:spLocks noGrp="1"/>
          </p:cNvSpPr>
          <p:nvPr>
            <p:ph type="subTitle" idx="5"/>
          </p:nvPr>
        </p:nvSpPr>
        <p:spPr>
          <a:xfrm>
            <a:off x="1671227" y="1489700"/>
            <a:ext cx="2307600" cy="505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9" name="Google Shape;169;p11"/>
          <p:cNvSpPr txBox="1">
            <a:spLocks noGrp="1"/>
          </p:cNvSpPr>
          <p:nvPr>
            <p:ph type="subTitle" idx="6"/>
          </p:nvPr>
        </p:nvSpPr>
        <p:spPr>
          <a:xfrm>
            <a:off x="1671227" y="3132675"/>
            <a:ext cx="2307600" cy="505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0" name="Google Shape;170;p11"/>
          <p:cNvSpPr txBox="1">
            <a:spLocks noGrp="1"/>
          </p:cNvSpPr>
          <p:nvPr>
            <p:ph type="subTitle" idx="7"/>
          </p:nvPr>
        </p:nvSpPr>
        <p:spPr>
          <a:xfrm>
            <a:off x="5183185" y="1489700"/>
            <a:ext cx="2307600" cy="505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1" name="Google Shape;171;p11"/>
          <p:cNvSpPr txBox="1">
            <a:spLocks noGrp="1"/>
          </p:cNvSpPr>
          <p:nvPr>
            <p:ph type="subTitle" idx="8"/>
          </p:nvPr>
        </p:nvSpPr>
        <p:spPr>
          <a:xfrm>
            <a:off x="5183185" y="3132675"/>
            <a:ext cx="2307600" cy="505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2" name="Google Shape;172;p11"/>
          <p:cNvGrpSpPr/>
          <p:nvPr/>
        </p:nvGrpSpPr>
        <p:grpSpPr>
          <a:xfrm rot="10800000">
            <a:off x="8227484" y="3751544"/>
            <a:ext cx="1067400" cy="1391968"/>
            <a:chOff x="8167443" y="-99578"/>
            <a:chExt cx="1067400" cy="1391968"/>
          </a:xfrm>
        </p:grpSpPr>
        <p:grpSp>
          <p:nvGrpSpPr>
            <p:cNvPr id="173" name="Google Shape;173;p11"/>
            <p:cNvGrpSpPr/>
            <p:nvPr/>
          </p:nvGrpSpPr>
          <p:grpSpPr>
            <a:xfrm>
              <a:off x="8167443" y="-99578"/>
              <a:ext cx="636911" cy="1391968"/>
              <a:chOff x="6643443" y="-99578"/>
              <a:chExt cx="636911" cy="1391968"/>
            </a:xfrm>
          </p:grpSpPr>
          <p:sp>
            <p:nvSpPr>
              <p:cNvPr id="174" name="Google Shape;174;p11"/>
              <p:cNvSpPr/>
              <p:nvPr/>
            </p:nvSpPr>
            <p:spPr>
              <a:xfrm>
                <a:off x="6644744" y="536003"/>
                <a:ext cx="635610" cy="458071"/>
              </a:xfrm>
              <a:custGeom>
                <a:avLst/>
                <a:gdLst/>
                <a:ahLst/>
                <a:cxnLst/>
                <a:rect l="l" t="t" r="r" b="b"/>
                <a:pathLst>
                  <a:path w="21982" h="15842" extrusionOk="0">
                    <a:moveTo>
                      <a:pt x="1" y="0"/>
                    </a:moveTo>
                    <a:lnTo>
                      <a:pt x="1" y="15841"/>
                    </a:lnTo>
                    <a:lnTo>
                      <a:pt x="21982" y="15841"/>
                    </a:lnTo>
                    <a:lnTo>
                      <a:pt x="219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1"/>
              <p:cNvSpPr/>
              <p:nvPr/>
            </p:nvSpPr>
            <p:spPr>
              <a:xfrm>
                <a:off x="6644744" y="994045"/>
                <a:ext cx="635610" cy="298345"/>
              </a:xfrm>
              <a:custGeom>
                <a:avLst/>
                <a:gdLst/>
                <a:ahLst/>
                <a:cxnLst/>
                <a:rect l="l" t="t" r="r" b="b"/>
                <a:pathLst>
                  <a:path w="21982" h="10318" extrusionOk="0">
                    <a:moveTo>
                      <a:pt x="1" y="0"/>
                    </a:moveTo>
                    <a:lnTo>
                      <a:pt x="1" y="10317"/>
                    </a:lnTo>
                    <a:lnTo>
                      <a:pt x="21982" y="10317"/>
                    </a:lnTo>
                    <a:lnTo>
                      <a:pt x="2198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1"/>
              <p:cNvSpPr/>
              <p:nvPr/>
            </p:nvSpPr>
            <p:spPr>
              <a:xfrm>
                <a:off x="6643443" y="-99578"/>
                <a:ext cx="636911" cy="636940"/>
              </a:xfrm>
              <a:custGeom>
                <a:avLst/>
                <a:gdLst/>
                <a:ahLst/>
                <a:cxnLst/>
                <a:rect l="l" t="t" r="r" b="b"/>
                <a:pathLst>
                  <a:path w="22027" h="22028" extrusionOk="0">
                    <a:moveTo>
                      <a:pt x="0" y="1"/>
                    </a:moveTo>
                    <a:lnTo>
                      <a:pt x="0" y="22027"/>
                    </a:lnTo>
                    <a:lnTo>
                      <a:pt x="22027" y="22027"/>
                    </a:lnTo>
                    <a:lnTo>
                      <a:pt x="2202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7" name="Google Shape;177;p11"/>
            <p:cNvGrpSpPr/>
            <p:nvPr/>
          </p:nvGrpSpPr>
          <p:grpSpPr>
            <a:xfrm>
              <a:off x="9002482" y="-99578"/>
              <a:ext cx="232361" cy="508876"/>
              <a:chOff x="7411657" y="-99578"/>
              <a:chExt cx="232361" cy="508876"/>
            </a:xfrm>
          </p:grpSpPr>
          <p:sp>
            <p:nvSpPr>
              <p:cNvPr id="178" name="Google Shape;178;p11"/>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1"/>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1"/>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1"/>
        <p:cNvGrpSpPr/>
        <p:nvPr/>
      </p:nvGrpSpPr>
      <p:grpSpPr>
        <a:xfrm>
          <a:off x="0" y="0"/>
          <a:ext cx="0" cy="0"/>
          <a:chOff x="0" y="0"/>
          <a:chExt cx="0" cy="0"/>
        </a:xfrm>
      </p:grpSpPr>
      <p:sp>
        <p:nvSpPr>
          <p:cNvPr id="182" name="Google Shape;182;p1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183" name="Google Shape;183;p12"/>
          <p:cNvGrpSpPr/>
          <p:nvPr/>
        </p:nvGrpSpPr>
        <p:grpSpPr>
          <a:xfrm rot="10800000" flipH="1">
            <a:off x="8819437" y="2690971"/>
            <a:ext cx="490383" cy="566205"/>
            <a:chOff x="511439" y="2611666"/>
            <a:chExt cx="674529" cy="778825"/>
          </a:xfrm>
        </p:grpSpPr>
        <p:sp>
          <p:nvSpPr>
            <p:cNvPr id="184" name="Google Shape;184;p12"/>
            <p:cNvSpPr/>
            <p:nvPr/>
          </p:nvSpPr>
          <p:spPr>
            <a:xfrm>
              <a:off x="511439" y="2611666"/>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2"/>
            <p:cNvSpPr/>
            <p:nvPr/>
          </p:nvSpPr>
          <p:spPr>
            <a:xfrm>
              <a:off x="511439" y="3053198"/>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 name="Google Shape;186;p12"/>
          <p:cNvGrpSpPr/>
          <p:nvPr/>
        </p:nvGrpSpPr>
        <p:grpSpPr>
          <a:xfrm>
            <a:off x="8117957" y="-3"/>
            <a:ext cx="1067397" cy="1777629"/>
            <a:chOff x="7660757" y="-99578"/>
            <a:chExt cx="1067397" cy="1777629"/>
          </a:xfrm>
        </p:grpSpPr>
        <p:grpSp>
          <p:nvGrpSpPr>
            <p:cNvPr id="187" name="Google Shape;187;p12"/>
            <p:cNvGrpSpPr/>
            <p:nvPr/>
          </p:nvGrpSpPr>
          <p:grpSpPr>
            <a:xfrm>
              <a:off x="7660757" y="-99578"/>
              <a:ext cx="1067397" cy="1391968"/>
              <a:chOff x="7660757" y="-99578"/>
              <a:chExt cx="1067397" cy="1391968"/>
            </a:xfrm>
          </p:grpSpPr>
          <p:grpSp>
            <p:nvGrpSpPr>
              <p:cNvPr id="188" name="Google Shape;188;p12"/>
              <p:cNvGrpSpPr/>
              <p:nvPr/>
            </p:nvGrpSpPr>
            <p:grpSpPr>
              <a:xfrm>
                <a:off x="8091243" y="-99578"/>
                <a:ext cx="636911" cy="1391968"/>
                <a:chOff x="6643443" y="-99578"/>
                <a:chExt cx="636911" cy="1391968"/>
              </a:xfrm>
            </p:grpSpPr>
            <p:sp>
              <p:nvSpPr>
                <p:cNvPr id="189" name="Google Shape;189;p12"/>
                <p:cNvSpPr/>
                <p:nvPr/>
              </p:nvSpPr>
              <p:spPr>
                <a:xfrm>
                  <a:off x="6644744" y="536003"/>
                  <a:ext cx="635610" cy="458071"/>
                </a:xfrm>
                <a:custGeom>
                  <a:avLst/>
                  <a:gdLst/>
                  <a:ahLst/>
                  <a:cxnLst/>
                  <a:rect l="l" t="t" r="r" b="b"/>
                  <a:pathLst>
                    <a:path w="21982" h="15842" extrusionOk="0">
                      <a:moveTo>
                        <a:pt x="1" y="0"/>
                      </a:moveTo>
                      <a:lnTo>
                        <a:pt x="1" y="15841"/>
                      </a:lnTo>
                      <a:lnTo>
                        <a:pt x="21982" y="15841"/>
                      </a:lnTo>
                      <a:lnTo>
                        <a:pt x="219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2"/>
                <p:cNvSpPr/>
                <p:nvPr/>
              </p:nvSpPr>
              <p:spPr>
                <a:xfrm>
                  <a:off x="6644744" y="994045"/>
                  <a:ext cx="635610" cy="298345"/>
                </a:xfrm>
                <a:custGeom>
                  <a:avLst/>
                  <a:gdLst/>
                  <a:ahLst/>
                  <a:cxnLst/>
                  <a:rect l="l" t="t" r="r" b="b"/>
                  <a:pathLst>
                    <a:path w="21982" h="10318" extrusionOk="0">
                      <a:moveTo>
                        <a:pt x="1" y="0"/>
                      </a:moveTo>
                      <a:lnTo>
                        <a:pt x="1" y="10317"/>
                      </a:lnTo>
                      <a:lnTo>
                        <a:pt x="21982" y="10317"/>
                      </a:lnTo>
                      <a:lnTo>
                        <a:pt x="2198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2"/>
                <p:cNvSpPr/>
                <p:nvPr/>
              </p:nvSpPr>
              <p:spPr>
                <a:xfrm>
                  <a:off x="6643443" y="-99578"/>
                  <a:ext cx="636911" cy="636940"/>
                </a:xfrm>
                <a:custGeom>
                  <a:avLst/>
                  <a:gdLst/>
                  <a:ahLst/>
                  <a:cxnLst/>
                  <a:rect l="l" t="t" r="r" b="b"/>
                  <a:pathLst>
                    <a:path w="22027" h="22028" extrusionOk="0">
                      <a:moveTo>
                        <a:pt x="0" y="1"/>
                      </a:moveTo>
                      <a:lnTo>
                        <a:pt x="0" y="22027"/>
                      </a:lnTo>
                      <a:lnTo>
                        <a:pt x="22027" y="22027"/>
                      </a:lnTo>
                      <a:lnTo>
                        <a:pt x="2202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 name="Google Shape;192;p12"/>
              <p:cNvGrpSpPr/>
              <p:nvPr/>
            </p:nvGrpSpPr>
            <p:grpSpPr>
              <a:xfrm>
                <a:off x="7660757" y="-99578"/>
                <a:ext cx="232361" cy="508876"/>
                <a:chOff x="7411657" y="-99578"/>
                <a:chExt cx="232361" cy="508876"/>
              </a:xfrm>
            </p:grpSpPr>
            <p:sp>
              <p:nvSpPr>
                <p:cNvPr id="193" name="Google Shape;193;p12"/>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2"/>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2"/>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96" name="Google Shape;196;p12"/>
            <p:cNvGrpSpPr/>
            <p:nvPr/>
          </p:nvGrpSpPr>
          <p:grpSpPr>
            <a:xfrm>
              <a:off x="8359515" y="1465497"/>
              <a:ext cx="100364" cy="212554"/>
              <a:chOff x="2753422" y="-98913"/>
              <a:chExt cx="100364" cy="212554"/>
            </a:xfrm>
          </p:grpSpPr>
          <p:sp>
            <p:nvSpPr>
              <p:cNvPr id="197" name="Google Shape;197;p12"/>
              <p:cNvSpPr/>
              <p:nvPr/>
            </p:nvSpPr>
            <p:spPr>
              <a:xfrm>
                <a:off x="2778520" y="75329"/>
                <a:ext cx="38283" cy="38312"/>
              </a:xfrm>
              <a:custGeom>
                <a:avLst/>
                <a:gdLst/>
                <a:ahLst/>
                <a:cxnLst/>
                <a:rect l="l" t="t" r="r" b="b"/>
                <a:pathLst>
                  <a:path w="1324" h="1325" extrusionOk="0">
                    <a:moveTo>
                      <a:pt x="0" y="0"/>
                    </a:moveTo>
                    <a:lnTo>
                      <a:pt x="0" y="1324"/>
                    </a:lnTo>
                    <a:lnTo>
                      <a:pt x="1324" y="1324"/>
                    </a:lnTo>
                    <a:lnTo>
                      <a:pt x="132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2"/>
              <p:cNvSpPr/>
              <p:nvPr/>
            </p:nvSpPr>
            <p:spPr>
              <a:xfrm>
                <a:off x="275342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99" name="Google Shape;199;p12"/>
          <p:cNvGrpSpPr/>
          <p:nvPr/>
        </p:nvGrpSpPr>
        <p:grpSpPr>
          <a:xfrm flipH="1">
            <a:off x="6713224" y="3952313"/>
            <a:ext cx="3715780" cy="2034778"/>
            <a:chOff x="3831199" y="4002275"/>
            <a:chExt cx="3715780" cy="2034778"/>
          </a:xfrm>
        </p:grpSpPr>
        <p:sp>
          <p:nvSpPr>
            <p:cNvPr id="200" name="Google Shape;200;p12"/>
            <p:cNvSpPr/>
            <p:nvPr/>
          </p:nvSpPr>
          <p:spPr>
            <a:xfrm>
              <a:off x="6345127" y="4834536"/>
              <a:ext cx="1201852" cy="1202517"/>
            </a:xfrm>
            <a:custGeom>
              <a:avLst/>
              <a:gdLst/>
              <a:ahLst/>
              <a:cxnLst/>
              <a:rect l="l" t="t" r="r" b="b"/>
              <a:pathLst>
                <a:path w="41565" h="41588" fill="none" extrusionOk="0">
                  <a:moveTo>
                    <a:pt x="0" y="0"/>
                  </a:moveTo>
                  <a:lnTo>
                    <a:pt x="41565" y="41588"/>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1" name="Google Shape;201;p12"/>
            <p:cNvGrpSpPr/>
            <p:nvPr/>
          </p:nvGrpSpPr>
          <p:grpSpPr>
            <a:xfrm>
              <a:off x="3831199" y="4002275"/>
              <a:ext cx="3018842" cy="1712723"/>
              <a:chOff x="3831199" y="4002275"/>
              <a:chExt cx="3018842" cy="1712723"/>
            </a:xfrm>
          </p:grpSpPr>
          <p:sp>
            <p:nvSpPr>
              <p:cNvPr id="202" name="Google Shape;202;p12"/>
              <p:cNvSpPr/>
              <p:nvPr/>
            </p:nvSpPr>
            <p:spPr>
              <a:xfrm>
                <a:off x="4051647" y="4219427"/>
                <a:ext cx="2798394" cy="1495571"/>
              </a:xfrm>
              <a:custGeom>
                <a:avLst/>
                <a:gdLst/>
                <a:ahLst/>
                <a:cxnLst/>
                <a:rect l="l" t="t" r="r" b="b"/>
                <a:pathLst>
                  <a:path w="96780" h="51723" fill="none" extrusionOk="0">
                    <a:moveTo>
                      <a:pt x="0" y="0"/>
                    </a:moveTo>
                    <a:lnTo>
                      <a:pt x="9632" y="9632"/>
                    </a:lnTo>
                    <a:lnTo>
                      <a:pt x="54690" y="9632"/>
                    </a:lnTo>
                    <a:lnTo>
                      <a:pt x="96779" y="5172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2"/>
              <p:cNvSpPr/>
              <p:nvPr/>
            </p:nvSpPr>
            <p:spPr>
              <a:xfrm>
                <a:off x="3831199" y="4002275"/>
                <a:ext cx="126734" cy="126763"/>
              </a:xfrm>
              <a:custGeom>
                <a:avLst/>
                <a:gdLst/>
                <a:ahLst/>
                <a:cxnLst/>
                <a:rect l="l" t="t" r="r" b="b"/>
                <a:pathLst>
                  <a:path w="4383" h="4384" fill="none" extrusionOk="0">
                    <a:moveTo>
                      <a:pt x="0" y="1"/>
                    </a:moveTo>
                    <a:lnTo>
                      <a:pt x="4383" y="4383"/>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04" name="Google Shape;204;p12"/>
          <p:cNvSpPr txBox="1">
            <a:spLocks noGrp="1"/>
          </p:cNvSpPr>
          <p:nvPr>
            <p:ph type="subTitle" idx="1"/>
          </p:nvPr>
        </p:nvSpPr>
        <p:spPr>
          <a:xfrm>
            <a:off x="713225" y="2055565"/>
            <a:ext cx="22998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5" name="Google Shape;205;p12"/>
          <p:cNvSpPr txBox="1">
            <a:spLocks noGrp="1"/>
          </p:cNvSpPr>
          <p:nvPr>
            <p:ph type="subTitle" idx="2"/>
          </p:nvPr>
        </p:nvSpPr>
        <p:spPr>
          <a:xfrm>
            <a:off x="3415283" y="2055565"/>
            <a:ext cx="22998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6" name="Google Shape;206;p12"/>
          <p:cNvSpPr txBox="1">
            <a:spLocks noGrp="1"/>
          </p:cNvSpPr>
          <p:nvPr>
            <p:ph type="subTitle" idx="3"/>
          </p:nvPr>
        </p:nvSpPr>
        <p:spPr>
          <a:xfrm>
            <a:off x="713225" y="3561989"/>
            <a:ext cx="22998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7" name="Google Shape;207;p12"/>
          <p:cNvSpPr txBox="1">
            <a:spLocks noGrp="1"/>
          </p:cNvSpPr>
          <p:nvPr>
            <p:ph type="subTitle" idx="4"/>
          </p:nvPr>
        </p:nvSpPr>
        <p:spPr>
          <a:xfrm>
            <a:off x="3415283" y="3561989"/>
            <a:ext cx="22998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8" name="Google Shape;208;p12"/>
          <p:cNvSpPr txBox="1">
            <a:spLocks noGrp="1"/>
          </p:cNvSpPr>
          <p:nvPr>
            <p:ph type="subTitle" idx="5"/>
          </p:nvPr>
        </p:nvSpPr>
        <p:spPr>
          <a:xfrm>
            <a:off x="6117340" y="2055565"/>
            <a:ext cx="22998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9" name="Google Shape;209;p12"/>
          <p:cNvSpPr txBox="1">
            <a:spLocks noGrp="1"/>
          </p:cNvSpPr>
          <p:nvPr>
            <p:ph type="subTitle" idx="6"/>
          </p:nvPr>
        </p:nvSpPr>
        <p:spPr>
          <a:xfrm>
            <a:off x="6117340" y="3561989"/>
            <a:ext cx="22998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0" name="Google Shape;210;p12"/>
          <p:cNvSpPr txBox="1">
            <a:spLocks noGrp="1"/>
          </p:cNvSpPr>
          <p:nvPr>
            <p:ph type="subTitle" idx="7"/>
          </p:nvPr>
        </p:nvSpPr>
        <p:spPr>
          <a:xfrm>
            <a:off x="713362" y="1562975"/>
            <a:ext cx="2299800" cy="4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1" name="Google Shape;211;p12"/>
          <p:cNvSpPr txBox="1">
            <a:spLocks noGrp="1"/>
          </p:cNvSpPr>
          <p:nvPr>
            <p:ph type="subTitle" idx="8"/>
          </p:nvPr>
        </p:nvSpPr>
        <p:spPr>
          <a:xfrm>
            <a:off x="3415425" y="1562975"/>
            <a:ext cx="2299800" cy="4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2" name="Google Shape;212;p12"/>
          <p:cNvSpPr txBox="1">
            <a:spLocks noGrp="1"/>
          </p:cNvSpPr>
          <p:nvPr>
            <p:ph type="subTitle" idx="9"/>
          </p:nvPr>
        </p:nvSpPr>
        <p:spPr>
          <a:xfrm>
            <a:off x="6117488" y="1562975"/>
            <a:ext cx="2299800" cy="4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3" name="Google Shape;213;p12"/>
          <p:cNvSpPr txBox="1">
            <a:spLocks noGrp="1"/>
          </p:cNvSpPr>
          <p:nvPr>
            <p:ph type="subTitle" idx="13"/>
          </p:nvPr>
        </p:nvSpPr>
        <p:spPr>
          <a:xfrm>
            <a:off x="713362" y="3069375"/>
            <a:ext cx="2299800" cy="4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4" name="Google Shape;214;p12"/>
          <p:cNvSpPr txBox="1">
            <a:spLocks noGrp="1"/>
          </p:cNvSpPr>
          <p:nvPr>
            <p:ph type="subTitle" idx="14"/>
          </p:nvPr>
        </p:nvSpPr>
        <p:spPr>
          <a:xfrm>
            <a:off x="3415425" y="3069375"/>
            <a:ext cx="2299800" cy="4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5" name="Google Shape;215;p12"/>
          <p:cNvSpPr txBox="1">
            <a:spLocks noGrp="1"/>
          </p:cNvSpPr>
          <p:nvPr>
            <p:ph type="subTitle" idx="15"/>
          </p:nvPr>
        </p:nvSpPr>
        <p:spPr>
          <a:xfrm>
            <a:off x="6117488" y="3069375"/>
            <a:ext cx="2299800" cy="4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6"/>
        <p:cNvGrpSpPr/>
        <p:nvPr/>
      </p:nvGrpSpPr>
      <p:grpSpPr>
        <a:xfrm>
          <a:off x="0" y="0"/>
          <a:ext cx="0" cy="0"/>
          <a:chOff x="0" y="0"/>
          <a:chExt cx="0" cy="0"/>
        </a:xfrm>
      </p:grpSpPr>
      <p:sp>
        <p:nvSpPr>
          <p:cNvPr id="217" name="Google Shape;217;p13"/>
          <p:cNvSpPr txBox="1">
            <a:spLocks noGrp="1"/>
          </p:cNvSpPr>
          <p:nvPr>
            <p:ph type="title"/>
          </p:nvPr>
        </p:nvSpPr>
        <p:spPr>
          <a:xfrm flipH="1">
            <a:off x="1185450" y="1482000"/>
            <a:ext cx="4651800" cy="2179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18"/>
        <p:cNvGrpSpPr/>
        <p:nvPr/>
      </p:nvGrpSpPr>
      <p:grpSpPr>
        <a:xfrm>
          <a:off x="0" y="0"/>
          <a:ext cx="0" cy="0"/>
          <a:chOff x="0" y="0"/>
          <a:chExt cx="0" cy="0"/>
        </a:xfrm>
      </p:grpSpPr>
      <p:grpSp>
        <p:nvGrpSpPr>
          <p:cNvPr id="219" name="Google Shape;219;p14"/>
          <p:cNvGrpSpPr/>
          <p:nvPr/>
        </p:nvGrpSpPr>
        <p:grpSpPr>
          <a:xfrm rot="10800000">
            <a:off x="346278" y="2945674"/>
            <a:ext cx="192747" cy="252804"/>
            <a:chOff x="2077591" y="2550308"/>
            <a:chExt cx="192747" cy="252804"/>
          </a:xfrm>
        </p:grpSpPr>
        <p:sp>
          <p:nvSpPr>
            <p:cNvPr id="220" name="Google Shape;220;p14"/>
            <p:cNvSpPr/>
            <p:nvPr/>
          </p:nvSpPr>
          <p:spPr>
            <a:xfrm>
              <a:off x="2077591" y="2709341"/>
              <a:ext cx="192747" cy="93771"/>
            </a:xfrm>
            <a:custGeom>
              <a:avLst/>
              <a:gdLst/>
              <a:ahLst/>
              <a:cxnLst/>
              <a:rect l="l" t="t" r="r" b="b"/>
              <a:pathLst>
                <a:path w="6666" h="3243" fill="none" extrusionOk="0">
                  <a:moveTo>
                    <a:pt x="1" y="3242"/>
                  </a:moveTo>
                  <a:lnTo>
                    <a:pt x="3128" y="115"/>
                  </a:lnTo>
                  <a:cubicBezTo>
                    <a:pt x="3242" y="1"/>
                    <a:pt x="3424" y="1"/>
                    <a:pt x="3539" y="115"/>
                  </a:cubicBezTo>
                  <a:lnTo>
                    <a:pt x="6666" y="324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4"/>
            <p:cNvSpPr/>
            <p:nvPr/>
          </p:nvSpPr>
          <p:spPr>
            <a:xfrm>
              <a:off x="2077591" y="2550308"/>
              <a:ext cx="192747" cy="93742"/>
            </a:xfrm>
            <a:custGeom>
              <a:avLst/>
              <a:gdLst/>
              <a:ahLst/>
              <a:cxnLst/>
              <a:rect l="l" t="t" r="r" b="b"/>
              <a:pathLst>
                <a:path w="6666" h="3242" fill="none" extrusionOk="0">
                  <a:moveTo>
                    <a:pt x="1" y="3241"/>
                  </a:moveTo>
                  <a:lnTo>
                    <a:pt x="3128" y="114"/>
                  </a:lnTo>
                  <a:cubicBezTo>
                    <a:pt x="3242" y="0"/>
                    <a:pt x="3424" y="0"/>
                    <a:pt x="3539" y="114"/>
                  </a:cubicBezTo>
                  <a:lnTo>
                    <a:pt x="6666" y="3241"/>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2" name="Google Shape;222;p14"/>
          <p:cNvGrpSpPr/>
          <p:nvPr/>
        </p:nvGrpSpPr>
        <p:grpSpPr>
          <a:xfrm>
            <a:off x="102922" y="4634636"/>
            <a:ext cx="1497886" cy="508876"/>
            <a:chOff x="102922" y="4634636"/>
            <a:chExt cx="1497886" cy="508876"/>
          </a:xfrm>
        </p:grpSpPr>
        <p:grpSp>
          <p:nvGrpSpPr>
            <p:cNvPr id="223" name="Google Shape;223;p14"/>
            <p:cNvGrpSpPr/>
            <p:nvPr/>
          </p:nvGrpSpPr>
          <p:grpSpPr>
            <a:xfrm rot="10800000" flipH="1">
              <a:off x="1368447" y="4634636"/>
              <a:ext cx="232361" cy="508876"/>
              <a:chOff x="7411657" y="-99578"/>
              <a:chExt cx="232361" cy="508876"/>
            </a:xfrm>
          </p:grpSpPr>
          <p:sp>
            <p:nvSpPr>
              <p:cNvPr id="224" name="Google Shape;224;p14"/>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4"/>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4"/>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7" name="Google Shape;227;p14"/>
            <p:cNvGrpSpPr/>
            <p:nvPr/>
          </p:nvGrpSpPr>
          <p:grpSpPr>
            <a:xfrm rot="10800000" flipH="1">
              <a:off x="102922" y="4634636"/>
              <a:ext cx="232361" cy="508876"/>
              <a:chOff x="7411657" y="-99578"/>
              <a:chExt cx="232361" cy="508876"/>
            </a:xfrm>
          </p:grpSpPr>
          <p:sp>
            <p:nvSpPr>
              <p:cNvPr id="228" name="Google Shape;228;p14"/>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4"/>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4"/>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31" name="Google Shape;231;p14"/>
          <p:cNvGrpSpPr/>
          <p:nvPr/>
        </p:nvGrpSpPr>
        <p:grpSpPr>
          <a:xfrm>
            <a:off x="2056301" y="4683897"/>
            <a:ext cx="722135" cy="465994"/>
            <a:chOff x="3172351" y="4683897"/>
            <a:chExt cx="722135" cy="465994"/>
          </a:xfrm>
        </p:grpSpPr>
        <p:grpSp>
          <p:nvGrpSpPr>
            <p:cNvPr id="232" name="Google Shape;232;p14"/>
            <p:cNvGrpSpPr/>
            <p:nvPr/>
          </p:nvGrpSpPr>
          <p:grpSpPr>
            <a:xfrm rot="10800000">
              <a:off x="3794122" y="4937337"/>
              <a:ext cx="100364" cy="212554"/>
              <a:chOff x="2753422" y="-98913"/>
              <a:chExt cx="100364" cy="212554"/>
            </a:xfrm>
          </p:grpSpPr>
          <p:sp>
            <p:nvSpPr>
              <p:cNvPr id="233" name="Google Shape;233;p14"/>
              <p:cNvSpPr/>
              <p:nvPr/>
            </p:nvSpPr>
            <p:spPr>
              <a:xfrm>
                <a:off x="2778520" y="75329"/>
                <a:ext cx="38283" cy="38312"/>
              </a:xfrm>
              <a:custGeom>
                <a:avLst/>
                <a:gdLst/>
                <a:ahLst/>
                <a:cxnLst/>
                <a:rect l="l" t="t" r="r" b="b"/>
                <a:pathLst>
                  <a:path w="1324" h="1325" extrusionOk="0">
                    <a:moveTo>
                      <a:pt x="0" y="0"/>
                    </a:moveTo>
                    <a:lnTo>
                      <a:pt x="0" y="1324"/>
                    </a:lnTo>
                    <a:lnTo>
                      <a:pt x="1324" y="1324"/>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4"/>
              <p:cNvSpPr/>
              <p:nvPr/>
            </p:nvSpPr>
            <p:spPr>
              <a:xfrm>
                <a:off x="275342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5" name="Google Shape;235;p14"/>
            <p:cNvGrpSpPr/>
            <p:nvPr/>
          </p:nvGrpSpPr>
          <p:grpSpPr>
            <a:xfrm rot="10800000">
              <a:off x="3172351" y="4683897"/>
              <a:ext cx="268650" cy="465994"/>
              <a:chOff x="3359306" y="-98913"/>
              <a:chExt cx="268650" cy="465994"/>
            </a:xfrm>
          </p:grpSpPr>
          <p:sp>
            <p:nvSpPr>
              <p:cNvPr id="236" name="Google Shape;236;p14"/>
              <p:cNvSpPr/>
              <p:nvPr/>
            </p:nvSpPr>
            <p:spPr>
              <a:xfrm>
                <a:off x="3359306" y="99097"/>
                <a:ext cx="100335" cy="100335"/>
              </a:xfrm>
              <a:custGeom>
                <a:avLst/>
                <a:gdLst/>
                <a:ahLst/>
                <a:cxnLst/>
                <a:rect l="l" t="t" r="r" b="b"/>
                <a:pathLst>
                  <a:path w="3470" h="3470" extrusionOk="0">
                    <a:moveTo>
                      <a:pt x="0" y="0"/>
                    </a:moveTo>
                    <a:lnTo>
                      <a:pt x="0" y="3469"/>
                    </a:lnTo>
                    <a:lnTo>
                      <a:pt x="3470" y="3469"/>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4"/>
              <p:cNvSpPr/>
              <p:nvPr/>
            </p:nvSpPr>
            <p:spPr>
              <a:xfrm>
                <a:off x="3359306" y="-98248"/>
                <a:ext cx="100335" cy="100335"/>
              </a:xfrm>
              <a:custGeom>
                <a:avLst/>
                <a:gdLst/>
                <a:ahLst/>
                <a:cxnLst/>
                <a:rect l="l" t="t" r="r" b="b"/>
                <a:pathLst>
                  <a:path w="3470" h="3470" extrusionOk="0">
                    <a:moveTo>
                      <a:pt x="0" y="0"/>
                    </a:moveTo>
                    <a:lnTo>
                      <a:pt x="0"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4"/>
              <p:cNvSpPr/>
              <p:nvPr/>
            </p:nvSpPr>
            <p:spPr>
              <a:xfrm>
                <a:off x="3390332" y="328104"/>
                <a:ext cx="38312" cy="38977"/>
              </a:xfrm>
              <a:custGeom>
                <a:avLst/>
                <a:gdLst/>
                <a:ahLst/>
                <a:cxnLst/>
                <a:rect l="l" t="t" r="r" b="b"/>
                <a:pathLst>
                  <a:path w="1325" h="1348" extrusionOk="0">
                    <a:moveTo>
                      <a:pt x="0" y="0"/>
                    </a:moveTo>
                    <a:lnTo>
                      <a:pt x="0" y="1347"/>
                    </a:lnTo>
                    <a:lnTo>
                      <a:pt x="1324" y="1347"/>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4"/>
              <p:cNvSpPr/>
              <p:nvPr/>
            </p:nvSpPr>
            <p:spPr>
              <a:xfrm>
                <a:off x="3552690" y="75329"/>
                <a:ext cx="38312" cy="38312"/>
              </a:xfrm>
              <a:custGeom>
                <a:avLst/>
                <a:gdLst/>
                <a:ahLst/>
                <a:cxnLst/>
                <a:rect l="l" t="t" r="r" b="b"/>
                <a:pathLst>
                  <a:path w="1325" h="1325" extrusionOk="0">
                    <a:moveTo>
                      <a:pt x="0" y="0"/>
                    </a:moveTo>
                    <a:lnTo>
                      <a:pt x="0" y="1324"/>
                    </a:lnTo>
                    <a:lnTo>
                      <a:pt x="1324" y="1324"/>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4"/>
              <p:cNvSpPr/>
              <p:nvPr/>
            </p:nvSpPr>
            <p:spPr>
              <a:xfrm>
                <a:off x="352759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41" name="Google Shape;241;p14"/>
          <p:cNvSpPr txBox="1">
            <a:spLocks noGrp="1"/>
          </p:cNvSpPr>
          <p:nvPr>
            <p:ph type="title"/>
          </p:nvPr>
        </p:nvSpPr>
        <p:spPr>
          <a:xfrm>
            <a:off x="1070268" y="3691238"/>
            <a:ext cx="7003500" cy="518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42" name="Google Shape;242;p14"/>
          <p:cNvSpPr txBox="1">
            <a:spLocks noGrp="1"/>
          </p:cNvSpPr>
          <p:nvPr>
            <p:ph type="subTitle" idx="1"/>
          </p:nvPr>
        </p:nvSpPr>
        <p:spPr>
          <a:xfrm>
            <a:off x="1070232" y="934163"/>
            <a:ext cx="7003500" cy="26463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SzPts val="3000"/>
              <a:buNone/>
              <a:defRPr sz="3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43"/>
        <p:cNvGrpSpPr/>
        <p:nvPr/>
      </p:nvGrpSpPr>
      <p:grpSpPr>
        <a:xfrm>
          <a:off x="0" y="0"/>
          <a:ext cx="0" cy="0"/>
          <a:chOff x="0" y="0"/>
          <a:chExt cx="0" cy="0"/>
        </a:xfrm>
      </p:grpSpPr>
      <p:sp>
        <p:nvSpPr>
          <p:cNvPr id="244" name="Google Shape;244;p15"/>
          <p:cNvSpPr txBox="1">
            <a:spLocks noGrp="1"/>
          </p:cNvSpPr>
          <p:nvPr>
            <p:ph type="title"/>
          </p:nvPr>
        </p:nvSpPr>
        <p:spPr>
          <a:xfrm>
            <a:off x="713225" y="828088"/>
            <a:ext cx="4313700" cy="768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6000"/>
              <a:buNone/>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45" name="Google Shape;245;p15"/>
          <p:cNvSpPr txBox="1">
            <a:spLocks noGrp="1"/>
          </p:cNvSpPr>
          <p:nvPr>
            <p:ph type="subTitle" idx="1"/>
          </p:nvPr>
        </p:nvSpPr>
        <p:spPr>
          <a:xfrm>
            <a:off x="713225" y="1517012"/>
            <a:ext cx="4313700" cy="3987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46" name="Google Shape;246;p15"/>
          <p:cNvSpPr txBox="1">
            <a:spLocks noGrp="1"/>
          </p:cNvSpPr>
          <p:nvPr>
            <p:ph type="title" idx="2"/>
          </p:nvPr>
        </p:nvSpPr>
        <p:spPr>
          <a:xfrm>
            <a:off x="713225" y="2027949"/>
            <a:ext cx="4313700" cy="768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6000"/>
              <a:buNone/>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47" name="Google Shape;247;p15"/>
          <p:cNvSpPr txBox="1">
            <a:spLocks noGrp="1"/>
          </p:cNvSpPr>
          <p:nvPr>
            <p:ph type="subTitle" idx="3"/>
          </p:nvPr>
        </p:nvSpPr>
        <p:spPr>
          <a:xfrm>
            <a:off x="713225" y="2716866"/>
            <a:ext cx="4313700" cy="3987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48" name="Google Shape;248;p15"/>
          <p:cNvSpPr txBox="1">
            <a:spLocks noGrp="1"/>
          </p:cNvSpPr>
          <p:nvPr>
            <p:ph type="title" idx="4"/>
          </p:nvPr>
        </p:nvSpPr>
        <p:spPr>
          <a:xfrm>
            <a:off x="713225" y="3227811"/>
            <a:ext cx="4313700" cy="768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6000"/>
              <a:buNone/>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49" name="Google Shape;249;p15"/>
          <p:cNvSpPr txBox="1">
            <a:spLocks noGrp="1"/>
          </p:cNvSpPr>
          <p:nvPr>
            <p:ph type="subTitle" idx="5"/>
          </p:nvPr>
        </p:nvSpPr>
        <p:spPr>
          <a:xfrm>
            <a:off x="713225" y="3916712"/>
            <a:ext cx="4313700" cy="3987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0"/>
        <p:cNvGrpSpPr/>
        <p:nvPr/>
      </p:nvGrpSpPr>
      <p:grpSpPr>
        <a:xfrm>
          <a:off x="0" y="0"/>
          <a:ext cx="0" cy="0"/>
          <a:chOff x="0" y="0"/>
          <a:chExt cx="0" cy="0"/>
        </a:xfrm>
      </p:grpSpPr>
      <p:sp>
        <p:nvSpPr>
          <p:cNvPr id="251" name="Google Shape;251;p1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252" name="Google Shape;252;p16"/>
          <p:cNvGrpSpPr/>
          <p:nvPr/>
        </p:nvGrpSpPr>
        <p:grpSpPr>
          <a:xfrm>
            <a:off x="8119206" y="-21440"/>
            <a:ext cx="1034236" cy="1809607"/>
            <a:chOff x="8119206" y="-21440"/>
            <a:chExt cx="1034236" cy="1809607"/>
          </a:xfrm>
        </p:grpSpPr>
        <p:grpSp>
          <p:nvGrpSpPr>
            <p:cNvPr id="253" name="Google Shape;253;p16"/>
            <p:cNvGrpSpPr/>
            <p:nvPr/>
          </p:nvGrpSpPr>
          <p:grpSpPr>
            <a:xfrm rot="10800000">
              <a:off x="8219556" y="778912"/>
              <a:ext cx="933886" cy="1009255"/>
              <a:chOff x="7852541" y="1105708"/>
              <a:chExt cx="933886" cy="1009255"/>
            </a:xfrm>
          </p:grpSpPr>
          <p:grpSp>
            <p:nvGrpSpPr>
              <p:cNvPr id="254" name="Google Shape;254;p16"/>
              <p:cNvGrpSpPr/>
              <p:nvPr/>
            </p:nvGrpSpPr>
            <p:grpSpPr>
              <a:xfrm>
                <a:off x="8202760" y="1441042"/>
                <a:ext cx="583667" cy="673921"/>
                <a:chOff x="556860" y="2806392"/>
                <a:chExt cx="583667" cy="673921"/>
              </a:xfrm>
            </p:grpSpPr>
            <p:sp>
              <p:nvSpPr>
                <p:cNvPr id="255" name="Google Shape;255;p16"/>
                <p:cNvSpPr/>
                <p:nvPr/>
              </p:nvSpPr>
              <p:spPr>
                <a:xfrm>
                  <a:off x="556860" y="2806392"/>
                  <a:ext cx="583667" cy="291858"/>
                </a:xfrm>
                <a:custGeom>
                  <a:avLst/>
                  <a:gdLst/>
                  <a:ahLst/>
                  <a:cxnLst/>
                  <a:rect l="l" t="t" r="r" b="b"/>
                  <a:pathLst>
                    <a:path w="23328" h="11665" extrusionOk="0">
                      <a:moveTo>
                        <a:pt x="11664" y="1"/>
                      </a:moveTo>
                      <a:lnTo>
                        <a:pt x="0" y="11665"/>
                      </a:lnTo>
                      <a:lnTo>
                        <a:pt x="23328" y="11665"/>
                      </a:lnTo>
                      <a:lnTo>
                        <a:pt x="11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6"/>
                <p:cNvSpPr/>
                <p:nvPr/>
              </p:nvSpPr>
              <p:spPr>
                <a:xfrm>
                  <a:off x="556860" y="3188455"/>
                  <a:ext cx="583667" cy="291858"/>
                </a:xfrm>
                <a:custGeom>
                  <a:avLst/>
                  <a:gdLst/>
                  <a:ahLst/>
                  <a:cxnLst/>
                  <a:rect l="l" t="t" r="r" b="b"/>
                  <a:pathLst>
                    <a:path w="23328" h="11665" extrusionOk="0">
                      <a:moveTo>
                        <a:pt x="11664" y="1"/>
                      </a:moveTo>
                      <a:lnTo>
                        <a:pt x="0" y="11665"/>
                      </a:lnTo>
                      <a:lnTo>
                        <a:pt x="23328" y="11665"/>
                      </a:lnTo>
                      <a:lnTo>
                        <a:pt x="116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7" name="Google Shape;257;p16"/>
              <p:cNvGrpSpPr/>
              <p:nvPr/>
            </p:nvGrpSpPr>
            <p:grpSpPr>
              <a:xfrm>
                <a:off x="7852541" y="1105708"/>
                <a:ext cx="192747" cy="252804"/>
                <a:chOff x="2077591" y="2550308"/>
                <a:chExt cx="192747" cy="252804"/>
              </a:xfrm>
            </p:grpSpPr>
            <p:sp>
              <p:nvSpPr>
                <p:cNvPr id="258" name="Google Shape;258;p16"/>
                <p:cNvSpPr/>
                <p:nvPr/>
              </p:nvSpPr>
              <p:spPr>
                <a:xfrm>
                  <a:off x="2077591" y="2709341"/>
                  <a:ext cx="192747" cy="93771"/>
                </a:xfrm>
                <a:custGeom>
                  <a:avLst/>
                  <a:gdLst/>
                  <a:ahLst/>
                  <a:cxnLst/>
                  <a:rect l="l" t="t" r="r" b="b"/>
                  <a:pathLst>
                    <a:path w="6666" h="3243" fill="none" extrusionOk="0">
                      <a:moveTo>
                        <a:pt x="1" y="3242"/>
                      </a:moveTo>
                      <a:lnTo>
                        <a:pt x="3128" y="115"/>
                      </a:lnTo>
                      <a:cubicBezTo>
                        <a:pt x="3242" y="1"/>
                        <a:pt x="3424" y="1"/>
                        <a:pt x="3539" y="115"/>
                      </a:cubicBezTo>
                      <a:lnTo>
                        <a:pt x="6666" y="324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6"/>
                <p:cNvSpPr/>
                <p:nvPr/>
              </p:nvSpPr>
              <p:spPr>
                <a:xfrm>
                  <a:off x="2077591" y="2550308"/>
                  <a:ext cx="192747" cy="93742"/>
                </a:xfrm>
                <a:custGeom>
                  <a:avLst/>
                  <a:gdLst/>
                  <a:ahLst/>
                  <a:cxnLst/>
                  <a:rect l="l" t="t" r="r" b="b"/>
                  <a:pathLst>
                    <a:path w="6666" h="3242" fill="none" extrusionOk="0">
                      <a:moveTo>
                        <a:pt x="1" y="3241"/>
                      </a:moveTo>
                      <a:lnTo>
                        <a:pt x="3128" y="114"/>
                      </a:lnTo>
                      <a:cubicBezTo>
                        <a:pt x="3242" y="0"/>
                        <a:pt x="3424" y="0"/>
                        <a:pt x="3539" y="114"/>
                      </a:cubicBezTo>
                      <a:lnTo>
                        <a:pt x="6666" y="3241"/>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60" name="Google Shape;260;p16"/>
            <p:cNvGrpSpPr/>
            <p:nvPr/>
          </p:nvGrpSpPr>
          <p:grpSpPr>
            <a:xfrm>
              <a:off x="8119206" y="12"/>
              <a:ext cx="268650" cy="465994"/>
              <a:chOff x="3359306" y="-98913"/>
              <a:chExt cx="268650" cy="465994"/>
            </a:xfrm>
          </p:grpSpPr>
          <p:sp>
            <p:nvSpPr>
              <p:cNvPr id="261" name="Google Shape;261;p16"/>
              <p:cNvSpPr/>
              <p:nvPr/>
            </p:nvSpPr>
            <p:spPr>
              <a:xfrm>
                <a:off x="3359306" y="99097"/>
                <a:ext cx="100335" cy="100335"/>
              </a:xfrm>
              <a:custGeom>
                <a:avLst/>
                <a:gdLst/>
                <a:ahLst/>
                <a:cxnLst/>
                <a:rect l="l" t="t" r="r" b="b"/>
                <a:pathLst>
                  <a:path w="3470" h="3470" extrusionOk="0">
                    <a:moveTo>
                      <a:pt x="0" y="0"/>
                    </a:moveTo>
                    <a:lnTo>
                      <a:pt x="0" y="3469"/>
                    </a:lnTo>
                    <a:lnTo>
                      <a:pt x="3470" y="3469"/>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6"/>
              <p:cNvSpPr/>
              <p:nvPr/>
            </p:nvSpPr>
            <p:spPr>
              <a:xfrm>
                <a:off x="3359306" y="-98248"/>
                <a:ext cx="100335" cy="100335"/>
              </a:xfrm>
              <a:custGeom>
                <a:avLst/>
                <a:gdLst/>
                <a:ahLst/>
                <a:cxnLst/>
                <a:rect l="l" t="t" r="r" b="b"/>
                <a:pathLst>
                  <a:path w="3470" h="3470" extrusionOk="0">
                    <a:moveTo>
                      <a:pt x="0" y="0"/>
                    </a:moveTo>
                    <a:lnTo>
                      <a:pt x="0"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6"/>
              <p:cNvSpPr/>
              <p:nvPr/>
            </p:nvSpPr>
            <p:spPr>
              <a:xfrm>
                <a:off x="3390332" y="328104"/>
                <a:ext cx="38312" cy="38977"/>
              </a:xfrm>
              <a:custGeom>
                <a:avLst/>
                <a:gdLst/>
                <a:ahLst/>
                <a:cxnLst/>
                <a:rect l="l" t="t" r="r" b="b"/>
                <a:pathLst>
                  <a:path w="1325" h="1348" extrusionOk="0">
                    <a:moveTo>
                      <a:pt x="0" y="0"/>
                    </a:moveTo>
                    <a:lnTo>
                      <a:pt x="0" y="1347"/>
                    </a:lnTo>
                    <a:lnTo>
                      <a:pt x="1324" y="1347"/>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6"/>
              <p:cNvSpPr/>
              <p:nvPr/>
            </p:nvSpPr>
            <p:spPr>
              <a:xfrm>
                <a:off x="3552690" y="75329"/>
                <a:ext cx="38312" cy="38312"/>
              </a:xfrm>
              <a:custGeom>
                <a:avLst/>
                <a:gdLst/>
                <a:ahLst/>
                <a:cxnLst/>
                <a:rect l="l" t="t" r="r" b="b"/>
                <a:pathLst>
                  <a:path w="1325" h="1325" extrusionOk="0">
                    <a:moveTo>
                      <a:pt x="0" y="0"/>
                    </a:moveTo>
                    <a:lnTo>
                      <a:pt x="0" y="1324"/>
                    </a:lnTo>
                    <a:lnTo>
                      <a:pt x="1324" y="1324"/>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6"/>
              <p:cNvSpPr/>
              <p:nvPr/>
            </p:nvSpPr>
            <p:spPr>
              <a:xfrm>
                <a:off x="352759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6" name="Google Shape;266;p16"/>
            <p:cNvGrpSpPr/>
            <p:nvPr/>
          </p:nvGrpSpPr>
          <p:grpSpPr>
            <a:xfrm>
              <a:off x="8597891" y="-21440"/>
              <a:ext cx="233026" cy="508876"/>
              <a:chOff x="4369741" y="-99578"/>
              <a:chExt cx="233026" cy="508876"/>
            </a:xfrm>
          </p:grpSpPr>
          <p:sp>
            <p:nvSpPr>
              <p:cNvPr id="267" name="Google Shape;267;p16"/>
              <p:cNvSpPr/>
              <p:nvPr/>
            </p:nvSpPr>
            <p:spPr>
              <a:xfrm>
                <a:off x="4370406"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6"/>
              <p:cNvSpPr/>
              <p:nvPr/>
            </p:nvSpPr>
            <p:spPr>
              <a:xfrm>
                <a:off x="4370406"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6"/>
              <p:cNvSpPr/>
              <p:nvPr/>
            </p:nvSpPr>
            <p:spPr>
              <a:xfrm>
                <a:off x="4369741" y="-99578"/>
                <a:ext cx="233026" cy="232997"/>
              </a:xfrm>
              <a:custGeom>
                <a:avLst/>
                <a:gdLst/>
                <a:ahLst/>
                <a:cxnLst/>
                <a:rect l="l" t="t" r="r" b="b"/>
                <a:pathLst>
                  <a:path w="8059" h="8058" extrusionOk="0">
                    <a:moveTo>
                      <a:pt x="1" y="1"/>
                    </a:moveTo>
                    <a:lnTo>
                      <a:pt x="1" y="8058"/>
                    </a:lnTo>
                    <a:lnTo>
                      <a:pt x="8058" y="8058"/>
                    </a:lnTo>
                    <a:lnTo>
                      <a:pt x="805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70"/>
        <p:cNvGrpSpPr/>
        <p:nvPr/>
      </p:nvGrpSpPr>
      <p:grpSpPr>
        <a:xfrm>
          <a:off x="0" y="0"/>
          <a:ext cx="0" cy="0"/>
          <a:chOff x="0" y="0"/>
          <a:chExt cx="0" cy="0"/>
        </a:xfrm>
      </p:grpSpPr>
      <p:grpSp>
        <p:nvGrpSpPr>
          <p:cNvPr id="271" name="Google Shape;271;p17"/>
          <p:cNvGrpSpPr/>
          <p:nvPr/>
        </p:nvGrpSpPr>
        <p:grpSpPr>
          <a:xfrm rot="10800000">
            <a:off x="8724106" y="3751522"/>
            <a:ext cx="636911" cy="1391968"/>
            <a:chOff x="6643443" y="-99578"/>
            <a:chExt cx="636911" cy="1391968"/>
          </a:xfrm>
        </p:grpSpPr>
        <p:sp>
          <p:nvSpPr>
            <p:cNvPr id="272" name="Google Shape;272;p17"/>
            <p:cNvSpPr/>
            <p:nvPr/>
          </p:nvSpPr>
          <p:spPr>
            <a:xfrm>
              <a:off x="6644744" y="536003"/>
              <a:ext cx="635610" cy="458071"/>
            </a:xfrm>
            <a:custGeom>
              <a:avLst/>
              <a:gdLst/>
              <a:ahLst/>
              <a:cxnLst/>
              <a:rect l="l" t="t" r="r" b="b"/>
              <a:pathLst>
                <a:path w="21982" h="15842" extrusionOk="0">
                  <a:moveTo>
                    <a:pt x="1" y="0"/>
                  </a:moveTo>
                  <a:lnTo>
                    <a:pt x="1" y="15841"/>
                  </a:lnTo>
                  <a:lnTo>
                    <a:pt x="21982" y="15841"/>
                  </a:lnTo>
                  <a:lnTo>
                    <a:pt x="219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7"/>
            <p:cNvSpPr/>
            <p:nvPr/>
          </p:nvSpPr>
          <p:spPr>
            <a:xfrm>
              <a:off x="6644744" y="994045"/>
              <a:ext cx="635610" cy="298345"/>
            </a:xfrm>
            <a:custGeom>
              <a:avLst/>
              <a:gdLst/>
              <a:ahLst/>
              <a:cxnLst/>
              <a:rect l="l" t="t" r="r" b="b"/>
              <a:pathLst>
                <a:path w="21982" h="10318" extrusionOk="0">
                  <a:moveTo>
                    <a:pt x="1" y="0"/>
                  </a:moveTo>
                  <a:lnTo>
                    <a:pt x="1" y="10317"/>
                  </a:lnTo>
                  <a:lnTo>
                    <a:pt x="21982" y="10317"/>
                  </a:lnTo>
                  <a:lnTo>
                    <a:pt x="2198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7"/>
            <p:cNvSpPr/>
            <p:nvPr/>
          </p:nvSpPr>
          <p:spPr>
            <a:xfrm>
              <a:off x="6643443" y="-99578"/>
              <a:ext cx="636911" cy="636940"/>
            </a:xfrm>
            <a:custGeom>
              <a:avLst/>
              <a:gdLst/>
              <a:ahLst/>
              <a:cxnLst/>
              <a:rect l="l" t="t" r="r" b="b"/>
              <a:pathLst>
                <a:path w="22027" h="22028" extrusionOk="0">
                  <a:moveTo>
                    <a:pt x="0" y="1"/>
                  </a:moveTo>
                  <a:lnTo>
                    <a:pt x="0" y="22027"/>
                  </a:lnTo>
                  <a:lnTo>
                    <a:pt x="22027" y="22027"/>
                  </a:lnTo>
                  <a:lnTo>
                    <a:pt x="2202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5" name="Google Shape;275;p1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276" name="Google Shape;276;p17"/>
          <p:cNvGrpSpPr/>
          <p:nvPr/>
        </p:nvGrpSpPr>
        <p:grpSpPr>
          <a:xfrm rot="10800000">
            <a:off x="8195402" y="-3"/>
            <a:ext cx="722135" cy="465994"/>
            <a:chOff x="3172351" y="4683897"/>
            <a:chExt cx="722135" cy="465994"/>
          </a:xfrm>
        </p:grpSpPr>
        <p:grpSp>
          <p:nvGrpSpPr>
            <p:cNvPr id="277" name="Google Shape;277;p17"/>
            <p:cNvGrpSpPr/>
            <p:nvPr/>
          </p:nvGrpSpPr>
          <p:grpSpPr>
            <a:xfrm rot="10800000">
              <a:off x="3794122" y="4937337"/>
              <a:ext cx="100364" cy="212554"/>
              <a:chOff x="2753422" y="-98913"/>
              <a:chExt cx="100364" cy="212554"/>
            </a:xfrm>
          </p:grpSpPr>
          <p:sp>
            <p:nvSpPr>
              <p:cNvPr id="278" name="Google Shape;278;p17"/>
              <p:cNvSpPr/>
              <p:nvPr/>
            </p:nvSpPr>
            <p:spPr>
              <a:xfrm>
                <a:off x="2778520" y="75329"/>
                <a:ext cx="38283" cy="38312"/>
              </a:xfrm>
              <a:custGeom>
                <a:avLst/>
                <a:gdLst/>
                <a:ahLst/>
                <a:cxnLst/>
                <a:rect l="l" t="t" r="r" b="b"/>
                <a:pathLst>
                  <a:path w="1324" h="1325" extrusionOk="0">
                    <a:moveTo>
                      <a:pt x="0" y="0"/>
                    </a:moveTo>
                    <a:lnTo>
                      <a:pt x="0" y="1324"/>
                    </a:lnTo>
                    <a:lnTo>
                      <a:pt x="1324" y="1324"/>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7"/>
              <p:cNvSpPr/>
              <p:nvPr/>
            </p:nvSpPr>
            <p:spPr>
              <a:xfrm>
                <a:off x="275342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0" name="Google Shape;280;p17"/>
            <p:cNvGrpSpPr/>
            <p:nvPr/>
          </p:nvGrpSpPr>
          <p:grpSpPr>
            <a:xfrm rot="10800000">
              <a:off x="3172351" y="4683897"/>
              <a:ext cx="268650" cy="465994"/>
              <a:chOff x="3359306" y="-98913"/>
              <a:chExt cx="268650" cy="465994"/>
            </a:xfrm>
          </p:grpSpPr>
          <p:sp>
            <p:nvSpPr>
              <p:cNvPr id="281" name="Google Shape;281;p17"/>
              <p:cNvSpPr/>
              <p:nvPr/>
            </p:nvSpPr>
            <p:spPr>
              <a:xfrm>
                <a:off x="3359306" y="99097"/>
                <a:ext cx="100335" cy="100335"/>
              </a:xfrm>
              <a:custGeom>
                <a:avLst/>
                <a:gdLst/>
                <a:ahLst/>
                <a:cxnLst/>
                <a:rect l="l" t="t" r="r" b="b"/>
                <a:pathLst>
                  <a:path w="3470" h="3470" extrusionOk="0">
                    <a:moveTo>
                      <a:pt x="0" y="0"/>
                    </a:moveTo>
                    <a:lnTo>
                      <a:pt x="0" y="3469"/>
                    </a:lnTo>
                    <a:lnTo>
                      <a:pt x="3470" y="3469"/>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7"/>
              <p:cNvSpPr/>
              <p:nvPr/>
            </p:nvSpPr>
            <p:spPr>
              <a:xfrm>
                <a:off x="3359306" y="-98248"/>
                <a:ext cx="100335" cy="100335"/>
              </a:xfrm>
              <a:custGeom>
                <a:avLst/>
                <a:gdLst/>
                <a:ahLst/>
                <a:cxnLst/>
                <a:rect l="l" t="t" r="r" b="b"/>
                <a:pathLst>
                  <a:path w="3470" h="3470" extrusionOk="0">
                    <a:moveTo>
                      <a:pt x="0" y="0"/>
                    </a:moveTo>
                    <a:lnTo>
                      <a:pt x="0"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7"/>
              <p:cNvSpPr/>
              <p:nvPr/>
            </p:nvSpPr>
            <p:spPr>
              <a:xfrm>
                <a:off x="3390332" y="328104"/>
                <a:ext cx="38312" cy="38977"/>
              </a:xfrm>
              <a:custGeom>
                <a:avLst/>
                <a:gdLst/>
                <a:ahLst/>
                <a:cxnLst/>
                <a:rect l="l" t="t" r="r" b="b"/>
                <a:pathLst>
                  <a:path w="1325" h="1348" extrusionOk="0">
                    <a:moveTo>
                      <a:pt x="0" y="0"/>
                    </a:moveTo>
                    <a:lnTo>
                      <a:pt x="0" y="1347"/>
                    </a:lnTo>
                    <a:lnTo>
                      <a:pt x="1324" y="1347"/>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7"/>
              <p:cNvSpPr/>
              <p:nvPr/>
            </p:nvSpPr>
            <p:spPr>
              <a:xfrm>
                <a:off x="3552690" y="75329"/>
                <a:ext cx="38312" cy="38312"/>
              </a:xfrm>
              <a:custGeom>
                <a:avLst/>
                <a:gdLst/>
                <a:ahLst/>
                <a:cxnLst/>
                <a:rect l="l" t="t" r="r" b="b"/>
                <a:pathLst>
                  <a:path w="1325" h="1325" extrusionOk="0">
                    <a:moveTo>
                      <a:pt x="0" y="0"/>
                    </a:moveTo>
                    <a:lnTo>
                      <a:pt x="0" y="1324"/>
                    </a:lnTo>
                    <a:lnTo>
                      <a:pt x="1324" y="1324"/>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7"/>
              <p:cNvSpPr/>
              <p:nvPr/>
            </p:nvSpPr>
            <p:spPr>
              <a:xfrm>
                <a:off x="352759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86" name="Google Shape;286;p17"/>
          <p:cNvGrpSpPr/>
          <p:nvPr/>
        </p:nvGrpSpPr>
        <p:grpSpPr>
          <a:xfrm rot="10800000" flipH="1">
            <a:off x="8761137" y="1112296"/>
            <a:ext cx="490383" cy="566205"/>
            <a:chOff x="511439" y="2611666"/>
            <a:chExt cx="674529" cy="778825"/>
          </a:xfrm>
        </p:grpSpPr>
        <p:sp>
          <p:nvSpPr>
            <p:cNvPr id="287" name="Google Shape;287;p17"/>
            <p:cNvSpPr/>
            <p:nvPr/>
          </p:nvSpPr>
          <p:spPr>
            <a:xfrm>
              <a:off x="511439" y="2611666"/>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7"/>
            <p:cNvSpPr/>
            <p:nvPr/>
          </p:nvSpPr>
          <p:spPr>
            <a:xfrm>
              <a:off x="511439" y="3053198"/>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289"/>
        <p:cNvGrpSpPr/>
        <p:nvPr/>
      </p:nvGrpSpPr>
      <p:grpSpPr>
        <a:xfrm>
          <a:off x="0" y="0"/>
          <a:ext cx="0" cy="0"/>
          <a:chOff x="0" y="0"/>
          <a:chExt cx="0" cy="0"/>
        </a:xfrm>
      </p:grpSpPr>
      <p:sp>
        <p:nvSpPr>
          <p:cNvPr id="290" name="Google Shape;290;p1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291" name="Google Shape;291;p18"/>
          <p:cNvGrpSpPr/>
          <p:nvPr/>
        </p:nvGrpSpPr>
        <p:grpSpPr>
          <a:xfrm flipH="1">
            <a:off x="7009012" y="3872725"/>
            <a:ext cx="3715780" cy="2034778"/>
            <a:chOff x="3831199" y="4002275"/>
            <a:chExt cx="3715780" cy="2034778"/>
          </a:xfrm>
        </p:grpSpPr>
        <p:sp>
          <p:nvSpPr>
            <p:cNvPr id="292" name="Google Shape;292;p18"/>
            <p:cNvSpPr/>
            <p:nvPr/>
          </p:nvSpPr>
          <p:spPr>
            <a:xfrm>
              <a:off x="6345127" y="4834536"/>
              <a:ext cx="1201852" cy="1202517"/>
            </a:xfrm>
            <a:custGeom>
              <a:avLst/>
              <a:gdLst/>
              <a:ahLst/>
              <a:cxnLst/>
              <a:rect l="l" t="t" r="r" b="b"/>
              <a:pathLst>
                <a:path w="41565" h="41588" fill="none" extrusionOk="0">
                  <a:moveTo>
                    <a:pt x="0" y="0"/>
                  </a:moveTo>
                  <a:lnTo>
                    <a:pt x="41565" y="41588"/>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3" name="Google Shape;293;p18"/>
            <p:cNvGrpSpPr/>
            <p:nvPr/>
          </p:nvGrpSpPr>
          <p:grpSpPr>
            <a:xfrm>
              <a:off x="3831199" y="4002275"/>
              <a:ext cx="3018842" cy="1712723"/>
              <a:chOff x="3831199" y="4002275"/>
              <a:chExt cx="3018842" cy="1712723"/>
            </a:xfrm>
          </p:grpSpPr>
          <p:sp>
            <p:nvSpPr>
              <p:cNvPr id="294" name="Google Shape;294;p18"/>
              <p:cNvSpPr/>
              <p:nvPr/>
            </p:nvSpPr>
            <p:spPr>
              <a:xfrm>
                <a:off x="4051647" y="4219427"/>
                <a:ext cx="2798394" cy="1495571"/>
              </a:xfrm>
              <a:custGeom>
                <a:avLst/>
                <a:gdLst/>
                <a:ahLst/>
                <a:cxnLst/>
                <a:rect l="l" t="t" r="r" b="b"/>
                <a:pathLst>
                  <a:path w="96780" h="51723" fill="none" extrusionOk="0">
                    <a:moveTo>
                      <a:pt x="0" y="0"/>
                    </a:moveTo>
                    <a:lnTo>
                      <a:pt x="9632" y="9632"/>
                    </a:lnTo>
                    <a:lnTo>
                      <a:pt x="54690" y="9632"/>
                    </a:lnTo>
                    <a:lnTo>
                      <a:pt x="96779" y="5172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8"/>
              <p:cNvSpPr/>
              <p:nvPr/>
            </p:nvSpPr>
            <p:spPr>
              <a:xfrm>
                <a:off x="3831199" y="4002275"/>
                <a:ext cx="126734" cy="126763"/>
              </a:xfrm>
              <a:custGeom>
                <a:avLst/>
                <a:gdLst/>
                <a:ahLst/>
                <a:cxnLst/>
                <a:rect l="l" t="t" r="r" b="b"/>
                <a:pathLst>
                  <a:path w="4383" h="4384" fill="none" extrusionOk="0">
                    <a:moveTo>
                      <a:pt x="0" y="1"/>
                    </a:moveTo>
                    <a:lnTo>
                      <a:pt x="4383" y="4383"/>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96" name="Google Shape;296;p18"/>
          <p:cNvGrpSpPr/>
          <p:nvPr/>
        </p:nvGrpSpPr>
        <p:grpSpPr>
          <a:xfrm>
            <a:off x="8117957" y="-3"/>
            <a:ext cx="1067397" cy="1777629"/>
            <a:chOff x="7660757" y="-99578"/>
            <a:chExt cx="1067397" cy="1777629"/>
          </a:xfrm>
        </p:grpSpPr>
        <p:grpSp>
          <p:nvGrpSpPr>
            <p:cNvPr id="297" name="Google Shape;297;p18"/>
            <p:cNvGrpSpPr/>
            <p:nvPr/>
          </p:nvGrpSpPr>
          <p:grpSpPr>
            <a:xfrm>
              <a:off x="7660757" y="-99578"/>
              <a:ext cx="1067397" cy="1391968"/>
              <a:chOff x="7660757" y="-99578"/>
              <a:chExt cx="1067397" cy="1391968"/>
            </a:xfrm>
          </p:grpSpPr>
          <p:grpSp>
            <p:nvGrpSpPr>
              <p:cNvPr id="298" name="Google Shape;298;p18"/>
              <p:cNvGrpSpPr/>
              <p:nvPr/>
            </p:nvGrpSpPr>
            <p:grpSpPr>
              <a:xfrm>
                <a:off x="8091243" y="-99578"/>
                <a:ext cx="636911" cy="1391968"/>
                <a:chOff x="6643443" y="-99578"/>
                <a:chExt cx="636911" cy="1391968"/>
              </a:xfrm>
            </p:grpSpPr>
            <p:sp>
              <p:nvSpPr>
                <p:cNvPr id="299" name="Google Shape;299;p18"/>
                <p:cNvSpPr/>
                <p:nvPr/>
              </p:nvSpPr>
              <p:spPr>
                <a:xfrm>
                  <a:off x="6644744" y="536003"/>
                  <a:ext cx="635610" cy="458071"/>
                </a:xfrm>
                <a:custGeom>
                  <a:avLst/>
                  <a:gdLst/>
                  <a:ahLst/>
                  <a:cxnLst/>
                  <a:rect l="l" t="t" r="r" b="b"/>
                  <a:pathLst>
                    <a:path w="21982" h="15842" extrusionOk="0">
                      <a:moveTo>
                        <a:pt x="1" y="0"/>
                      </a:moveTo>
                      <a:lnTo>
                        <a:pt x="1" y="15841"/>
                      </a:lnTo>
                      <a:lnTo>
                        <a:pt x="21982" y="15841"/>
                      </a:lnTo>
                      <a:lnTo>
                        <a:pt x="219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8"/>
                <p:cNvSpPr/>
                <p:nvPr/>
              </p:nvSpPr>
              <p:spPr>
                <a:xfrm>
                  <a:off x="6644744" y="994045"/>
                  <a:ext cx="635610" cy="298345"/>
                </a:xfrm>
                <a:custGeom>
                  <a:avLst/>
                  <a:gdLst/>
                  <a:ahLst/>
                  <a:cxnLst/>
                  <a:rect l="l" t="t" r="r" b="b"/>
                  <a:pathLst>
                    <a:path w="21982" h="10318" extrusionOk="0">
                      <a:moveTo>
                        <a:pt x="1" y="0"/>
                      </a:moveTo>
                      <a:lnTo>
                        <a:pt x="1" y="10317"/>
                      </a:lnTo>
                      <a:lnTo>
                        <a:pt x="21982" y="10317"/>
                      </a:lnTo>
                      <a:lnTo>
                        <a:pt x="2198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8"/>
                <p:cNvSpPr/>
                <p:nvPr/>
              </p:nvSpPr>
              <p:spPr>
                <a:xfrm>
                  <a:off x="6643443" y="-99578"/>
                  <a:ext cx="636911" cy="636940"/>
                </a:xfrm>
                <a:custGeom>
                  <a:avLst/>
                  <a:gdLst/>
                  <a:ahLst/>
                  <a:cxnLst/>
                  <a:rect l="l" t="t" r="r" b="b"/>
                  <a:pathLst>
                    <a:path w="22027" h="22028" extrusionOk="0">
                      <a:moveTo>
                        <a:pt x="0" y="1"/>
                      </a:moveTo>
                      <a:lnTo>
                        <a:pt x="0" y="22027"/>
                      </a:lnTo>
                      <a:lnTo>
                        <a:pt x="22027" y="22027"/>
                      </a:lnTo>
                      <a:lnTo>
                        <a:pt x="2202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2" name="Google Shape;302;p18"/>
              <p:cNvGrpSpPr/>
              <p:nvPr/>
            </p:nvGrpSpPr>
            <p:grpSpPr>
              <a:xfrm>
                <a:off x="7660757" y="-99578"/>
                <a:ext cx="232361" cy="508876"/>
                <a:chOff x="7411657" y="-99578"/>
                <a:chExt cx="232361" cy="508876"/>
              </a:xfrm>
            </p:grpSpPr>
            <p:sp>
              <p:nvSpPr>
                <p:cNvPr id="303" name="Google Shape;303;p18"/>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8"/>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8"/>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06" name="Google Shape;306;p18"/>
            <p:cNvGrpSpPr/>
            <p:nvPr/>
          </p:nvGrpSpPr>
          <p:grpSpPr>
            <a:xfrm>
              <a:off x="8359515" y="1465497"/>
              <a:ext cx="100364" cy="212554"/>
              <a:chOff x="2753422" y="-98913"/>
              <a:chExt cx="100364" cy="212554"/>
            </a:xfrm>
          </p:grpSpPr>
          <p:sp>
            <p:nvSpPr>
              <p:cNvPr id="307" name="Google Shape;307;p18"/>
              <p:cNvSpPr/>
              <p:nvPr/>
            </p:nvSpPr>
            <p:spPr>
              <a:xfrm>
                <a:off x="2778520" y="75329"/>
                <a:ext cx="38283" cy="38312"/>
              </a:xfrm>
              <a:custGeom>
                <a:avLst/>
                <a:gdLst/>
                <a:ahLst/>
                <a:cxnLst/>
                <a:rect l="l" t="t" r="r" b="b"/>
                <a:pathLst>
                  <a:path w="1324" h="1325" extrusionOk="0">
                    <a:moveTo>
                      <a:pt x="0" y="0"/>
                    </a:moveTo>
                    <a:lnTo>
                      <a:pt x="0" y="1324"/>
                    </a:lnTo>
                    <a:lnTo>
                      <a:pt x="1324" y="1324"/>
                    </a:lnTo>
                    <a:lnTo>
                      <a:pt x="132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8"/>
              <p:cNvSpPr/>
              <p:nvPr/>
            </p:nvSpPr>
            <p:spPr>
              <a:xfrm>
                <a:off x="275342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09" name="Google Shape;309;p18"/>
          <p:cNvGrpSpPr/>
          <p:nvPr/>
        </p:nvGrpSpPr>
        <p:grpSpPr>
          <a:xfrm>
            <a:off x="8576294" y="2069502"/>
            <a:ext cx="658560" cy="917144"/>
            <a:chOff x="8576294" y="1459902"/>
            <a:chExt cx="658560" cy="917144"/>
          </a:xfrm>
        </p:grpSpPr>
        <p:sp>
          <p:nvSpPr>
            <p:cNvPr id="310" name="Google Shape;310;p18"/>
            <p:cNvSpPr/>
            <p:nvPr/>
          </p:nvSpPr>
          <p:spPr>
            <a:xfrm rot="10800000">
              <a:off x="9011081" y="1459902"/>
              <a:ext cx="223773" cy="223744"/>
            </a:xfrm>
            <a:custGeom>
              <a:avLst/>
              <a:gdLst/>
              <a:ahLst/>
              <a:cxnLst/>
              <a:rect l="l" t="t" r="r" b="b"/>
              <a:pathLst>
                <a:path w="7739" h="7738" extrusionOk="0">
                  <a:moveTo>
                    <a:pt x="1" y="0"/>
                  </a:moveTo>
                  <a:lnTo>
                    <a:pt x="1" y="7738"/>
                  </a:lnTo>
                  <a:lnTo>
                    <a:pt x="7739" y="7738"/>
                  </a:lnTo>
                  <a:lnTo>
                    <a:pt x="773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8"/>
            <p:cNvSpPr/>
            <p:nvPr/>
          </p:nvSpPr>
          <p:spPr>
            <a:xfrm rot="10800000">
              <a:off x="8576294" y="2153302"/>
              <a:ext cx="223773" cy="223744"/>
            </a:xfrm>
            <a:custGeom>
              <a:avLst/>
              <a:gdLst/>
              <a:ahLst/>
              <a:cxnLst/>
              <a:rect l="l" t="t" r="r" b="b"/>
              <a:pathLst>
                <a:path w="7739" h="7738" extrusionOk="0">
                  <a:moveTo>
                    <a:pt x="1" y="0"/>
                  </a:moveTo>
                  <a:lnTo>
                    <a:pt x="1" y="7738"/>
                  </a:lnTo>
                  <a:lnTo>
                    <a:pt x="7739" y="7738"/>
                  </a:lnTo>
                  <a:lnTo>
                    <a:pt x="773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1" name="Shape 312"/>
        <p:cNvGrpSpPr/>
        <p:nvPr/>
      </p:nvGrpSpPr>
      <p:grpSpPr>
        <a:xfrm>
          <a:off x="0" y="0"/>
          <a:ext cx="0" cy="0"/>
          <a:chOff x="0" y="0"/>
          <a:chExt cx="0" cy="0"/>
        </a:xfrm>
      </p:grpSpPr>
      <p:sp>
        <p:nvSpPr>
          <p:cNvPr id="313" name="Google Shape;313;p1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314" name="Google Shape;314;p19"/>
          <p:cNvGrpSpPr/>
          <p:nvPr/>
        </p:nvGrpSpPr>
        <p:grpSpPr>
          <a:xfrm rot="10800000">
            <a:off x="8227484" y="3751544"/>
            <a:ext cx="1067400" cy="1391968"/>
            <a:chOff x="8167443" y="-99578"/>
            <a:chExt cx="1067400" cy="1391968"/>
          </a:xfrm>
        </p:grpSpPr>
        <p:grpSp>
          <p:nvGrpSpPr>
            <p:cNvPr id="315" name="Google Shape;315;p19"/>
            <p:cNvGrpSpPr/>
            <p:nvPr/>
          </p:nvGrpSpPr>
          <p:grpSpPr>
            <a:xfrm>
              <a:off x="8167443" y="-99578"/>
              <a:ext cx="636911" cy="1391968"/>
              <a:chOff x="6643443" y="-99578"/>
              <a:chExt cx="636911" cy="1391968"/>
            </a:xfrm>
          </p:grpSpPr>
          <p:sp>
            <p:nvSpPr>
              <p:cNvPr id="316" name="Google Shape;316;p19"/>
              <p:cNvSpPr/>
              <p:nvPr/>
            </p:nvSpPr>
            <p:spPr>
              <a:xfrm>
                <a:off x="6644744" y="536003"/>
                <a:ext cx="635610" cy="458071"/>
              </a:xfrm>
              <a:custGeom>
                <a:avLst/>
                <a:gdLst/>
                <a:ahLst/>
                <a:cxnLst/>
                <a:rect l="l" t="t" r="r" b="b"/>
                <a:pathLst>
                  <a:path w="21982" h="15842" extrusionOk="0">
                    <a:moveTo>
                      <a:pt x="1" y="0"/>
                    </a:moveTo>
                    <a:lnTo>
                      <a:pt x="1" y="15841"/>
                    </a:lnTo>
                    <a:lnTo>
                      <a:pt x="21982" y="15841"/>
                    </a:lnTo>
                    <a:lnTo>
                      <a:pt x="219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9"/>
              <p:cNvSpPr/>
              <p:nvPr/>
            </p:nvSpPr>
            <p:spPr>
              <a:xfrm>
                <a:off x="6644744" y="994045"/>
                <a:ext cx="635610" cy="298345"/>
              </a:xfrm>
              <a:custGeom>
                <a:avLst/>
                <a:gdLst/>
                <a:ahLst/>
                <a:cxnLst/>
                <a:rect l="l" t="t" r="r" b="b"/>
                <a:pathLst>
                  <a:path w="21982" h="10318" extrusionOk="0">
                    <a:moveTo>
                      <a:pt x="1" y="0"/>
                    </a:moveTo>
                    <a:lnTo>
                      <a:pt x="1" y="10317"/>
                    </a:lnTo>
                    <a:lnTo>
                      <a:pt x="21982" y="10317"/>
                    </a:lnTo>
                    <a:lnTo>
                      <a:pt x="2198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9"/>
              <p:cNvSpPr/>
              <p:nvPr/>
            </p:nvSpPr>
            <p:spPr>
              <a:xfrm>
                <a:off x="6643443" y="-99578"/>
                <a:ext cx="636911" cy="636940"/>
              </a:xfrm>
              <a:custGeom>
                <a:avLst/>
                <a:gdLst/>
                <a:ahLst/>
                <a:cxnLst/>
                <a:rect l="l" t="t" r="r" b="b"/>
                <a:pathLst>
                  <a:path w="22027" h="22028" extrusionOk="0">
                    <a:moveTo>
                      <a:pt x="0" y="1"/>
                    </a:moveTo>
                    <a:lnTo>
                      <a:pt x="0" y="22027"/>
                    </a:lnTo>
                    <a:lnTo>
                      <a:pt x="22027" y="22027"/>
                    </a:lnTo>
                    <a:lnTo>
                      <a:pt x="2202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9" name="Google Shape;319;p19"/>
            <p:cNvGrpSpPr/>
            <p:nvPr/>
          </p:nvGrpSpPr>
          <p:grpSpPr>
            <a:xfrm>
              <a:off x="9002482" y="-99578"/>
              <a:ext cx="232361" cy="508876"/>
              <a:chOff x="7411657" y="-99578"/>
              <a:chExt cx="232361" cy="508876"/>
            </a:xfrm>
          </p:grpSpPr>
          <p:sp>
            <p:nvSpPr>
              <p:cNvPr id="320" name="Google Shape;320;p19"/>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9"/>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9"/>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23" name="Google Shape;323;p19"/>
          <p:cNvGrpSpPr/>
          <p:nvPr/>
        </p:nvGrpSpPr>
        <p:grpSpPr>
          <a:xfrm flipH="1">
            <a:off x="8804487" y="2730195"/>
            <a:ext cx="490383" cy="566205"/>
            <a:chOff x="511439" y="2611666"/>
            <a:chExt cx="674529" cy="778825"/>
          </a:xfrm>
        </p:grpSpPr>
        <p:sp>
          <p:nvSpPr>
            <p:cNvPr id="324" name="Google Shape;324;p19"/>
            <p:cNvSpPr/>
            <p:nvPr/>
          </p:nvSpPr>
          <p:spPr>
            <a:xfrm>
              <a:off x="511439" y="2611666"/>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9"/>
            <p:cNvSpPr/>
            <p:nvPr/>
          </p:nvSpPr>
          <p:spPr>
            <a:xfrm>
              <a:off x="511439" y="3053198"/>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6"/>
        <p:cNvGrpSpPr/>
        <p:nvPr/>
      </p:nvGrpSpPr>
      <p:grpSpPr>
        <a:xfrm>
          <a:off x="0" y="0"/>
          <a:ext cx="0" cy="0"/>
          <a:chOff x="0" y="0"/>
          <a:chExt cx="0" cy="0"/>
        </a:xfrm>
      </p:grpSpPr>
      <p:sp>
        <p:nvSpPr>
          <p:cNvPr id="327" name="Google Shape;327;p2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328" name="Google Shape;328;p20"/>
          <p:cNvSpPr txBox="1">
            <a:spLocks noGrp="1"/>
          </p:cNvSpPr>
          <p:nvPr>
            <p:ph type="body" idx="1"/>
          </p:nvPr>
        </p:nvSpPr>
        <p:spPr>
          <a:xfrm>
            <a:off x="720000" y="1176900"/>
            <a:ext cx="7704000" cy="766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Nunito Light"/>
              <a:buChar char="●"/>
              <a:defRPr/>
            </a:lvl1pPr>
            <a:lvl2pPr marL="914400" lvl="1" indent="-317500" algn="l">
              <a:lnSpc>
                <a:spcPct val="100000"/>
              </a:lnSpc>
              <a:spcBef>
                <a:spcPts val="0"/>
              </a:spcBef>
              <a:spcAft>
                <a:spcPts val="0"/>
              </a:spcAft>
              <a:buSzPts val="1400"/>
              <a:buFont typeface="Nunito Light"/>
              <a:buChar char="○"/>
              <a:defRPr/>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7"/>
        <p:cNvGrpSpPr/>
        <p:nvPr/>
      </p:nvGrpSpPr>
      <p:grpSpPr>
        <a:xfrm>
          <a:off x="0" y="0"/>
          <a:ext cx="0" cy="0"/>
          <a:chOff x="0" y="0"/>
          <a:chExt cx="0" cy="0"/>
        </a:xfrm>
      </p:grpSpPr>
      <p:grpSp>
        <p:nvGrpSpPr>
          <p:cNvPr id="28" name="Google Shape;28;p3"/>
          <p:cNvGrpSpPr/>
          <p:nvPr/>
        </p:nvGrpSpPr>
        <p:grpSpPr>
          <a:xfrm>
            <a:off x="7660757" y="-99578"/>
            <a:ext cx="1520737" cy="1985940"/>
            <a:chOff x="7736957" y="-99578"/>
            <a:chExt cx="1520737" cy="1985940"/>
          </a:xfrm>
        </p:grpSpPr>
        <p:grpSp>
          <p:nvGrpSpPr>
            <p:cNvPr id="29" name="Google Shape;29;p3"/>
            <p:cNvGrpSpPr/>
            <p:nvPr/>
          </p:nvGrpSpPr>
          <p:grpSpPr>
            <a:xfrm>
              <a:off x="8167443" y="-99578"/>
              <a:ext cx="636911" cy="1391968"/>
              <a:chOff x="6643443" y="-99578"/>
              <a:chExt cx="636911" cy="1391968"/>
            </a:xfrm>
          </p:grpSpPr>
          <p:sp>
            <p:nvSpPr>
              <p:cNvPr id="30" name="Google Shape;30;p3"/>
              <p:cNvSpPr/>
              <p:nvPr/>
            </p:nvSpPr>
            <p:spPr>
              <a:xfrm>
                <a:off x="6644744" y="536003"/>
                <a:ext cx="635610" cy="458071"/>
              </a:xfrm>
              <a:custGeom>
                <a:avLst/>
                <a:gdLst/>
                <a:ahLst/>
                <a:cxnLst/>
                <a:rect l="l" t="t" r="r" b="b"/>
                <a:pathLst>
                  <a:path w="21982" h="15842" extrusionOk="0">
                    <a:moveTo>
                      <a:pt x="1" y="0"/>
                    </a:moveTo>
                    <a:lnTo>
                      <a:pt x="1" y="15841"/>
                    </a:lnTo>
                    <a:lnTo>
                      <a:pt x="21982" y="15841"/>
                    </a:lnTo>
                    <a:lnTo>
                      <a:pt x="219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
              <p:cNvSpPr/>
              <p:nvPr/>
            </p:nvSpPr>
            <p:spPr>
              <a:xfrm>
                <a:off x="6644744" y="994045"/>
                <a:ext cx="635610" cy="298345"/>
              </a:xfrm>
              <a:custGeom>
                <a:avLst/>
                <a:gdLst/>
                <a:ahLst/>
                <a:cxnLst/>
                <a:rect l="l" t="t" r="r" b="b"/>
                <a:pathLst>
                  <a:path w="21982" h="10318" extrusionOk="0">
                    <a:moveTo>
                      <a:pt x="1" y="0"/>
                    </a:moveTo>
                    <a:lnTo>
                      <a:pt x="1" y="10317"/>
                    </a:lnTo>
                    <a:lnTo>
                      <a:pt x="21982" y="10317"/>
                    </a:lnTo>
                    <a:lnTo>
                      <a:pt x="2198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
              <p:cNvSpPr/>
              <p:nvPr/>
            </p:nvSpPr>
            <p:spPr>
              <a:xfrm>
                <a:off x="6643443" y="-99578"/>
                <a:ext cx="636911" cy="636940"/>
              </a:xfrm>
              <a:custGeom>
                <a:avLst/>
                <a:gdLst/>
                <a:ahLst/>
                <a:cxnLst/>
                <a:rect l="l" t="t" r="r" b="b"/>
                <a:pathLst>
                  <a:path w="22027" h="22028" extrusionOk="0">
                    <a:moveTo>
                      <a:pt x="0" y="1"/>
                    </a:moveTo>
                    <a:lnTo>
                      <a:pt x="0" y="22027"/>
                    </a:lnTo>
                    <a:lnTo>
                      <a:pt x="22027" y="22027"/>
                    </a:lnTo>
                    <a:lnTo>
                      <a:pt x="2202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 name="Google Shape;33;p3"/>
            <p:cNvGrpSpPr/>
            <p:nvPr/>
          </p:nvGrpSpPr>
          <p:grpSpPr>
            <a:xfrm>
              <a:off x="7736957" y="-99578"/>
              <a:ext cx="232361" cy="508876"/>
              <a:chOff x="7411657" y="-99578"/>
              <a:chExt cx="232361" cy="508876"/>
            </a:xfrm>
          </p:grpSpPr>
          <p:sp>
            <p:nvSpPr>
              <p:cNvPr id="34" name="Google Shape;34;p3"/>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 name="Google Shape;37;p3"/>
            <p:cNvGrpSpPr/>
            <p:nvPr/>
          </p:nvGrpSpPr>
          <p:grpSpPr>
            <a:xfrm>
              <a:off x="8463099" y="1536549"/>
              <a:ext cx="60750" cy="349813"/>
              <a:chOff x="6939099" y="1536549"/>
              <a:chExt cx="60750" cy="349813"/>
            </a:xfrm>
          </p:grpSpPr>
          <p:sp>
            <p:nvSpPr>
              <p:cNvPr id="38" name="Google Shape;38;p3"/>
              <p:cNvSpPr/>
              <p:nvPr/>
            </p:nvSpPr>
            <p:spPr>
              <a:xfrm>
                <a:off x="6939099" y="1536549"/>
                <a:ext cx="60750" cy="60750"/>
              </a:xfrm>
              <a:custGeom>
                <a:avLst/>
                <a:gdLst/>
                <a:ahLst/>
                <a:cxnLst/>
                <a:rect l="l" t="t" r="r" b="b"/>
                <a:pathLst>
                  <a:path w="2101" h="2101" extrusionOk="0">
                    <a:moveTo>
                      <a:pt x="1" y="0"/>
                    </a:moveTo>
                    <a:lnTo>
                      <a:pt x="1" y="2100"/>
                    </a:lnTo>
                    <a:lnTo>
                      <a:pt x="2101" y="2100"/>
                    </a:lnTo>
                    <a:lnTo>
                      <a:pt x="210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
              <p:cNvSpPr/>
              <p:nvPr/>
            </p:nvSpPr>
            <p:spPr>
              <a:xfrm>
                <a:off x="6939099" y="1681095"/>
                <a:ext cx="60750" cy="60750"/>
              </a:xfrm>
              <a:custGeom>
                <a:avLst/>
                <a:gdLst/>
                <a:ahLst/>
                <a:cxnLst/>
                <a:rect l="l" t="t" r="r" b="b"/>
                <a:pathLst>
                  <a:path w="2101" h="2101" extrusionOk="0">
                    <a:moveTo>
                      <a:pt x="1" y="0"/>
                    </a:moveTo>
                    <a:lnTo>
                      <a:pt x="1" y="2100"/>
                    </a:lnTo>
                    <a:lnTo>
                      <a:pt x="2101" y="2100"/>
                    </a:lnTo>
                    <a:lnTo>
                      <a:pt x="210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3"/>
              <p:cNvSpPr/>
              <p:nvPr/>
            </p:nvSpPr>
            <p:spPr>
              <a:xfrm>
                <a:off x="6939099" y="1825612"/>
                <a:ext cx="60750" cy="60750"/>
              </a:xfrm>
              <a:custGeom>
                <a:avLst/>
                <a:gdLst/>
                <a:ahLst/>
                <a:cxnLst/>
                <a:rect l="l" t="t" r="r" b="b"/>
                <a:pathLst>
                  <a:path w="2101" h="2101" extrusionOk="0">
                    <a:moveTo>
                      <a:pt x="1" y="1"/>
                    </a:moveTo>
                    <a:lnTo>
                      <a:pt x="1" y="2101"/>
                    </a:lnTo>
                    <a:lnTo>
                      <a:pt x="2101" y="2101"/>
                    </a:lnTo>
                    <a:lnTo>
                      <a:pt x="210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 name="Google Shape;41;p3"/>
            <p:cNvGrpSpPr/>
            <p:nvPr/>
          </p:nvGrpSpPr>
          <p:grpSpPr>
            <a:xfrm>
              <a:off x="9064947" y="1421757"/>
              <a:ext cx="192747" cy="252803"/>
              <a:chOff x="8123272" y="2904244"/>
              <a:chExt cx="192747" cy="252803"/>
            </a:xfrm>
          </p:grpSpPr>
          <p:sp>
            <p:nvSpPr>
              <p:cNvPr id="42" name="Google Shape;42;p3"/>
              <p:cNvSpPr/>
              <p:nvPr/>
            </p:nvSpPr>
            <p:spPr>
              <a:xfrm>
                <a:off x="8123272" y="2904244"/>
                <a:ext cx="192747" cy="93742"/>
              </a:xfrm>
              <a:custGeom>
                <a:avLst/>
                <a:gdLst/>
                <a:ahLst/>
                <a:cxnLst/>
                <a:rect l="l" t="t" r="r" b="b"/>
                <a:pathLst>
                  <a:path w="6666" h="3242" fill="none" extrusionOk="0">
                    <a:moveTo>
                      <a:pt x="6665" y="0"/>
                    </a:moveTo>
                    <a:lnTo>
                      <a:pt x="3538" y="3127"/>
                    </a:lnTo>
                    <a:cubicBezTo>
                      <a:pt x="3424" y="3241"/>
                      <a:pt x="3242" y="3241"/>
                      <a:pt x="3128" y="3127"/>
                    </a:cubicBezTo>
                    <a:lnTo>
                      <a:pt x="0" y="0"/>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
              <p:cNvSpPr/>
              <p:nvPr/>
            </p:nvSpPr>
            <p:spPr>
              <a:xfrm>
                <a:off x="8123272" y="3063305"/>
                <a:ext cx="192747" cy="93742"/>
              </a:xfrm>
              <a:custGeom>
                <a:avLst/>
                <a:gdLst/>
                <a:ahLst/>
                <a:cxnLst/>
                <a:rect l="l" t="t" r="r" b="b"/>
                <a:pathLst>
                  <a:path w="6666" h="3242" fill="none" extrusionOk="0">
                    <a:moveTo>
                      <a:pt x="6665" y="0"/>
                    </a:moveTo>
                    <a:lnTo>
                      <a:pt x="3538" y="3127"/>
                    </a:lnTo>
                    <a:cubicBezTo>
                      <a:pt x="3424" y="3241"/>
                      <a:pt x="3242" y="3241"/>
                      <a:pt x="3128" y="3127"/>
                    </a:cubicBezTo>
                    <a:lnTo>
                      <a:pt x="0" y="0"/>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 name="Google Shape;44;p3"/>
            <p:cNvGrpSpPr/>
            <p:nvPr/>
          </p:nvGrpSpPr>
          <p:grpSpPr>
            <a:xfrm>
              <a:off x="9002482" y="-99578"/>
              <a:ext cx="232361" cy="508876"/>
              <a:chOff x="7411657" y="-99578"/>
              <a:chExt cx="232361" cy="508876"/>
            </a:xfrm>
          </p:grpSpPr>
          <p:sp>
            <p:nvSpPr>
              <p:cNvPr id="45" name="Google Shape;45;p3"/>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3"/>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3"/>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8" name="Google Shape;48;p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9" name="Google Shape;49;p3"/>
          <p:cNvSpPr txBox="1">
            <a:spLocks noGrp="1"/>
          </p:cNvSpPr>
          <p:nvPr>
            <p:ph type="subTitle" idx="1"/>
          </p:nvPr>
        </p:nvSpPr>
        <p:spPr>
          <a:xfrm>
            <a:off x="1517050" y="2153621"/>
            <a:ext cx="2538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0" name="Google Shape;50;p3"/>
          <p:cNvSpPr txBox="1">
            <a:spLocks noGrp="1"/>
          </p:cNvSpPr>
          <p:nvPr>
            <p:ph type="title" idx="2"/>
          </p:nvPr>
        </p:nvSpPr>
        <p:spPr>
          <a:xfrm>
            <a:off x="720000" y="1579325"/>
            <a:ext cx="734700" cy="4848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1" name="Google Shape;51;p3"/>
          <p:cNvSpPr txBox="1">
            <a:spLocks noGrp="1"/>
          </p:cNvSpPr>
          <p:nvPr>
            <p:ph type="subTitle" idx="3"/>
          </p:nvPr>
        </p:nvSpPr>
        <p:spPr>
          <a:xfrm>
            <a:off x="1517050" y="1413125"/>
            <a:ext cx="2538000" cy="81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2" name="Google Shape;52;p3"/>
          <p:cNvSpPr txBox="1">
            <a:spLocks noGrp="1"/>
          </p:cNvSpPr>
          <p:nvPr>
            <p:ph type="subTitle" idx="4"/>
          </p:nvPr>
        </p:nvSpPr>
        <p:spPr>
          <a:xfrm>
            <a:off x="1517050" y="3839974"/>
            <a:ext cx="2538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3" name="Google Shape;53;p3"/>
          <p:cNvSpPr txBox="1">
            <a:spLocks noGrp="1"/>
          </p:cNvSpPr>
          <p:nvPr>
            <p:ph type="title" idx="5"/>
          </p:nvPr>
        </p:nvSpPr>
        <p:spPr>
          <a:xfrm>
            <a:off x="720000" y="3265648"/>
            <a:ext cx="734700" cy="4848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4" name="Google Shape;54;p3"/>
          <p:cNvSpPr txBox="1">
            <a:spLocks noGrp="1"/>
          </p:cNvSpPr>
          <p:nvPr>
            <p:ph type="subTitle" idx="6"/>
          </p:nvPr>
        </p:nvSpPr>
        <p:spPr>
          <a:xfrm>
            <a:off x="1517050" y="3099448"/>
            <a:ext cx="2538000" cy="81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5" name="Google Shape;55;p3"/>
          <p:cNvSpPr txBox="1">
            <a:spLocks noGrp="1"/>
          </p:cNvSpPr>
          <p:nvPr>
            <p:ph type="subTitle" idx="7"/>
          </p:nvPr>
        </p:nvSpPr>
        <p:spPr>
          <a:xfrm>
            <a:off x="5500500" y="2153621"/>
            <a:ext cx="2538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6" name="Google Shape;56;p3"/>
          <p:cNvSpPr txBox="1">
            <a:spLocks noGrp="1"/>
          </p:cNvSpPr>
          <p:nvPr>
            <p:ph type="title" idx="8"/>
          </p:nvPr>
        </p:nvSpPr>
        <p:spPr>
          <a:xfrm>
            <a:off x="4703450" y="1579325"/>
            <a:ext cx="734700" cy="4848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7" name="Google Shape;57;p3"/>
          <p:cNvSpPr txBox="1">
            <a:spLocks noGrp="1"/>
          </p:cNvSpPr>
          <p:nvPr>
            <p:ph type="subTitle" idx="9"/>
          </p:nvPr>
        </p:nvSpPr>
        <p:spPr>
          <a:xfrm>
            <a:off x="5500500" y="1413125"/>
            <a:ext cx="2538000" cy="81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8" name="Google Shape;58;p3"/>
          <p:cNvSpPr txBox="1">
            <a:spLocks noGrp="1"/>
          </p:cNvSpPr>
          <p:nvPr>
            <p:ph type="subTitle" idx="13"/>
          </p:nvPr>
        </p:nvSpPr>
        <p:spPr>
          <a:xfrm>
            <a:off x="5500500" y="3839974"/>
            <a:ext cx="2538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9" name="Google Shape;59;p3"/>
          <p:cNvSpPr txBox="1">
            <a:spLocks noGrp="1"/>
          </p:cNvSpPr>
          <p:nvPr>
            <p:ph type="title" idx="14"/>
          </p:nvPr>
        </p:nvSpPr>
        <p:spPr>
          <a:xfrm>
            <a:off x="4703450" y="3265648"/>
            <a:ext cx="734700" cy="4848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0" name="Google Shape;60;p3"/>
          <p:cNvSpPr txBox="1">
            <a:spLocks noGrp="1"/>
          </p:cNvSpPr>
          <p:nvPr>
            <p:ph type="subTitle" idx="15"/>
          </p:nvPr>
        </p:nvSpPr>
        <p:spPr>
          <a:xfrm>
            <a:off x="5500500" y="3099448"/>
            <a:ext cx="2538000" cy="81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2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0"/>
        <p:cNvGrpSpPr/>
        <p:nvPr/>
      </p:nvGrpSpPr>
      <p:grpSpPr>
        <a:xfrm>
          <a:off x="0" y="0"/>
          <a:ext cx="0" cy="0"/>
          <a:chOff x="0" y="0"/>
          <a:chExt cx="0" cy="0"/>
        </a:xfrm>
      </p:grpSpPr>
      <p:grpSp>
        <p:nvGrpSpPr>
          <p:cNvPr id="331" name="Google Shape;331;p22"/>
          <p:cNvGrpSpPr/>
          <p:nvPr/>
        </p:nvGrpSpPr>
        <p:grpSpPr>
          <a:xfrm>
            <a:off x="8119206" y="-21440"/>
            <a:ext cx="1034236" cy="1809607"/>
            <a:chOff x="8119206" y="-21440"/>
            <a:chExt cx="1034236" cy="1809607"/>
          </a:xfrm>
        </p:grpSpPr>
        <p:grpSp>
          <p:nvGrpSpPr>
            <p:cNvPr id="332" name="Google Shape;332;p22"/>
            <p:cNvGrpSpPr/>
            <p:nvPr/>
          </p:nvGrpSpPr>
          <p:grpSpPr>
            <a:xfrm rot="10800000">
              <a:off x="8219556" y="778912"/>
              <a:ext cx="933886" cy="1009255"/>
              <a:chOff x="7852541" y="1105708"/>
              <a:chExt cx="933886" cy="1009255"/>
            </a:xfrm>
          </p:grpSpPr>
          <p:grpSp>
            <p:nvGrpSpPr>
              <p:cNvPr id="333" name="Google Shape;333;p22"/>
              <p:cNvGrpSpPr/>
              <p:nvPr/>
            </p:nvGrpSpPr>
            <p:grpSpPr>
              <a:xfrm>
                <a:off x="8202760" y="1441042"/>
                <a:ext cx="583667" cy="673921"/>
                <a:chOff x="556860" y="2806392"/>
                <a:chExt cx="583667" cy="673921"/>
              </a:xfrm>
            </p:grpSpPr>
            <p:sp>
              <p:nvSpPr>
                <p:cNvPr id="334" name="Google Shape;334;p22"/>
                <p:cNvSpPr/>
                <p:nvPr/>
              </p:nvSpPr>
              <p:spPr>
                <a:xfrm>
                  <a:off x="556860" y="2806392"/>
                  <a:ext cx="583667" cy="291858"/>
                </a:xfrm>
                <a:custGeom>
                  <a:avLst/>
                  <a:gdLst/>
                  <a:ahLst/>
                  <a:cxnLst/>
                  <a:rect l="l" t="t" r="r" b="b"/>
                  <a:pathLst>
                    <a:path w="23328" h="11665" extrusionOk="0">
                      <a:moveTo>
                        <a:pt x="11664" y="1"/>
                      </a:moveTo>
                      <a:lnTo>
                        <a:pt x="0" y="11665"/>
                      </a:lnTo>
                      <a:lnTo>
                        <a:pt x="23328" y="11665"/>
                      </a:lnTo>
                      <a:lnTo>
                        <a:pt x="11664" y="1"/>
                      </a:lnTo>
                      <a:close/>
                    </a:path>
                  </a:pathLst>
                </a:custGeom>
                <a:solidFill>
                  <a:srgbClr val="F5F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2"/>
                <p:cNvSpPr/>
                <p:nvPr/>
              </p:nvSpPr>
              <p:spPr>
                <a:xfrm>
                  <a:off x="556860" y="3188455"/>
                  <a:ext cx="583667" cy="291858"/>
                </a:xfrm>
                <a:custGeom>
                  <a:avLst/>
                  <a:gdLst/>
                  <a:ahLst/>
                  <a:cxnLst/>
                  <a:rect l="l" t="t" r="r" b="b"/>
                  <a:pathLst>
                    <a:path w="23328" h="11665" extrusionOk="0">
                      <a:moveTo>
                        <a:pt x="11664" y="1"/>
                      </a:moveTo>
                      <a:lnTo>
                        <a:pt x="0" y="11665"/>
                      </a:lnTo>
                      <a:lnTo>
                        <a:pt x="23328" y="11665"/>
                      </a:lnTo>
                      <a:lnTo>
                        <a:pt x="1166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6" name="Google Shape;336;p22"/>
              <p:cNvGrpSpPr/>
              <p:nvPr/>
            </p:nvGrpSpPr>
            <p:grpSpPr>
              <a:xfrm>
                <a:off x="7852541" y="1105708"/>
                <a:ext cx="192747" cy="252804"/>
                <a:chOff x="2077591" y="2550308"/>
                <a:chExt cx="192747" cy="252804"/>
              </a:xfrm>
            </p:grpSpPr>
            <p:sp>
              <p:nvSpPr>
                <p:cNvPr id="337" name="Google Shape;337;p22"/>
                <p:cNvSpPr/>
                <p:nvPr/>
              </p:nvSpPr>
              <p:spPr>
                <a:xfrm>
                  <a:off x="2077591" y="2709341"/>
                  <a:ext cx="192747" cy="93771"/>
                </a:xfrm>
                <a:custGeom>
                  <a:avLst/>
                  <a:gdLst/>
                  <a:ahLst/>
                  <a:cxnLst/>
                  <a:rect l="l" t="t" r="r" b="b"/>
                  <a:pathLst>
                    <a:path w="6666" h="3243" fill="none" extrusionOk="0">
                      <a:moveTo>
                        <a:pt x="1" y="3242"/>
                      </a:moveTo>
                      <a:lnTo>
                        <a:pt x="3128" y="115"/>
                      </a:lnTo>
                      <a:cubicBezTo>
                        <a:pt x="3242" y="1"/>
                        <a:pt x="3424" y="1"/>
                        <a:pt x="3539" y="115"/>
                      </a:cubicBezTo>
                      <a:lnTo>
                        <a:pt x="6666" y="3242"/>
                      </a:lnTo>
                    </a:path>
                  </a:pathLst>
                </a:custGeom>
                <a:noFill/>
                <a:ln w="18825" cap="rnd" cmpd="sng">
                  <a:solidFill>
                    <a:srgbClr val="C6C8DB"/>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2"/>
                <p:cNvSpPr/>
                <p:nvPr/>
              </p:nvSpPr>
              <p:spPr>
                <a:xfrm>
                  <a:off x="2077591" y="2550308"/>
                  <a:ext cx="192747" cy="93742"/>
                </a:xfrm>
                <a:custGeom>
                  <a:avLst/>
                  <a:gdLst/>
                  <a:ahLst/>
                  <a:cxnLst/>
                  <a:rect l="l" t="t" r="r" b="b"/>
                  <a:pathLst>
                    <a:path w="6666" h="3242" fill="none" extrusionOk="0">
                      <a:moveTo>
                        <a:pt x="1" y="3241"/>
                      </a:moveTo>
                      <a:lnTo>
                        <a:pt x="3128" y="114"/>
                      </a:lnTo>
                      <a:cubicBezTo>
                        <a:pt x="3242" y="0"/>
                        <a:pt x="3424" y="0"/>
                        <a:pt x="3539" y="114"/>
                      </a:cubicBezTo>
                      <a:lnTo>
                        <a:pt x="6666" y="3241"/>
                      </a:lnTo>
                    </a:path>
                  </a:pathLst>
                </a:custGeom>
                <a:noFill/>
                <a:ln w="18825" cap="rnd" cmpd="sng">
                  <a:solidFill>
                    <a:srgbClr val="C6C8DB"/>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39" name="Google Shape;339;p22"/>
            <p:cNvGrpSpPr/>
            <p:nvPr/>
          </p:nvGrpSpPr>
          <p:grpSpPr>
            <a:xfrm>
              <a:off x="8119206" y="12"/>
              <a:ext cx="268650" cy="465994"/>
              <a:chOff x="3359306" y="-98913"/>
              <a:chExt cx="268650" cy="465994"/>
            </a:xfrm>
          </p:grpSpPr>
          <p:sp>
            <p:nvSpPr>
              <p:cNvPr id="340" name="Google Shape;340;p22"/>
              <p:cNvSpPr/>
              <p:nvPr/>
            </p:nvSpPr>
            <p:spPr>
              <a:xfrm>
                <a:off x="3359306" y="99097"/>
                <a:ext cx="100335" cy="100335"/>
              </a:xfrm>
              <a:custGeom>
                <a:avLst/>
                <a:gdLst/>
                <a:ahLst/>
                <a:cxnLst/>
                <a:rect l="l" t="t" r="r" b="b"/>
                <a:pathLst>
                  <a:path w="3470" h="3470" extrusionOk="0">
                    <a:moveTo>
                      <a:pt x="0" y="0"/>
                    </a:moveTo>
                    <a:lnTo>
                      <a:pt x="0" y="3469"/>
                    </a:lnTo>
                    <a:lnTo>
                      <a:pt x="3470" y="3469"/>
                    </a:lnTo>
                    <a:lnTo>
                      <a:pt x="3470" y="0"/>
                    </a:lnTo>
                    <a:close/>
                  </a:path>
                </a:pathLst>
              </a:custGeom>
              <a:solidFill>
                <a:srgbClr val="7F68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2"/>
              <p:cNvSpPr/>
              <p:nvPr/>
            </p:nvSpPr>
            <p:spPr>
              <a:xfrm>
                <a:off x="3359306" y="-98248"/>
                <a:ext cx="100335" cy="100335"/>
              </a:xfrm>
              <a:custGeom>
                <a:avLst/>
                <a:gdLst/>
                <a:ahLst/>
                <a:cxnLst/>
                <a:rect l="l" t="t" r="r" b="b"/>
                <a:pathLst>
                  <a:path w="3470" h="3470" extrusionOk="0">
                    <a:moveTo>
                      <a:pt x="0" y="0"/>
                    </a:moveTo>
                    <a:lnTo>
                      <a:pt x="0" y="3470"/>
                    </a:lnTo>
                    <a:lnTo>
                      <a:pt x="3470" y="3470"/>
                    </a:lnTo>
                    <a:lnTo>
                      <a:pt x="3470" y="0"/>
                    </a:lnTo>
                    <a:close/>
                  </a:path>
                </a:pathLst>
              </a:custGeom>
              <a:solidFill>
                <a:srgbClr val="7F68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2"/>
              <p:cNvSpPr/>
              <p:nvPr/>
            </p:nvSpPr>
            <p:spPr>
              <a:xfrm>
                <a:off x="3390332" y="328104"/>
                <a:ext cx="38312" cy="38977"/>
              </a:xfrm>
              <a:custGeom>
                <a:avLst/>
                <a:gdLst/>
                <a:ahLst/>
                <a:cxnLst/>
                <a:rect l="l" t="t" r="r" b="b"/>
                <a:pathLst>
                  <a:path w="1325" h="1348" extrusionOk="0">
                    <a:moveTo>
                      <a:pt x="0" y="0"/>
                    </a:moveTo>
                    <a:lnTo>
                      <a:pt x="0" y="1347"/>
                    </a:lnTo>
                    <a:lnTo>
                      <a:pt x="1324" y="1347"/>
                    </a:lnTo>
                    <a:lnTo>
                      <a:pt x="1324" y="0"/>
                    </a:lnTo>
                    <a:close/>
                  </a:path>
                </a:pathLst>
              </a:custGeom>
              <a:solidFill>
                <a:srgbClr val="7F68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2"/>
              <p:cNvSpPr/>
              <p:nvPr/>
            </p:nvSpPr>
            <p:spPr>
              <a:xfrm>
                <a:off x="3552690" y="75329"/>
                <a:ext cx="38312" cy="38312"/>
              </a:xfrm>
              <a:custGeom>
                <a:avLst/>
                <a:gdLst/>
                <a:ahLst/>
                <a:cxnLst/>
                <a:rect l="l" t="t" r="r" b="b"/>
                <a:pathLst>
                  <a:path w="1325" h="1325" extrusionOk="0">
                    <a:moveTo>
                      <a:pt x="0" y="0"/>
                    </a:moveTo>
                    <a:lnTo>
                      <a:pt x="0" y="1324"/>
                    </a:lnTo>
                    <a:lnTo>
                      <a:pt x="1324" y="1324"/>
                    </a:lnTo>
                    <a:lnTo>
                      <a:pt x="1324" y="0"/>
                    </a:lnTo>
                    <a:close/>
                  </a:path>
                </a:pathLst>
              </a:custGeom>
              <a:solidFill>
                <a:srgbClr val="7F68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2"/>
              <p:cNvSpPr/>
              <p:nvPr/>
            </p:nvSpPr>
            <p:spPr>
              <a:xfrm>
                <a:off x="352759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rgbClr val="7F68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5" name="Google Shape;345;p22"/>
            <p:cNvGrpSpPr/>
            <p:nvPr/>
          </p:nvGrpSpPr>
          <p:grpSpPr>
            <a:xfrm>
              <a:off x="8597891" y="-21440"/>
              <a:ext cx="233026" cy="508876"/>
              <a:chOff x="4369741" y="-99578"/>
              <a:chExt cx="233026" cy="508876"/>
            </a:xfrm>
          </p:grpSpPr>
          <p:sp>
            <p:nvSpPr>
              <p:cNvPr id="346" name="Google Shape;346;p22"/>
              <p:cNvSpPr/>
              <p:nvPr/>
            </p:nvSpPr>
            <p:spPr>
              <a:xfrm>
                <a:off x="4370406"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rgbClr val="BBB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2"/>
              <p:cNvSpPr/>
              <p:nvPr/>
            </p:nvSpPr>
            <p:spPr>
              <a:xfrm>
                <a:off x="4370406"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rgbClr val="DBD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2"/>
              <p:cNvSpPr/>
              <p:nvPr/>
            </p:nvSpPr>
            <p:spPr>
              <a:xfrm>
                <a:off x="4369741" y="-99578"/>
                <a:ext cx="233026" cy="232997"/>
              </a:xfrm>
              <a:custGeom>
                <a:avLst/>
                <a:gdLst/>
                <a:ahLst/>
                <a:cxnLst/>
                <a:rect l="l" t="t" r="r" b="b"/>
                <a:pathLst>
                  <a:path w="8059" h="8058" extrusionOk="0">
                    <a:moveTo>
                      <a:pt x="1" y="1"/>
                    </a:moveTo>
                    <a:lnTo>
                      <a:pt x="1" y="8058"/>
                    </a:lnTo>
                    <a:lnTo>
                      <a:pt x="8058" y="8058"/>
                    </a:lnTo>
                    <a:lnTo>
                      <a:pt x="8058" y="1"/>
                    </a:lnTo>
                    <a:close/>
                  </a:path>
                </a:pathLst>
              </a:custGeom>
              <a:solidFill>
                <a:srgbClr val="7F68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3"/>
          <p:cNvGrpSpPr/>
          <p:nvPr/>
        </p:nvGrpSpPr>
        <p:grpSpPr>
          <a:xfrm>
            <a:off x="8270357" y="-99578"/>
            <a:ext cx="1067397" cy="1391968"/>
            <a:chOff x="7736957" y="-99578"/>
            <a:chExt cx="1067397" cy="1391968"/>
          </a:xfrm>
        </p:grpSpPr>
        <p:grpSp>
          <p:nvGrpSpPr>
            <p:cNvPr id="351" name="Google Shape;351;p23"/>
            <p:cNvGrpSpPr/>
            <p:nvPr/>
          </p:nvGrpSpPr>
          <p:grpSpPr>
            <a:xfrm>
              <a:off x="8167443" y="-99578"/>
              <a:ext cx="636911" cy="1391968"/>
              <a:chOff x="6643443" y="-99578"/>
              <a:chExt cx="636911" cy="1391968"/>
            </a:xfrm>
          </p:grpSpPr>
          <p:sp>
            <p:nvSpPr>
              <p:cNvPr id="352" name="Google Shape;352;p23"/>
              <p:cNvSpPr/>
              <p:nvPr/>
            </p:nvSpPr>
            <p:spPr>
              <a:xfrm>
                <a:off x="6644744" y="536003"/>
                <a:ext cx="635610" cy="458071"/>
              </a:xfrm>
              <a:custGeom>
                <a:avLst/>
                <a:gdLst/>
                <a:ahLst/>
                <a:cxnLst/>
                <a:rect l="l" t="t" r="r" b="b"/>
                <a:pathLst>
                  <a:path w="21982" h="15842" extrusionOk="0">
                    <a:moveTo>
                      <a:pt x="1" y="0"/>
                    </a:moveTo>
                    <a:lnTo>
                      <a:pt x="1" y="15841"/>
                    </a:lnTo>
                    <a:lnTo>
                      <a:pt x="21982" y="15841"/>
                    </a:lnTo>
                    <a:lnTo>
                      <a:pt x="21982" y="0"/>
                    </a:lnTo>
                    <a:close/>
                  </a:path>
                </a:pathLst>
              </a:custGeom>
              <a:solidFill>
                <a:srgbClr val="BBB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3"/>
              <p:cNvSpPr/>
              <p:nvPr/>
            </p:nvSpPr>
            <p:spPr>
              <a:xfrm>
                <a:off x="6644744" y="994045"/>
                <a:ext cx="635610" cy="298345"/>
              </a:xfrm>
              <a:custGeom>
                <a:avLst/>
                <a:gdLst/>
                <a:ahLst/>
                <a:cxnLst/>
                <a:rect l="l" t="t" r="r" b="b"/>
                <a:pathLst>
                  <a:path w="21982" h="10318" extrusionOk="0">
                    <a:moveTo>
                      <a:pt x="1" y="0"/>
                    </a:moveTo>
                    <a:lnTo>
                      <a:pt x="1" y="10317"/>
                    </a:lnTo>
                    <a:lnTo>
                      <a:pt x="21982" y="10317"/>
                    </a:lnTo>
                    <a:lnTo>
                      <a:pt x="21982" y="0"/>
                    </a:lnTo>
                    <a:close/>
                  </a:path>
                </a:pathLst>
              </a:custGeom>
              <a:solidFill>
                <a:srgbClr val="DBD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3"/>
              <p:cNvSpPr/>
              <p:nvPr/>
            </p:nvSpPr>
            <p:spPr>
              <a:xfrm>
                <a:off x="6643443" y="-99578"/>
                <a:ext cx="636911" cy="636940"/>
              </a:xfrm>
              <a:custGeom>
                <a:avLst/>
                <a:gdLst/>
                <a:ahLst/>
                <a:cxnLst/>
                <a:rect l="l" t="t" r="r" b="b"/>
                <a:pathLst>
                  <a:path w="22027" h="22028" extrusionOk="0">
                    <a:moveTo>
                      <a:pt x="0" y="1"/>
                    </a:moveTo>
                    <a:lnTo>
                      <a:pt x="0" y="22027"/>
                    </a:lnTo>
                    <a:lnTo>
                      <a:pt x="22027" y="22027"/>
                    </a:lnTo>
                    <a:lnTo>
                      <a:pt x="22027" y="1"/>
                    </a:lnTo>
                    <a:close/>
                  </a:path>
                </a:pathLst>
              </a:custGeom>
              <a:solidFill>
                <a:srgbClr val="7F68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5" name="Google Shape;355;p23"/>
            <p:cNvGrpSpPr/>
            <p:nvPr/>
          </p:nvGrpSpPr>
          <p:grpSpPr>
            <a:xfrm>
              <a:off x="7736957" y="-99578"/>
              <a:ext cx="232361" cy="508876"/>
              <a:chOff x="7411657" y="-99578"/>
              <a:chExt cx="232361" cy="508876"/>
            </a:xfrm>
          </p:grpSpPr>
          <p:sp>
            <p:nvSpPr>
              <p:cNvPr id="356" name="Google Shape;356;p23"/>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rgbClr val="BBB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3"/>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rgbClr val="DBD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3"/>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rgbClr val="7F68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59" name="Google Shape;359;p23"/>
          <p:cNvGrpSpPr/>
          <p:nvPr/>
        </p:nvGrpSpPr>
        <p:grpSpPr>
          <a:xfrm>
            <a:off x="8333730" y="1491143"/>
            <a:ext cx="194077" cy="1122018"/>
            <a:chOff x="7947568" y="177630"/>
            <a:chExt cx="194077" cy="1122018"/>
          </a:xfrm>
        </p:grpSpPr>
        <p:sp>
          <p:nvSpPr>
            <p:cNvPr id="360" name="Google Shape;360;p23"/>
            <p:cNvSpPr/>
            <p:nvPr/>
          </p:nvSpPr>
          <p:spPr>
            <a:xfrm>
              <a:off x="7947568" y="177630"/>
              <a:ext cx="194077" cy="194714"/>
            </a:xfrm>
            <a:custGeom>
              <a:avLst/>
              <a:gdLst/>
              <a:ahLst/>
              <a:cxnLst/>
              <a:rect l="l" t="t" r="r" b="b"/>
              <a:pathLst>
                <a:path w="6712" h="6734" extrusionOk="0">
                  <a:moveTo>
                    <a:pt x="1" y="0"/>
                  </a:moveTo>
                  <a:lnTo>
                    <a:pt x="1" y="6734"/>
                  </a:lnTo>
                  <a:lnTo>
                    <a:pt x="6712" y="6734"/>
                  </a:ln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3"/>
            <p:cNvSpPr/>
            <p:nvPr/>
          </p:nvSpPr>
          <p:spPr>
            <a:xfrm>
              <a:off x="7947568" y="409933"/>
              <a:ext cx="194077" cy="194077"/>
            </a:xfrm>
            <a:custGeom>
              <a:avLst/>
              <a:gdLst/>
              <a:ahLst/>
              <a:cxnLst/>
              <a:rect l="l" t="t" r="r" b="b"/>
              <a:pathLst>
                <a:path w="6712" h="6712" extrusionOk="0">
                  <a:moveTo>
                    <a:pt x="1" y="1"/>
                  </a:moveTo>
                  <a:lnTo>
                    <a:pt x="1" y="6711"/>
                  </a:lnTo>
                  <a:lnTo>
                    <a:pt x="6712" y="6711"/>
                  </a:lnTo>
                  <a:lnTo>
                    <a:pt x="6712" y="1"/>
                  </a:lnTo>
                  <a:close/>
                </a:path>
              </a:pathLst>
            </a:custGeom>
            <a:solidFill>
              <a:srgbClr val="F5F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3"/>
            <p:cNvSpPr/>
            <p:nvPr/>
          </p:nvSpPr>
          <p:spPr>
            <a:xfrm>
              <a:off x="7947568" y="641600"/>
              <a:ext cx="194077" cy="194077"/>
            </a:xfrm>
            <a:custGeom>
              <a:avLst/>
              <a:gdLst/>
              <a:ahLst/>
              <a:cxnLst/>
              <a:rect l="l" t="t" r="r" b="b"/>
              <a:pathLst>
                <a:path w="6712" h="6712" extrusionOk="0">
                  <a:moveTo>
                    <a:pt x="1" y="0"/>
                  </a:moveTo>
                  <a:lnTo>
                    <a:pt x="1" y="6711"/>
                  </a:lnTo>
                  <a:lnTo>
                    <a:pt x="6712" y="6711"/>
                  </a:ln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3"/>
            <p:cNvSpPr/>
            <p:nvPr/>
          </p:nvSpPr>
          <p:spPr>
            <a:xfrm>
              <a:off x="7947568" y="873267"/>
              <a:ext cx="194077" cy="194049"/>
            </a:xfrm>
            <a:custGeom>
              <a:avLst/>
              <a:gdLst/>
              <a:ahLst/>
              <a:cxnLst/>
              <a:rect l="l" t="t" r="r" b="b"/>
              <a:pathLst>
                <a:path w="6712" h="6711" extrusionOk="0">
                  <a:moveTo>
                    <a:pt x="1" y="0"/>
                  </a:moveTo>
                  <a:lnTo>
                    <a:pt x="1" y="6711"/>
                  </a:lnTo>
                  <a:lnTo>
                    <a:pt x="6712" y="6711"/>
                  </a:lnTo>
                  <a:lnTo>
                    <a:pt x="6712" y="0"/>
                  </a:lnTo>
                  <a:close/>
                </a:path>
              </a:pathLst>
            </a:custGeom>
            <a:solidFill>
              <a:srgbClr val="F5F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3"/>
            <p:cNvSpPr/>
            <p:nvPr/>
          </p:nvSpPr>
          <p:spPr>
            <a:xfrm>
              <a:off x="7947568" y="1105571"/>
              <a:ext cx="194077" cy="194077"/>
            </a:xfrm>
            <a:custGeom>
              <a:avLst/>
              <a:gdLst/>
              <a:ahLst/>
              <a:cxnLst/>
              <a:rect l="l" t="t" r="r" b="b"/>
              <a:pathLst>
                <a:path w="6712" h="6712" extrusionOk="0">
                  <a:moveTo>
                    <a:pt x="1" y="1"/>
                  </a:moveTo>
                  <a:lnTo>
                    <a:pt x="1" y="6711"/>
                  </a:lnTo>
                  <a:lnTo>
                    <a:pt x="6712" y="6711"/>
                  </a:lnTo>
                  <a:lnTo>
                    <a:pt x="671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5" name="Google Shape;365;p23"/>
          <p:cNvGrpSpPr/>
          <p:nvPr/>
        </p:nvGrpSpPr>
        <p:grpSpPr>
          <a:xfrm rot="10800000" flipH="1">
            <a:off x="375952" y="4434771"/>
            <a:ext cx="674529" cy="778825"/>
            <a:chOff x="511439" y="2611666"/>
            <a:chExt cx="674529" cy="778825"/>
          </a:xfrm>
        </p:grpSpPr>
        <p:sp>
          <p:nvSpPr>
            <p:cNvPr id="366" name="Google Shape;366;p23"/>
            <p:cNvSpPr/>
            <p:nvPr/>
          </p:nvSpPr>
          <p:spPr>
            <a:xfrm>
              <a:off x="511439" y="2611666"/>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rgbClr val="F5F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3"/>
            <p:cNvSpPr/>
            <p:nvPr/>
          </p:nvSpPr>
          <p:spPr>
            <a:xfrm>
              <a:off x="511439" y="3053198"/>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8" name="Google Shape;368;p23"/>
          <p:cNvGrpSpPr/>
          <p:nvPr/>
        </p:nvGrpSpPr>
        <p:grpSpPr>
          <a:xfrm flipH="1">
            <a:off x="6018412" y="3720325"/>
            <a:ext cx="3715780" cy="2034778"/>
            <a:chOff x="3831199" y="4002275"/>
            <a:chExt cx="3715780" cy="2034778"/>
          </a:xfrm>
        </p:grpSpPr>
        <p:sp>
          <p:nvSpPr>
            <p:cNvPr id="369" name="Google Shape;369;p23"/>
            <p:cNvSpPr/>
            <p:nvPr/>
          </p:nvSpPr>
          <p:spPr>
            <a:xfrm>
              <a:off x="6345127" y="4834536"/>
              <a:ext cx="1201852" cy="1202517"/>
            </a:xfrm>
            <a:custGeom>
              <a:avLst/>
              <a:gdLst/>
              <a:ahLst/>
              <a:cxnLst/>
              <a:rect l="l" t="t" r="r" b="b"/>
              <a:pathLst>
                <a:path w="41565" h="41588" fill="none" extrusionOk="0">
                  <a:moveTo>
                    <a:pt x="0" y="0"/>
                  </a:moveTo>
                  <a:lnTo>
                    <a:pt x="41565" y="41588"/>
                  </a:lnTo>
                </a:path>
              </a:pathLst>
            </a:custGeom>
            <a:noFill/>
            <a:ln w="18825" cap="rnd" cmpd="sng">
              <a:solidFill>
                <a:srgbClr val="C6C8DB"/>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0" name="Google Shape;370;p23"/>
            <p:cNvGrpSpPr/>
            <p:nvPr/>
          </p:nvGrpSpPr>
          <p:grpSpPr>
            <a:xfrm>
              <a:off x="3831199" y="4002275"/>
              <a:ext cx="3018842" cy="1712723"/>
              <a:chOff x="3831199" y="4002275"/>
              <a:chExt cx="3018842" cy="1712723"/>
            </a:xfrm>
          </p:grpSpPr>
          <p:sp>
            <p:nvSpPr>
              <p:cNvPr id="371" name="Google Shape;371;p23"/>
              <p:cNvSpPr/>
              <p:nvPr/>
            </p:nvSpPr>
            <p:spPr>
              <a:xfrm>
                <a:off x="4051647" y="4219427"/>
                <a:ext cx="2798394" cy="1495571"/>
              </a:xfrm>
              <a:custGeom>
                <a:avLst/>
                <a:gdLst/>
                <a:ahLst/>
                <a:cxnLst/>
                <a:rect l="l" t="t" r="r" b="b"/>
                <a:pathLst>
                  <a:path w="96780" h="51723" fill="none" extrusionOk="0">
                    <a:moveTo>
                      <a:pt x="0" y="0"/>
                    </a:moveTo>
                    <a:lnTo>
                      <a:pt x="9632" y="9632"/>
                    </a:lnTo>
                    <a:lnTo>
                      <a:pt x="54690" y="9632"/>
                    </a:lnTo>
                    <a:lnTo>
                      <a:pt x="96779" y="51722"/>
                    </a:lnTo>
                  </a:path>
                </a:pathLst>
              </a:custGeom>
              <a:noFill/>
              <a:ln w="18825" cap="rnd" cmpd="sng">
                <a:solidFill>
                  <a:srgbClr val="C6C8DB"/>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3"/>
              <p:cNvSpPr/>
              <p:nvPr/>
            </p:nvSpPr>
            <p:spPr>
              <a:xfrm>
                <a:off x="3831199" y="4002275"/>
                <a:ext cx="126734" cy="126763"/>
              </a:xfrm>
              <a:custGeom>
                <a:avLst/>
                <a:gdLst/>
                <a:ahLst/>
                <a:cxnLst/>
                <a:rect l="l" t="t" r="r" b="b"/>
                <a:pathLst>
                  <a:path w="4383" h="4384" fill="none" extrusionOk="0">
                    <a:moveTo>
                      <a:pt x="0" y="1"/>
                    </a:moveTo>
                    <a:lnTo>
                      <a:pt x="4383" y="4383"/>
                    </a:lnTo>
                  </a:path>
                </a:pathLst>
              </a:custGeom>
              <a:noFill/>
              <a:ln w="18825" cap="rnd" cmpd="sng">
                <a:solidFill>
                  <a:srgbClr val="C6C8DB"/>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76"/>
        <p:cNvGrpSpPr/>
        <p:nvPr/>
      </p:nvGrpSpPr>
      <p:grpSpPr>
        <a:xfrm>
          <a:off x="0" y="0"/>
          <a:ext cx="0" cy="0"/>
          <a:chOff x="0" y="0"/>
          <a:chExt cx="0" cy="0"/>
        </a:xfrm>
      </p:grpSpPr>
      <p:sp>
        <p:nvSpPr>
          <p:cNvPr id="377" name="Google Shape;377;p25"/>
          <p:cNvSpPr txBox="1">
            <a:spLocks noGrp="1"/>
          </p:cNvSpPr>
          <p:nvPr>
            <p:ph type="ctrTitle"/>
          </p:nvPr>
        </p:nvSpPr>
        <p:spPr>
          <a:xfrm>
            <a:off x="3273475" y="1158825"/>
            <a:ext cx="5157300" cy="2157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378" name="Google Shape;378;p25"/>
          <p:cNvSpPr txBox="1">
            <a:spLocks noGrp="1"/>
          </p:cNvSpPr>
          <p:nvPr>
            <p:ph type="subTitle" idx="1"/>
          </p:nvPr>
        </p:nvSpPr>
        <p:spPr>
          <a:xfrm>
            <a:off x="3273475" y="3508875"/>
            <a:ext cx="5157300" cy="475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379" name="Google Shape;379;p25"/>
          <p:cNvGrpSpPr/>
          <p:nvPr/>
        </p:nvGrpSpPr>
        <p:grpSpPr>
          <a:xfrm rot="10800000" flipH="1">
            <a:off x="737262" y="-4"/>
            <a:ext cx="490383" cy="566205"/>
            <a:chOff x="511439" y="2611666"/>
            <a:chExt cx="674529" cy="778825"/>
          </a:xfrm>
        </p:grpSpPr>
        <p:sp>
          <p:nvSpPr>
            <p:cNvPr id="380" name="Google Shape;380;p25"/>
            <p:cNvSpPr/>
            <p:nvPr/>
          </p:nvSpPr>
          <p:spPr>
            <a:xfrm>
              <a:off x="511439" y="2611666"/>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5"/>
            <p:cNvSpPr/>
            <p:nvPr/>
          </p:nvSpPr>
          <p:spPr>
            <a:xfrm>
              <a:off x="511439" y="3053198"/>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2" name="Google Shape;382;p25"/>
          <p:cNvGrpSpPr/>
          <p:nvPr/>
        </p:nvGrpSpPr>
        <p:grpSpPr>
          <a:xfrm>
            <a:off x="3172351" y="4683897"/>
            <a:ext cx="722135" cy="465994"/>
            <a:chOff x="3172351" y="4683897"/>
            <a:chExt cx="722135" cy="465994"/>
          </a:xfrm>
        </p:grpSpPr>
        <p:grpSp>
          <p:nvGrpSpPr>
            <p:cNvPr id="383" name="Google Shape;383;p25"/>
            <p:cNvGrpSpPr/>
            <p:nvPr/>
          </p:nvGrpSpPr>
          <p:grpSpPr>
            <a:xfrm rot="10800000">
              <a:off x="3794122" y="4937337"/>
              <a:ext cx="100364" cy="212554"/>
              <a:chOff x="2753422" y="-98913"/>
              <a:chExt cx="100364" cy="212554"/>
            </a:xfrm>
          </p:grpSpPr>
          <p:sp>
            <p:nvSpPr>
              <p:cNvPr id="384" name="Google Shape;384;p25"/>
              <p:cNvSpPr/>
              <p:nvPr/>
            </p:nvSpPr>
            <p:spPr>
              <a:xfrm>
                <a:off x="2778520" y="75329"/>
                <a:ext cx="38283" cy="38312"/>
              </a:xfrm>
              <a:custGeom>
                <a:avLst/>
                <a:gdLst/>
                <a:ahLst/>
                <a:cxnLst/>
                <a:rect l="l" t="t" r="r" b="b"/>
                <a:pathLst>
                  <a:path w="1324" h="1325" extrusionOk="0">
                    <a:moveTo>
                      <a:pt x="0" y="0"/>
                    </a:moveTo>
                    <a:lnTo>
                      <a:pt x="0" y="1324"/>
                    </a:lnTo>
                    <a:lnTo>
                      <a:pt x="1324" y="1324"/>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5"/>
              <p:cNvSpPr/>
              <p:nvPr/>
            </p:nvSpPr>
            <p:spPr>
              <a:xfrm>
                <a:off x="275342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6" name="Google Shape;386;p25"/>
            <p:cNvGrpSpPr/>
            <p:nvPr/>
          </p:nvGrpSpPr>
          <p:grpSpPr>
            <a:xfrm rot="10800000">
              <a:off x="3172351" y="4683897"/>
              <a:ext cx="268650" cy="465994"/>
              <a:chOff x="3359306" y="-98913"/>
              <a:chExt cx="268650" cy="465994"/>
            </a:xfrm>
          </p:grpSpPr>
          <p:sp>
            <p:nvSpPr>
              <p:cNvPr id="387" name="Google Shape;387;p25"/>
              <p:cNvSpPr/>
              <p:nvPr/>
            </p:nvSpPr>
            <p:spPr>
              <a:xfrm>
                <a:off x="3359306" y="99097"/>
                <a:ext cx="100335" cy="100335"/>
              </a:xfrm>
              <a:custGeom>
                <a:avLst/>
                <a:gdLst/>
                <a:ahLst/>
                <a:cxnLst/>
                <a:rect l="l" t="t" r="r" b="b"/>
                <a:pathLst>
                  <a:path w="3470" h="3470" extrusionOk="0">
                    <a:moveTo>
                      <a:pt x="0" y="0"/>
                    </a:moveTo>
                    <a:lnTo>
                      <a:pt x="0" y="3469"/>
                    </a:lnTo>
                    <a:lnTo>
                      <a:pt x="3470" y="3469"/>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5"/>
              <p:cNvSpPr/>
              <p:nvPr/>
            </p:nvSpPr>
            <p:spPr>
              <a:xfrm>
                <a:off x="3359306" y="-98248"/>
                <a:ext cx="100335" cy="100335"/>
              </a:xfrm>
              <a:custGeom>
                <a:avLst/>
                <a:gdLst/>
                <a:ahLst/>
                <a:cxnLst/>
                <a:rect l="l" t="t" r="r" b="b"/>
                <a:pathLst>
                  <a:path w="3470" h="3470" extrusionOk="0">
                    <a:moveTo>
                      <a:pt x="0" y="0"/>
                    </a:moveTo>
                    <a:lnTo>
                      <a:pt x="0"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5"/>
              <p:cNvSpPr/>
              <p:nvPr/>
            </p:nvSpPr>
            <p:spPr>
              <a:xfrm>
                <a:off x="3390332" y="328104"/>
                <a:ext cx="38312" cy="38977"/>
              </a:xfrm>
              <a:custGeom>
                <a:avLst/>
                <a:gdLst/>
                <a:ahLst/>
                <a:cxnLst/>
                <a:rect l="l" t="t" r="r" b="b"/>
                <a:pathLst>
                  <a:path w="1325" h="1348" extrusionOk="0">
                    <a:moveTo>
                      <a:pt x="0" y="0"/>
                    </a:moveTo>
                    <a:lnTo>
                      <a:pt x="0" y="1347"/>
                    </a:lnTo>
                    <a:lnTo>
                      <a:pt x="1324" y="1347"/>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5"/>
              <p:cNvSpPr/>
              <p:nvPr/>
            </p:nvSpPr>
            <p:spPr>
              <a:xfrm>
                <a:off x="3552690" y="75329"/>
                <a:ext cx="38312" cy="38312"/>
              </a:xfrm>
              <a:custGeom>
                <a:avLst/>
                <a:gdLst/>
                <a:ahLst/>
                <a:cxnLst/>
                <a:rect l="l" t="t" r="r" b="b"/>
                <a:pathLst>
                  <a:path w="1325" h="1325" extrusionOk="0">
                    <a:moveTo>
                      <a:pt x="0" y="0"/>
                    </a:moveTo>
                    <a:lnTo>
                      <a:pt x="0" y="1324"/>
                    </a:lnTo>
                    <a:lnTo>
                      <a:pt x="1324" y="1324"/>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5"/>
              <p:cNvSpPr/>
              <p:nvPr/>
            </p:nvSpPr>
            <p:spPr>
              <a:xfrm>
                <a:off x="352759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92" name="Google Shape;392;p25"/>
          <p:cNvGrpSpPr/>
          <p:nvPr/>
        </p:nvGrpSpPr>
        <p:grpSpPr>
          <a:xfrm>
            <a:off x="-650946" y="626060"/>
            <a:ext cx="1776076" cy="1584686"/>
            <a:chOff x="7459829" y="1474497"/>
            <a:chExt cx="1776076" cy="1584686"/>
          </a:xfrm>
        </p:grpSpPr>
        <p:sp>
          <p:nvSpPr>
            <p:cNvPr id="393" name="Google Shape;393;p25"/>
            <p:cNvSpPr/>
            <p:nvPr/>
          </p:nvSpPr>
          <p:spPr>
            <a:xfrm>
              <a:off x="8226771" y="2050021"/>
              <a:ext cx="1009134" cy="1009162"/>
            </a:xfrm>
            <a:custGeom>
              <a:avLst/>
              <a:gdLst/>
              <a:ahLst/>
              <a:cxnLst/>
              <a:rect l="l" t="t" r="r" b="b"/>
              <a:pathLst>
                <a:path w="34900" h="34901" fill="none" extrusionOk="0">
                  <a:moveTo>
                    <a:pt x="0" y="1"/>
                  </a:moveTo>
                  <a:lnTo>
                    <a:pt x="34900" y="34900"/>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5"/>
            <p:cNvSpPr/>
            <p:nvPr/>
          </p:nvSpPr>
          <p:spPr>
            <a:xfrm>
              <a:off x="7459829" y="1474497"/>
              <a:ext cx="1009827" cy="1009162"/>
            </a:xfrm>
            <a:custGeom>
              <a:avLst/>
              <a:gdLst/>
              <a:ahLst/>
              <a:cxnLst/>
              <a:rect l="l" t="t" r="r" b="b"/>
              <a:pathLst>
                <a:path w="34924" h="34901" fill="none" extrusionOk="0">
                  <a:moveTo>
                    <a:pt x="1" y="1"/>
                  </a:moveTo>
                  <a:cubicBezTo>
                    <a:pt x="2649" y="2626"/>
                    <a:pt x="34924" y="34901"/>
                    <a:pt x="34924" y="34901"/>
                  </a:cubicBez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5"/>
        <p:cNvGrpSpPr/>
        <p:nvPr/>
      </p:nvGrpSpPr>
      <p:grpSpPr>
        <a:xfrm>
          <a:off x="0" y="0"/>
          <a:ext cx="0" cy="0"/>
          <a:chOff x="0" y="0"/>
          <a:chExt cx="0" cy="0"/>
        </a:xfrm>
      </p:grpSpPr>
      <p:sp>
        <p:nvSpPr>
          <p:cNvPr id="396" name="Google Shape;396;p2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397" name="Google Shape;397;p26"/>
          <p:cNvGrpSpPr/>
          <p:nvPr/>
        </p:nvGrpSpPr>
        <p:grpSpPr>
          <a:xfrm>
            <a:off x="8119206" y="-21440"/>
            <a:ext cx="1034236" cy="1809607"/>
            <a:chOff x="8119206" y="-21440"/>
            <a:chExt cx="1034236" cy="1809607"/>
          </a:xfrm>
        </p:grpSpPr>
        <p:grpSp>
          <p:nvGrpSpPr>
            <p:cNvPr id="398" name="Google Shape;398;p26"/>
            <p:cNvGrpSpPr/>
            <p:nvPr/>
          </p:nvGrpSpPr>
          <p:grpSpPr>
            <a:xfrm rot="10800000">
              <a:off x="8219556" y="778912"/>
              <a:ext cx="933886" cy="1009255"/>
              <a:chOff x="7852541" y="1105708"/>
              <a:chExt cx="933886" cy="1009255"/>
            </a:xfrm>
          </p:grpSpPr>
          <p:grpSp>
            <p:nvGrpSpPr>
              <p:cNvPr id="399" name="Google Shape;399;p26"/>
              <p:cNvGrpSpPr/>
              <p:nvPr/>
            </p:nvGrpSpPr>
            <p:grpSpPr>
              <a:xfrm>
                <a:off x="8202760" y="1441042"/>
                <a:ext cx="583667" cy="673921"/>
                <a:chOff x="556860" y="2806392"/>
                <a:chExt cx="583667" cy="673921"/>
              </a:xfrm>
            </p:grpSpPr>
            <p:sp>
              <p:nvSpPr>
                <p:cNvPr id="400" name="Google Shape;400;p26"/>
                <p:cNvSpPr/>
                <p:nvPr/>
              </p:nvSpPr>
              <p:spPr>
                <a:xfrm>
                  <a:off x="556860" y="2806392"/>
                  <a:ext cx="583667" cy="291858"/>
                </a:xfrm>
                <a:custGeom>
                  <a:avLst/>
                  <a:gdLst/>
                  <a:ahLst/>
                  <a:cxnLst/>
                  <a:rect l="l" t="t" r="r" b="b"/>
                  <a:pathLst>
                    <a:path w="23328" h="11665" extrusionOk="0">
                      <a:moveTo>
                        <a:pt x="11664" y="1"/>
                      </a:moveTo>
                      <a:lnTo>
                        <a:pt x="0" y="11665"/>
                      </a:lnTo>
                      <a:lnTo>
                        <a:pt x="23328" y="11665"/>
                      </a:lnTo>
                      <a:lnTo>
                        <a:pt x="11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6"/>
                <p:cNvSpPr/>
                <p:nvPr/>
              </p:nvSpPr>
              <p:spPr>
                <a:xfrm>
                  <a:off x="556860" y="3188455"/>
                  <a:ext cx="583667" cy="291858"/>
                </a:xfrm>
                <a:custGeom>
                  <a:avLst/>
                  <a:gdLst/>
                  <a:ahLst/>
                  <a:cxnLst/>
                  <a:rect l="l" t="t" r="r" b="b"/>
                  <a:pathLst>
                    <a:path w="23328" h="11665" extrusionOk="0">
                      <a:moveTo>
                        <a:pt x="11664" y="1"/>
                      </a:moveTo>
                      <a:lnTo>
                        <a:pt x="0" y="11665"/>
                      </a:lnTo>
                      <a:lnTo>
                        <a:pt x="23328" y="11665"/>
                      </a:lnTo>
                      <a:lnTo>
                        <a:pt x="116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2" name="Google Shape;402;p26"/>
              <p:cNvGrpSpPr/>
              <p:nvPr/>
            </p:nvGrpSpPr>
            <p:grpSpPr>
              <a:xfrm>
                <a:off x="7852541" y="1105708"/>
                <a:ext cx="192747" cy="252804"/>
                <a:chOff x="2077591" y="2550308"/>
                <a:chExt cx="192747" cy="252804"/>
              </a:xfrm>
            </p:grpSpPr>
            <p:sp>
              <p:nvSpPr>
                <p:cNvPr id="403" name="Google Shape;403;p26"/>
                <p:cNvSpPr/>
                <p:nvPr/>
              </p:nvSpPr>
              <p:spPr>
                <a:xfrm>
                  <a:off x="2077591" y="2709341"/>
                  <a:ext cx="192747" cy="93771"/>
                </a:xfrm>
                <a:custGeom>
                  <a:avLst/>
                  <a:gdLst/>
                  <a:ahLst/>
                  <a:cxnLst/>
                  <a:rect l="l" t="t" r="r" b="b"/>
                  <a:pathLst>
                    <a:path w="6666" h="3243" fill="none" extrusionOk="0">
                      <a:moveTo>
                        <a:pt x="1" y="3242"/>
                      </a:moveTo>
                      <a:lnTo>
                        <a:pt x="3128" y="115"/>
                      </a:lnTo>
                      <a:cubicBezTo>
                        <a:pt x="3242" y="1"/>
                        <a:pt x="3424" y="1"/>
                        <a:pt x="3539" y="115"/>
                      </a:cubicBezTo>
                      <a:lnTo>
                        <a:pt x="6666" y="324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6"/>
                <p:cNvSpPr/>
                <p:nvPr/>
              </p:nvSpPr>
              <p:spPr>
                <a:xfrm>
                  <a:off x="2077591" y="2550308"/>
                  <a:ext cx="192747" cy="93742"/>
                </a:xfrm>
                <a:custGeom>
                  <a:avLst/>
                  <a:gdLst/>
                  <a:ahLst/>
                  <a:cxnLst/>
                  <a:rect l="l" t="t" r="r" b="b"/>
                  <a:pathLst>
                    <a:path w="6666" h="3242" fill="none" extrusionOk="0">
                      <a:moveTo>
                        <a:pt x="1" y="3241"/>
                      </a:moveTo>
                      <a:lnTo>
                        <a:pt x="3128" y="114"/>
                      </a:lnTo>
                      <a:cubicBezTo>
                        <a:pt x="3242" y="0"/>
                        <a:pt x="3424" y="0"/>
                        <a:pt x="3539" y="114"/>
                      </a:cubicBezTo>
                      <a:lnTo>
                        <a:pt x="6666" y="3241"/>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05" name="Google Shape;405;p26"/>
            <p:cNvGrpSpPr/>
            <p:nvPr/>
          </p:nvGrpSpPr>
          <p:grpSpPr>
            <a:xfrm>
              <a:off x="8119206" y="12"/>
              <a:ext cx="268650" cy="465994"/>
              <a:chOff x="3359306" y="-98913"/>
              <a:chExt cx="268650" cy="465994"/>
            </a:xfrm>
          </p:grpSpPr>
          <p:sp>
            <p:nvSpPr>
              <p:cNvPr id="406" name="Google Shape;406;p26"/>
              <p:cNvSpPr/>
              <p:nvPr/>
            </p:nvSpPr>
            <p:spPr>
              <a:xfrm>
                <a:off x="3359306" y="99097"/>
                <a:ext cx="100335" cy="100335"/>
              </a:xfrm>
              <a:custGeom>
                <a:avLst/>
                <a:gdLst/>
                <a:ahLst/>
                <a:cxnLst/>
                <a:rect l="l" t="t" r="r" b="b"/>
                <a:pathLst>
                  <a:path w="3470" h="3470" extrusionOk="0">
                    <a:moveTo>
                      <a:pt x="0" y="0"/>
                    </a:moveTo>
                    <a:lnTo>
                      <a:pt x="0" y="3469"/>
                    </a:lnTo>
                    <a:lnTo>
                      <a:pt x="3470" y="3469"/>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26"/>
              <p:cNvSpPr/>
              <p:nvPr/>
            </p:nvSpPr>
            <p:spPr>
              <a:xfrm>
                <a:off x="3359306" y="-98248"/>
                <a:ext cx="100335" cy="100335"/>
              </a:xfrm>
              <a:custGeom>
                <a:avLst/>
                <a:gdLst/>
                <a:ahLst/>
                <a:cxnLst/>
                <a:rect l="l" t="t" r="r" b="b"/>
                <a:pathLst>
                  <a:path w="3470" h="3470" extrusionOk="0">
                    <a:moveTo>
                      <a:pt x="0" y="0"/>
                    </a:moveTo>
                    <a:lnTo>
                      <a:pt x="0"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6"/>
              <p:cNvSpPr/>
              <p:nvPr/>
            </p:nvSpPr>
            <p:spPr>
              <a:xfrm>
                <a:off x="3390332" y="328104"/>
                <a:ext cx="38312" cy="38977"/>
              </a:xfrm>
              <a:custGeom>
                <a:avLst/>
                <a:gdLst/>
                <a:ahLst/>
                <a:cxnLst/>
                <a:rect l="l" t="t" r="r" b="b"/>
                <a:pathLst>
                  <a:path w="1325" h="1348" extrusionOk="0">
                    <a:moveTo>
                      <a:pt x="0" y="0"/>
                    </a:moveTo>
                    <a:lnTo>
                      <a:pt x="0" y="1347"/>
                    </a:lnTo>
                    <a:lnTo>
                      <a:pt x="1324" y="1347"/>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26"/>
              <p:cNvSpPr/>
              <p:nvPr/>
            </p:nvSpPr>
            <p:spPr>
              <a:xfrm>
                <a:off x="3552690" y="75329"/>
                <a:ext cx="38312" cy="38312"/>
              </a:xfrm>
              <a:custGeom>
                <a:avLst/>
                <a:gdLst/>
                <a:ahLst/>
                <a:cxnLst/>
                <a:rect l="l" t="t" r="r" b="b"/>
                <a:pathLst>
                  <a:path w="1325" h="1325" extrusionOk="0">
                    <a:moveTo>
                      <a:pt x="0" y="0"/>
                    </a:moveTo>
                    <a:lnTo>
                      <a:pt x="0" y="1324"/>
                    </a:lnTo>
                    <a:lnTo>
                      <a:pt x="1324" y="1324"/>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26"/>
              <p:cNvSpPr/>
              <p:nvPr/>
            </p:nvSpPr>
            <p:spPr>
              <a:xfrm>
                <a:off x="352759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1" name="Google Shape;411;p26"/>
            <p:cNvGrpSpPr/>
            <p:nvPr/>
          </p:nvGrpSpPr>
          <p:grpSpPr>
            <a:xfrm>
              <a:off x="8597891" y="-21440"/>
              <a:ext cx="233026" cy="508876"/>
              <a:chOff x="4369741" y="-99578"/>
              <a:chExt cx="233026" cy="508876"/>
            </a:xfrm>
          </p:grpSpPr>
          <p:sp>
            <p:nvSpPr>
              <p:cNvPr id="412" name="Google Shape;412;p26"/>
              <p:cNvSpPr/>
              <p:nvPr/>
            </p:nvSpPr>
            <p:spPr>
              <a:xfrm>
                <a:off x="4370406"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6"/>
              <p:cNvSpPr/>
              <p:nvPr/>
            </p:nvSpPr>
            <p:spPr>
              <a:xfrm>
                <a:off x="4370406"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6"/>
              <p:cNvSpPr/>
              <p:nvPr/>
            </p:nvSpPr>
            <p:spPr>
              <a:xfrm>
                <a:off x="4369741" y="-99578"/>
                <a:ext cx="233026" cy="232997"/>
              </a:xfrm>
              <a:custGeom>
                <a:avLst/>
                <a:gdLst/>
                <a:ahLst/>
                <a:cxnLst/>
                <a:rect l="l" t="t" r="r" b="b"/>
                <a:pathLst>
                  <a:path w="8059" h="8058" extrusionOk="0">
                    <a:moveTo>
                      <a:pt x="1" y="1"/>
                    </a:moveTo>
                    <a:lnTo>
                      <a:pt x="1" y="8058"/>
                    </a:lnTo>
                    <a:lnTo>
                      <a:pt x="8058" y="8058"/>
                    </a:lnTo>
                    <a:lnTo>
                      <a:pt x="805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15"/>
        <p:cNvGrpSpPr/>
        <p:nvPr/>
      </p:nvGrpSpPr>
      <p:grpSpPr>
        <a:xfrm>
          <a:off x="0" y="0"/>
          <a:ext cx="0" cy="0"/>
          <a:chOff x="0" y="0"/>
          <a:chExt cx="0" cy="0"/>
        </a:xfrm>
      </p:grpSpPr>
      <p:grpSp>
        <p:nvGrpSpPr>
          <p:cNvPr id="416" name="Google Shape;416;p27"/>
          <p:cNvGrpSpPr/>
          <p:nvPr/>
        </p:nvGrpSpPr>
        <p:grpSpPr>
          <a:xfrm>
            <a:off x="7660757" y="-99578"/>
            <a:ext cx="1520737" cy="1985940"/>
            <a:chOff x="7736957" y="-99578"/>
            <a:chExt cx="1520737" cy="1985940"/>
          </a:xfrm>
        </p:grpSpPr>
        <p:grpSp>
          <p:nvGrpSpPr>
            <p:cNvPr id="417" name="Google Shape;417;p27"/>
            <p:cNvGrpSpPr/>
            <p:nvPr/>
          </p:nvGrpSpPr>
          <p:grpSpPr>
            <a:xfrm>
              <a:off x="8167443" y="-99578"/>
              <a:ext cx="636911" cy="1391968"/>
              <a:chOff x="6643443" y="-99578"/>
              <a:chExt cx="636911" cy="1391968"/>
            </a:xfrm>
          </p:grpSpPr>
          <p:sp>
            <p:nvSpPr>
              <p:cNvPr id="418" name="Google Shape;418;p27"/>
              <p:cNvSpPr/>
              <p:nvPr/>
            </p:nvSpPr>
            <p:spPr>
              <a:xfrm>
                <a:off x="6644744" y="536003"/>
                <a:ext cx="635610" cy="458071"/>
              </a:xfrm>
              <a:custGeom>
                <a:avLst/>
                <a:gdLst/>
                <a:ahLst/>
                <a:cxnLst/>
                <a:rect l="l" t="t" r="r" b="b"/>
                <a:pathLst>
                  <a:path w="21982" h="15842" extrusionOk="0">
                    <a:moveTo>
                      <a:pt x="1" y="0"/>
                    </a:moveTo>
                    <a:lnTo>
                      <a:pt x="1" y="15841"/>
                    </a:lnTo>
                    <a:lnTo>
                      <a:pt x="21982" y="15841"/>
                    </a:lnTo>
                    <a:lnTo>
                      <a:pt x="219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7"/>
              <p:cNvSpPr/>
              <p:nvPr/>
            </p:nvSpPr>
            <p:spPr>
              <a:xfrm>
                <a:off x="6644744" y="994045"/>
                <a:ext cx="635610" cy="298345"/>
              </a:xfrm>
              <a:custGeom>
                <a:avLst/>
                <a:gdLst/>
                <a:ahLst/>
                <a:cxnLst/>
                <a:rect l="l" t="t" r="r" b="b"/>
                <a:pathLst>
                  <a:path w="21982" h="10318" extrusionOk="0">
                    <a:moveTo>
                      <a:pt x="1" y="0"/>
                    </a:moveTo>
                    <a:lnTo>
                      <a:pt x="1" y="10317"/>
                    </a:lnTo>
                    <a:lnTo>
                      <a:pt x="21982" y="10317"/>
                    </a:lnTo>
                    <a:lnTo>
                      <a:pt x="2198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7"/>
              <p:cNvSpPr/>
              <p:nvPr/>
            </p:nvSpPr>
            <p:spPr>
              <a:xfrm>
                <a:off x="6643443" y="-99578"/>
                <a:ext cx="636911" cy="636940"/>
              </a:xfrm>
              <a:custGeom>
                <a:avLst/>
                <a:gdLst/>
                <a:ahLst/>
                <a:cxnLst/>
                <a:rect l="l" t="t" r="r" b="b"/>
                <a:pathLst>
                  <a:path w="22027" h="22028" extrusionOk="0">
                    <a:moveTo>
                      <a:pt x="0" y="1"/>
                    </a:moveTo>
                    <a:lnTo>
                      <a:pt x="0" y="22027"/>
                    </a:lnTo>
                    <a:lnTo>
                      <a:pt x="22027" y="22027"/>
                    </a:lnTo>
                    <a:lnTo>
                      <a:pt x="2202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1" name="Google Shape;421;p27"/>
            <p:cNvGrpSpPr/>
            <p:nvPr/>
          </p:nvGrpSpPr>
          <p:grpSpPr>
            <a:xfrm>
              <a:off x="7736957" y="-99578"/>
              <a:ext cx="232361" cy="508876"/>
              <a:chOff x="7411657" y="-99578"/>
              <a:chExt cx="232361" cy="508876"/>
            </a:xfrm>
          </p:grpSpPr>
          <p:sp>
            <p:nvSpPr>
              <p:cNvPr id="422" name="Google Shape;422;p27"/>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27"/>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27"/>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5" name="Google Shape;425;p27"/>
            <p:cNvGrpSpPr/>
            <p:nvPr/>
          </p:nvGrpSpPr>
          <p:grpSpPr>
            <a:xfrm>
              <a:off x="8463099" y="1536549"/>
              <a:ext cx="60750" cy="349813"/>
              <a:chOff x="6939099" y="1536549"/>
              <a:chExt cx="60750" cy="349813"/>
            </a:xfrm>
          </p:grpSpPr>
          <p:sp>
            <p:nvSpPr>
              <p:cNvPr id="426" name="Google Shape;426;p27"/>
              <p:cNvSpPr/>
              <p:nvPr/>
            </p:nvSpPr>
            <p:spPr>
              <a:xfrm>
                <a:off x="6939099" y="1536549"/>
                <a:ext cx="60750" cy="60750"/>
              </a:xfrm>
              <a:custGeom>
                <a:avLst/>
                <a:gdLst/>
                <a:ahLst/>
                <a:cxnLst/>
                <a:rect l="l" t="t" r="r" b="b"/>
                <a:pathLst>
                  <a:path w="2101" h="2101" extrusionOk="0">
                    <a:moveTo>
                      <a:pt x="1" y="0"/>
                    </a:moveTo>
                    <a:lnTo>
                      <a:pt x="1" y="2100"/>
                    </a:lnTo>
                    <a:lnTo>
                      <a:pt x="2101" y="2100"/>
                    </a:lnTo>
                    <a:lnTo>
                      <a:pt x="210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27"/>
              <p:cNvSpPr/>
              <p:nvPr/>
            </p:nvSpPr>
            <p:spPr>
              <a:xfrm>
                <a:off x="6939099" y="1681095"/>
                <a:ext cx="60750" cy="60750"/>
              </a:xfrm>
              <a:custGeom>
                <a:avLst/>
                <a:gdLst/>
                <a:ahLst/>
                <a:cxnLst/>
                <a:rect l="l" t="t" r="r" b="b"/>
                <a:pathLst>
                  <a:path w="2101" h="2101" extrusionOk="0">
                    <a:moveTo>
                      <a:pt x="1" y="0"/>
                    </a:moveTo>
                    <a:lnTo>
                      <a:pt x="1" y="2100"/>
                    </a:lnTo>
                    <a:lnTo>
                      <a:pt x="2101" y="2100"/>
                    </a:lnTo>
                    <a:lnTo>
                      <a:pt x="210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27"/>
              <p:cNvSpPr/>
              <p:nvPr/>
            </p:nvSpPr>
            <p:spPr>
              <a:xfrm>
                <a:off x="6939099" y="1825612"/>
                <a:ext cx="60750" cy="60750"/>
              </a:xfrm>
              <a:custGeom>
                <a:avLst/>
                <a:gdLst/>
                <a:ahLst/>
                <a:cxnLst/>
                <a:rect l="l" t="t" r="r" b="b"/>
                <a:pathLst>
                  <a:path w="2101" h="2101" extrusionOk="0">
                    <a:moveTo>
                      <a:pt x="1" y="1"/>
                    </a:moveTo>
                    <a:lnTo>
                      <a:pt x="1" y="2101"/>
                    </a:lnTo>
                    <a:lnTo>
                      <a:pt x="2101" y="2101"/>
                    </a:lnTo>
                    <a:lnTo>
                      <a:pt x="210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9" name="Google Shape;429;p27"/>
            <p:cNvGrpSpPr/>
            <p:nvPr/>
          </p:nvGrpSpPr>
          <p:grpSpPr>
            <a:xfrm>
              <a:off x="9064947" y="1421757"/>
              <a:ext cx="192747" cy="252803"/>
              <a:chOff x="8123272" y="2904244"/>
              <a:chExt cx="192747" cy="252803"/>
            </a:xfrm>
          </p:grpSpPr>
          <p:sp>
            <p:nvSpPr>
              <p:cNvPr id="430" name="Google Shape;430;p27"/>
              <p:cNvSpPr/>
              <p:nvPr/>
            </p:nvSpPr>
            <p:spPr>
              <a:xfrm>
                <a:off x="8123272" y="2904244"/>
                <a:ext cx="192747" cy="93742"/>
              </a:xfrm>
              <a:custGeom>
                <a:avLst/>
                <a:gdLst/>
                <a:ahLst/>
                <a:cxnLst/>
                <a:rect l="l" t="t" r="r" b="b"/>
                <a:pathLst>
                  <a:path w="6666" h="3242" fill="none" extrusionOk="0">
                    <a:moveTo>
                      <a:pt x="6665" y="0"/>
                    </a:moveTo>
                    <a:lnTo>
                      <a:pt x="3538" y="3127"/>
                    </a:lnTo>
                    <a:cubicBezTo>
                      <a:pt x="3424" y="3241"/>
                      <a:pt x="3242" y="3241"/>
                      <a:pt x="3128" y="3127"/>
                    </a:cubicBezTo>
                    <a:lnTo>
                      <a:pt x="0" y="0"/>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27"/>
              <p:cNvSpPr/>
              <p:nvPr/>
            </p:nvSpPr>
            <p:spPr>
              <a:xfrm>
                <a:off x="8123272" y="3063305"/>
                <a:ext cx="192747" cy="93742"/>
              </a:xfrm>
              <a:custGeom>
                <a:avLst/>
                <a:gdLst/>
                <a:ahLst/>
                <a:cxnLst/>
                <a:rect l="l" t="t" r="r" b="b"/>
                <a:pathLst>
                  <a:path w="6666" h="3242" fill="none" extrusionOk="0">
                    <a:moveTo>
                      <a:pt x="6665" y="0"/>
                    </a:moveTo>
                    <a:lnTo>
                      <a:pt x="3538" y="3127"/>
                    </a:lnTo>
                    <a:cubicBezTo>
                      <a:pt x="3424" y="3241"/>
                      <a:pt x="3242" y="3241"/>
                      <a:pt x="3128" y="3127"/>
                    </a:cubicBezTo>
                    <a:lnTo>
                      <a:pt x="0" y="0"/>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2" name="Google Shape;432;p27"/>
            <p:cNvGrpSpPr/>
            <p:nvPr/>
          </p:nvGrpSpPr>
          <p:grpSpPr>
            <a:xfrm>
              <a:off x="9002482" y="-99578"/>
              <a:ext cx="232361" cy="508876"/>
              <a:chOff x="7411657" y="-99578"/>
              <a:chExt cx="232361" cy="508876"/>
            </a:xfrm>
          </p:grpSpPr>
          <p:sp>
            <p:nvSpPr>
              <p:cNvPr id="433" name="Google Shape;433;p27"/>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7"/>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7"/>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36" name="Google Shape;436;p2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37" name="Google Shape;437;p27"/>
          <p:cNvSpPr txBox="1">
            <a:spLocks noGrp="1"/>
          </p:cNvSpPr>
          <p:nvPr>
            <p:ph type="subTitle" idx="1"/>
          </p:nvPr>
        </p:nvSpPr>
        <p:spPr>
          <a:xfrm>
            <a:off x="1517050" y="2153621"/>
            <a:ext cx="2538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38" name="Google Shape;438;p27"/>
          <p:cNvSpPr txBox="1">
            <a:spLocks noGrp="1"/>
          </p:cNvSpPr>
          <p:nvPr>
            <p:ph type="title" idx="2"/>
          </p:nvPr>
        </p:nvSpPr>
        <p:spPr>
          <a:xfrm>
            <a:off x="720000" y="1579325"/>
            <a:ext cx="734700" cy="4848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39" name="Google Shape;439;p27"/>
          <p:cNvSpPr txBox="1">
            <a:spLocks noGrp="1"/>
          </p:cNvSpPr>
          <p:nvPr>
            <p:ph type="subTitle" idx="3"/>
          </p:nvPr>
        </p:nvSpPr>
        <p:spPr>
          <a:xfrm>
            <a:off x="1517050" y="1413125"/>
            <a:ext cx="2538000" cy="81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40" name="Google Shape;440;p27"/>
          <p:cNvSpPr txBox="1">
            <a:spLocks noGrp="1"/>
          </p:cNvSpPr>
          <p:nvPr>
            <p:ph type="subTitle" idx="4"/>
          </p:nvPr>
        </p:nvSpPr>
        <p:spPr>
          <a:xfrm>
            <a:off x="1517050" y="3839974"/>
            <a:ext cx="2538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41" name="Google Shape;441;p27"/>
          <p:cNvSpPr txBox="1">
            <a:spLocks noGrp="1"/>
          </p:cNvSpPr>
          <p:nvPr>
            <p:ph type="title" idx="5"/>
          </p:nvPr>
        </p:nvSpPr>
        <p:spPr>
          <a:xfrm>
            <a:off x="720000" y="3265648"/>
            <a:ext cx="734700" cy="4848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42" name="Google Shape;442;p27"/>
          <p:cNvSpPr txBox="1">
            <a:spLocks noGrp="1"/>
          </p:cNvSpPr>
          <p:nvPr>
            <p:ph type="subTitle" idx="6"/>
          </p:nvPr>
        </p:nvSpPr>
        <p:spPr>
          <a:xfrm>
            <a:off x="1517050" y="3099448"/>
            <a:ext cx="2538000" cy="81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43" name="Google Shape;443;p27"/>
          <p:cNvSpPr txBox="1">
            <a:spLocks noGrp="1"/>
          </p:cNvSpPr>
          <p:nvPr>
            <p:ph type="subTitle" idx="7"/>
          </p:nvPr>
        </p:nvSpPr>
        <p:spPr>
          <a:xfrm>
            <a:off x="5500500" y="2153621"/>
            <a:ext cx="2538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44" name="Google Shape;444;p27"/>
          <p:cNvSpPr txBox="1">
            <a:spLocks noGrp="1"/>
          </p:cNvSpPr>
          <p:nvPr>
            <p:ph type="title" idx="8"/>
          </p:nvPr>
        </p:nvSpPr>
        <p:spPr>
          <a:xfrm>
            <a:off x="4703450" y="1579325"/>
            <a:ext cx="734700" cy="4848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45" name="Google Shape;445;p27"/>
          <p:cNvSpPr txBox="1">
            <a:spLocks noGrp="1"/>
          </p:cNvSpPr>
          <p:nvPr>
            <p:ph type="subTitle" idx="9"/>
          </p:nvPr>
        </p:nvSpPr>
        <p:spPr>
          <a:xfrm>
            <a:off x="5500500" y="1413125"/>
            <a:ext cx="2538000" cy="81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46" name="Google Shape;446;p27"/>
          <p:cNvSpPr txBox="1">
            <a:spLocks noGrp="1"/>
          </p:cNvSpPr>
          <p:nvPr>
            <p:ph type="subTitle" idx="13"/>
          </p:nvPr>
        </p:nvSpPr>
        <p:spPr>
          <a:xfrm>
            <a:off x="5500500" y="3839974"/>
            <a:ext cx="25380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47" name="Google Shape;447;p27"/>
          <p:cNvSpPr txBox="1">
            <a:spLocks noGrp="1"/>
          </p:cNvSpPr>
          <p:nvPr>
            <p:ph type="title" idx="14"/>
          </p:nvPr>
        </p:nvSpPr>
        <p:spPr>
          <a:xfrm>
            <a:off x="4703450" y="3265648"/>
            <a:ext cx="734700" cy="4848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48" name="Google Shape;448;p27"/>
          <p:cNvSpPr txBox="1">
            <a:spLocks noGrp="1"/>
          </p:cNvSpPr>
          <p:nvPr>
            <p:ph type="subTitle" idx="15"/>
          </p:nvPr>
        </p:nvSpPr>
        <p:spPr>
          <a:xfrm>
            <a:off x="5500500" y="3099448"/>
            <a:ext cx="2538000" cy="81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9"/>
        <p:cNvGrpSpPr/>
        <p:nvPr/>
      </p:nvGrpSpPr>
      <p:grpSpPr>
        <a:xfrm>
          <a:off x="0" y="0"/>
          <a:ext cx="0" cy="0"/>
          <a:chOff x="0" y="0"/>
          <a:chExt cx="0" cy="0"/>
        </a:xfrm>
      </p:grpSpPr>
      <p:sp>
        <p:nvSpPr>
          <p:cNvPr id="450" name="Google Shape;450;p28"/>
          <p:cNvSpPr txBox="1">
            <a:spLocks noGrp="1"/>
          </p:cNvSpPr>
          <p:nvPr>
            <p:ph type="title"/>
          </p:nvPr>
        </p:nvSpPr>
        <p:spPr>
          <a:xfrm>
            <a:off x="1162175" y="1655500"/>
            <a:ext cx="3975000" cy="1161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500"/>
              <a:buNone/>
              <a:defRPr sz="6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451" name="Google Shape;451;p28"/>
          <p:cNvSpPr txBox="1">
            <a:spLocks noGrp="1"/>
          </p:cNvSpPr>
          <p:nvPr>
            <p:ph type="subTitle" idx="1"/>
          </p:nvPr>
        </p:nvSpPr>
        <p:spPr>
          <a:xfrm>
            <a:off x="1162175" y="2816925"/>
            <a:ext cx="3975000" cy="100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2"/>
        <p:cNvGrpSpPr/>
        <p:nvPr/>
      </p:nvGrpSpPr>
      <p:grpSpPr>
        <a:xfrm>
          <a:off x="0" y="0"/>
          <a:ext cx="0" cy="0"/>
          <a:chOff x="0" y="0"/>
          <a:chExt cx="0" cy="0"/>
        </a:xfrm>
      </p:grpSpPr>
      <p:grpSp>
        <p:nvGrpSpPr>
          <p:cNvPr id="453" name="Google Shape;453;p29"/>
          <p:cNvGrpSpPr/>
          <p:nvPr/>
        </p:nvGrpSpPr>
        <p:grpSpPr>
          <a:xfrm rot="10800000" flipH="1">
            <a:off x="2868370" y="-20543"/>
            <a:ext cx="100335" cy="465994"/>
            <a:chOff x="908095" y="4932211"/>
            <a:chExt cx="100335" cy="465994"/>
          </a:xfrm>
        </p:grpSpPr>
        <p:sp>
          <p:nvSpPr>
            <p:cNvPr id="454" name="Google Shape;454;p29"/>
            <p:cNvSpPr/>
            <p:nvPr/>
          </p:nvSpPr>
          <p:spPr>
            <a:xfrm>
              <a:off x="908095" y="5099860"/>
              <a:ext cx="100335" cy="100335"/>
            </a:xfrm>
            <a:custGeom>
              <a:avLst/>
              <a:gdLst/>
              <a:ahLst/>
              <a:cxnLst/>
              <a:rect l="l" t="t" r="r" b="b"/>
              <a:pathLst>
                <a:path w="3470" h="3470" extrusionOk="0">
                  <a:moveTo>
                    <a:pt x="0" y="0"/>
                  </a:moveTo>
                  <a:lnTo>
                    <a:pt x="0" y="3469"/>
                  </a:lnTo>
                  <a:lnTo>
                    <a:pt x="3470" y="3469"/>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29"/>
            <p:cNvSpPr/>
            <p:nvPr/>
          </p:nvSpPr>
          <p:spPr>
            <a:xfrm>
              <a:off x="908095" y="5297176"/>
              <a:ext cx="100335" cy="101029"/>
            </a:xfrm>
            <a:custGeom>
              <a:avLst/>
              <a:gdLst/>
              <a:ahLst/>
              <a:cxnLst/>
              <a:rect l="l" t="t" r="r" b="b"/>
              <a:pathLst>
                <a:path w="3470" h="3494" extrusionOk="0">
                  <a:moveTo>
                    <a:pt x="0" y="1"/>
                  </a:moveTo>
                  <a:lnTo>
                    <a:pt x="0" y="3493"/>
                  </a:lnTo>
                  <a:lnTo>
                    <a:pt x="3470" y="3493"/>
                  </a:lnTo>
                  <a:lnTo>
                    <a:pt x="347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9"/>
            <p:cNvSpPr/>
            <p:nvPr/>
          </p:nvSpPr>
          <p:spPr>
            <a:xfrm>
              <a:off x="939092" y="4932211"/>
              <a:ext cx="38312" cy="38977"/>
            </a:xfrm>
            <a:custGeom>
              <a:avLst/>
              <a:gdLst/>
              <a:ahLst/>
              <a:cxnLst/>
              <a:rect l="l" t="t" r="r" b="b"/>
              <a:pathLst>
                <a:path w="1325" h="1348" extrusionOk="0">
                  <a:moveTo>
                    <a:pt x="1" y="0"/>
                  </a:moveTo>
                  <a:lnTo>
                    <a:pt x="1" y="1347"/>
                  </a:lnTo>
                  <a:lnTo>
                    <a:pt x="1325" y="1347"/>
                  </a:lnTo>
                  <a:lnTo>
                    <a:pt x="132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7" name="Google Shape;457;p29"/>
          <p:cNvGrpSpPr/>
          <p:nvPr/>
        </p:nvGrpSpPr>
        <p:grpSpPr>
          <a:xfrm>
            <a:off x="-828801" y="3925450"/>
            <a:ext cx="3715780" cy="2034778"/>
            <a:chOff x="3831199" y="4002275"/>
            <a:chExt cx="3715780" cy="2034778"/>
          </a:xfrm>
        </p:grpSpPr>
        <p:sp>
          <p:nvSpPr>
            <p:cNvPr id="458" name="Google Shape;458;p29"/>
            <p:cNvSpPr/>
            <p:nvPr/>
          </p:nvSpPr>
          <p:spPr>
            <a:xfrm>
              <a:off x="6345127" y="4834536"/>
              <a:ext cx="1201852" cy="1202517"/>
            </a:xfrm>
            <a:custGeom>
              <a:avLst/>
              <a:gdLst/>
              <a:ahLst/>
              <a:cxnLst/>
              <a:rect l="l" t="t" r="r" b="b"/>
              <a:pathLst>
                <a:path w="41565" h="41588" fill="none" extrusionOk="0">
                  <a:moveTo>
                    <a:pt x="0" y="0"/>
                  </a:moveTo>
                  <a:lnTo>
                    <a:pt x="41565" y="41588"/>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9" name="Google Shape;459;p29"/>
            <p:cNvGrpSpPr/>
            <p:nvPr/>
          </p:nvGrpSpPr>
          <p:grpSpPr>
            <a:xfrm>
              <a:off x="3831199" y="4002275"/>
              <a:ext cx="3018842" cy="1712723"/>
              <a:chOff x="3831199" y="4002275"/>
              <a:chExt cx="3018842" cy="1712723"/>
            </a:xfrm>
          </p:grpSpPr>
          <p:sp>
            <p:nvSpPr>
              <p:cNvPr id="460" name="Google Shape;460;p29"/>
              <p:cNvSpPr/>
              <p:nvPr/>
            </p:nvSpPr>
            <p:spPr>
              <a:xfrm>
                <a:off x="4051647" y="4219427"/>
                <a:ext cx="2798394" cy="1495571"/>
              </a:xfrm>
              <a:custGeom>
                <a:avLst/>
                <a:gdLst/>
                <a:ahLst/>
                <a:cxnLst/>
                <a:rect l="l" t="t" r="r" b="b"/>
                <a:pathLst>
                  <a:path w="96780" h="51723" fill="none" extrusionOk="0">
                    <a:moveTo>
                      <a:pt x="0" y="0"/>
                    </a:moveTo>
                    <a:lnTo>
                      <a:pt x="9632" y="9632"/>
                    </a:lnTo>
                    <a:lnTo>
                      <a:pt x="54690" y="9632"/>
                    </a:lnTo>
                    <a:lnTo>
                      <a:pt x="96779" y="5172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29"/>
              <p:cNvSpPr/>
              <p:nvPr/>
            </p:nvSpPr>
            <p:spPr>
              <a:xfrm>
                <a:off x="3831199" y="4002275"/>
                <a:ext cx="126734" cy="126763"/>
              </a:xfrm>
              <a:custGeom>
                <a:avLst/>
                <a:gdLst/>
                <a:ahLst/>
                <a:cxnLst/>
                <a:rect l="l" t="t" r="r" b="b"/>
                <a:pathLst>
                  <a:path w="4383" h="4384" fill="none" extrusionOk="0">
                    <a:moveTo>
                      <a:pt x="0" y="1"/>
                    </a:moveTo>
                    <a:lnTo>
                      <a:pt x="4383" y="4383"/>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62" name="Google Shape;462;p29"/>
          <p:cNvSpPr/>
          <p:nvPr/>
        </p:nvSpPr>
        <p:spPr>
          <a:xfrm rot="10800000" flipH="1">
            <a:off x="551043" y="2030120"/>
            <a:ext cx="194077" cy="194077"/>
          </a:xfrm>
          <a:custGeom>
            <a:avLst/>
            <a:gdLst/>
            <a:ahLst/>
            <a:cxnLst/>
            <a:rect l="l" t="t" r="r" b="b"/>
            <a:pathLst>
              <a:path w="6712" h="6712" extrusionOk="0">
                <a:moveTo>
                  <a:pt x="0" y="1"/>
                </a:moveTo>
                <a:lnTo>
                  <a:pt x="0" y="6711"/>
                </a:lnTo>
                <a:lnTo>
                  <a:pt x="6711" y="6711"/>
                </a:lnTo>
                <a:lnTo>
                  <a:pt x="67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29"/>
          <p:cNvSpPr txBox="1">
            <a:spLocks noGrp="1"/>
          </p:cNvSpPr>
          <p:nvPr>
            <p:ph type="title"/>
          </p:nvPr>
        </p:nvSpPr>
        <p:spPr>
          <a:xfrm>
            <a:off x="3586675" y="2079575"/>
            <a:ext cx="4844100" cy="1511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64" name="Google Shape;464;p29"/>
          <p:cNvSpPr txBox="1">
            <a:spLocks noGrp="1"/>
          </p:cNvSpPr>
          <p:nvPr>
            <p:ph type="title" idx="2"/>
          </p:nvPr>
        </p:nvSpPr>
        <p:spPr>
          <a:xfrm>
            <a:off x="3586675" y="1012925"/>
            <a:ext cx="1652100" cy="9159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465" name="Google Shape;465;p29"/>
          <p:cNvSpPr txBox="1">
            <a:spLocks noGrp="1"/>
          </p:cNvSpPr>
          <p:nvPr>
            <p:ph type="subTitle" idx="1"/>
          </p:nvPr>
        </p:nvSpPr>
        <p:spPr>
          <a:xfrm>
            <a:off x="3586675" y="3741725"/>
            <a:ext cx="4844100" cy="375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466"/>
        <p:cNvGrpSpPr/>
        <p:nvPr/>
      </p:nvGrpSpPr>
      <p:grpSpPr>
        <a:xfrm>
          <a:off x="0" y="0"/>
          <a:ext cx="0" cy="0"/>
          <a:chOff x="0" y="0"/>
          <a:chExt cx="0" cy="0"/>
        </a:xfrm>
      </p:grpSpPr>
      <p:grpSp>
        <p:nvGrpSpPr>
          <p:cNvPr id="467" name="Google Shape;467;p30"/>
          <p:cNvGrpSpPr/>
          <p:nvPr/>
        </p:nvGrpSpPr>
        <p:grpSpPr>
          <a:xfrm>
            <a:off x="8270357" y="-99578"/>
            <a:ext cx="1067397" cy="1391968"/>
            <a:chOff x="7736957" y="-99578"/>
            <a:chExt cx="1067397" cy="1391968"/>
          </a:xfrm>
        </p:grpSpPr>
        <p:grpSp>
          <p:nvGrpSpPr>
            <p:cNvPr id="468" name="Google Shape;468;p30"/>
            <p:cNvGrpSpPr/>
            <p:nvPr/>
          </p:nvGrpSpPr>
          <p:grpSpPr>
            <a:xfrm>
              <a:off x="8167443" y="-99578"/>
              <a:ext cx="636911" cy="1391968"/>
              <a:chOff x="6643443" y="-99578"/>
              <a:chExt cx="636911" cy="1391968"/>
            </a:xfrm>
          </p:grpSpPr>
          <p:sp>
            <p:nvSpPr>
              <p:cNvPr id="469" name="Google Shape;469;p30"/>
              <p:cNvSpPr/>
              <p:nvPr/>
            </p:nvSpPr>
            <p:spPr>
              <a:xfrm>
                <a:off x="6644744" y="536003"/>
                <a:ext cx="635610" cy="458071"/>
              </a:xfrm>
              <a:custGeom>
                <a:avLst/>
                <a:gdLst/>
                <a:ahLst/>
                <a:cxnLst/>
                <a:rect l="l" t="t" r="r" b="b"/>
                <a:pathLst>
                  <a:path w="21982" h="15842" extrusionOk="0">
                    <a:moveTo>
                      <a:pt x="1" y="0"/>
                    </a:moveTo>
                    <a:lnTo>
                      <a:pt x="1" y="15841"/>
                    </a:lnTo>
                    <a:lnTo>
                      <a:pt x="21982" y="15841"/>
                    </a:lnTo>
                    <a:lnTo>
                      <a:pt x="219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30"/>
              <p:cNvSpPr/>
              <p:nvPr/>
            </p:nvSpPr>
            <p:spPr>
              <a:xfrm>
                <a:off x="6644744" y="994045"/>
                <a:ext cx="635610" cy="298345"/>
              </a:xfrm>
              <a:custGeom>
                <a:avLst/>
                <a:gdLst/>
                <a:ahLst/>
                <a:cxnLst/>
                <a:rect l="l" t="t" r="r" b="b"/>
                <a:pathLst>
                  <a:path w="21982" h="10318" extrusionOk="0">
                    <a:moveTo>
                      <a:pt x="1" y="0"/>
                    </a:moveTo>
                    <a:lnTo>
                      <a:pt x="1" y="10317"/>
                    </a:lnTo>
                    <a:lnTo>
                      <a:pt x="21982" y="10317"/>
                    </a:lnTo>
                    <a:lnTo>
                      <a:pt x="2198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30"/>
              <p:cNvSpPr/>
              <p:nvPr/>
            </p:nvSpPr>
            <p:spPr>
              <a:xfrm>
                <a:off x="6643443" y="-99578"/>
                <a:ext cx="636911" cy="636940"/>
              </a:xfrm>
              <a:custGeom>
                <a:avLst/>
                <a:gdLst/>
                <a:ahLst/>
                <a:cxnLst/>
                <a:rect l="l" t="t" r="r" b="b"/>
                <a:pathLst>
                  <a:path w="22027" h="22028" extrusionOk="0">
                    <a:moveTo>
                      <a:pt x="0" y="1"/>
                    </a:moveTo>
                    <a:lnTo>
                      <a:pt x="0" y="22027"/>
                    </a:lnTo>
                    <a:lnTo>
                      <a:pt x="22027" y="22027"/>
                    </a:lnTo>
                    <a:lnTo>
                      <a:pt x="2202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2" name="Google Shape;472;p30"/>
            <p:cNvGrpSpPr/>
            <p:nvPr/>
          </p:nvGrpSpPr>
          <p:grpSpPr>
            <a:xfrm>
              <a:off x="7736957" y="-99578"/>
              <a:ext cx="232361" cy="508876"/>
              <a:chOff x="7411657" y="-99578"/>
              <a:chExt cx="232361" cy="508876"/>
            </a:xfrm>
          </p:grpSpPr>
          <p:sp>
            <p:nvSpPr>
              <p:cNvPr id="473" name="Google Shape;473;p30"/>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30"/>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30"/>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76" name="Google Shape;476;p30"/>
          <p:cNvGrpSpPr/>
          <p:nvPr/>
        </p:nvGrpSpPr>
        <p:grpSpPr>
          <a:xfrm>
            <a:off x="8333730" y="1491143"/>
            <a:ext cx="194077" cy="1122018"/>
            <a:chOff x="7947568" y="177630"/>
            <a:chExt cx="194077" cy="1122018"/>
          </a:xfrm>
        </p:grpSpPr>
        <p:sp>
          <p:nvSpPr>
            <p:cNvPr id="477" name="Google Shape;477;p30"/>
            <p:cNvSpPr/>
            <p:nvPr/>
          </p:nvSpPr>
          <p:spPr>
            <a:xfrm>
              <a:off x="7947568" y="177630"/>
              <a:ext cx="194077" cy="194714"/>
            </a:xfrm>
            <a:custGeom>
              <a:avLst/>
              <a:gdLst/>
              <a:ahLst/>
              <a:cxnLst/>
              <a:rect l="l" t="t" r="r" b="b"/>
              <a:pathLst>
                <a:path w="6712" h="6734" extrusionOk="0">
                  <a:moveTo>
                    <a:pt x="1" y="0"/>
                  </a:moveTo>
                  <a:lnTo>
                    <a:pt x="1" y="6734"/>
                  </a:lnTo>
                  <a:lnTo>
                    <a:pt x="6712" y="6734"/>
                  </a:lnTo>
                  <a:lnTo>
                    <a:pt x="671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30"/>
            <p:cNvSpPr/>
            <p:nvPr/>
          </p:nvSpPr>
          <p:spPr>
            <a:xfrm>
              <a:off x="7947568" y="409933"/>
              <a:ext cx="194077" cy="194077"/>
            </a:xfrm>
            <a:custGeom>
              <a:avLst/>
              <a:gdLst/>
              <a:ahLst/>
              <a:cxnLst/>
              <a:rect l="l" t="t" r="r" b="b"/>
              <a:pathLst>
                <a:path w="6712" h="6712" extrusionOk="0">
                  <a:moveTo>
                    <a:pt x="1" y="1"/>
                  </a:moveTo>
                  <a:lnTo>
                    <a:pt x="1" y="6711"/>
                  </a:lnTo>
                  <a:lnTo>
                    <a:pt x="6712" y="6711"/>
                  </a:lnTo>
                  <a:lnTo>
                    <a:pt x="671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30"/>
            <p:cNvSpPr/>
            <p:nvPr/>
          </p:nvSpPr>
          <p:spPr>
            <a:xfrm>
              <a:off x="7947568" y="641600"/>
              <a:ext cx="194077" cy="194077"/>
            </a:xfrm>
            <a:custGeom>
              <a:avLst/>
              <a:gdLst/>
              <a:ahLst/>
              <a:cxnLst/>
              <a:rect l="l" t="t" r="r" b="b"/>
              <a:pathLst>
                <a:path w="6712" h="6712" extrusionOk="0">
                  <a:moveTo>
                    <a:pt x="1" y="0"/>
                  </a:moveTo>
                  <a:lnTo>
                    <a:pt x="1" y="6711"/>
                  </a:lnTo>
                  <a:lnTo>
                    <a:pt x="6712" y="6711"/>
                  </a:lnTo>
                  <a:lnTo>
                    <a:pt x="671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30"/>
            <p:cNvSpPr/>
            <p:nvPr/>
          </p:nvSpPr>
          <p:spPr>
            <a:xfrm>
              <a:off x="7947568" y="873267"/>
              <a:ext cx="194077" cy="194049"/>
            </a:xfrm>
            <a:custGeom>
              <a:avLst/>
              <a:gdLst/>
              <a:ahLst/>
              <a:cxnLst/>
              <a:rect l="l" t="t" r="r" b="b"/>
              <a:pathLst>
                <a:path w="6712" h="6711" extrusionOk="0">
                  <a:moveTo>
                    <a:pt x="1" y="0"/>
                  </a:moveTo>
                  <a:lnTo>
                    <a:pt x="1" y="6711"/>
                  </a:lnTo>
                  <a:lnTo>
                    <a:pt x="6712" y="6711"/>
                  </a:lnTo>
                  <a:lnTo>
                    <a:pt x="67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30"/>
            <p:cNvSpPr/>
            <p:nvPr/>
          </p:nvSpPr>
          <p:spPr>
            <a:xfrm>
              <a:off x="7947568" y="1105571"/>
              <a:ext cx="194077" cy="194077"/>
            </a:xfrm>
            <a:custGeom>
              <a:avLst/>
              <a:gdLst/>
              <a:ahLst/>
              <a:cxnLst/>
              <a:rect l="l" t="t" r="r" b="b"/>
              <a:pathLst>
                <a:path w="6712" h="6712" extrusionOk="0">
                  <a:moveTo>
                    <a:pt x="1" y="1"/>
                  </a:moveTo>
                  <a:lnTo>
                    <a:pt x="1" y="6711"/>
                  </a:lnTo>
                  <a:lnTo>
                    <a:pt x="6712" y="6711"/>
                  </a:lnTo>
                  <a:lnTo>
                    <a:pt x="671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2" name="Google Shape;482;p3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83" name="Google Shape;483;p30"/>
          <p:cNvSpPr txBox="1">
            <a:spLocks noGrp="1"/>
          </p:cNvSpPr>
          <p:nvPr>
            <p:ph type="subTitle" idx="1"/>
          </p:nvPr>
        </p:nvSpPr>
        <p:spPr>
          <a:xfrm>
            <a:off x="4832040" y="1667625"/>
            <a:ext cx="3254100" cy="2420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84" name="Google Shape;484;p30"/>
          <p:cNvSpPr txBox="1">
            <a:spLocks noGrp="1"/>
          </p:cNvSpPr>
          <p:nvPr>
            <p:ph type="subTitle" idx="2"/>
          </p:nvPr>
        </p:nvSpPr>
        <p:spPr>
          <a:xfrm>
            <a:off x="1057860" y="1667625"/>
            <a:ext cx="3254100" cy="2420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485" name="Google Shape;485;p30"/>
          <p:cNvGrpSpPr/>
          <p:nvPr/>
        </p:nvGrpSpPr>
        <p:grpSpPr>
          <a:xfrm rot="10800000" flipH="1">
            <a:off x="375952" y="4434771"/>
            <a:ext cx="674529" cy="778825"/>
            <a:chOff x="511439" y="2611666"/>
            <a:chExt cx="674529" cy="778825"/>
          </a:xfrm>
        </p:grpSpPr>
        <p:sp>
          <p:nvSpPr>
            <p:cNvPr id="486" name="Google Shape;486;p30"/>
            <p:cNvSpPr/>
            <p:nvPr/>
          </p:nvSpPr>
          <p:spPr>
            <a:xfrm>
              <a:off x="511439" y="2611666"/>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30"/>
            <p:cNvSpPr/>
            <p:nvPr/>
          </p:nvSpPr>
          <p:spPr>
            <a:xfrm>
              <a:off x="511439" y="3053198"/>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8"/>
        <p:cNvGrpSpPr/>
        <p:nvPr/>
      </p:nvGrpSpPr>
      <p:grpSpPr>
        <a:xfrm>
          <a:off x="0" y="0"/>
          <a:ext cx="0" cy="0"/>
          <a:chOff x="0" y="0"/>
          <a:chExt cx="0" cy="0"/>
        </a:xfrm>
      </p:grpSpPr>
      <p:sp>
        <p:nvSpPr>
          <p:cNvPr id="489" name="Google Shape;489;p31"/>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90" name="Google Shape;490;p31"/>
          <p:cNvSpPr txBox="1">
            <a:spLocks noGrp="1"/>
          </p:cNvSpPr>
          <p:nvPr>
            <p:ph type="subTitle" idx="1"/>
          </p:nvPr>
        </p:nvSpPr>
        <p:spPr>
          <a:xfrm>
            <a:off x="720000" y="1700300"/>
            <a:ext cx="4294800" cy="22983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grpSp>
        <p:nvGrpSpPr>
          <p:cNvPr id="62" name="Google Shape;62;p4"/>
          <p:cNvGrpSpPr/>
          <p:nvPr/>
        </p:nvGrpSpPr>
        <p:grpSpPr>
          <a:xfrm rot="10800000" flipH="1">
            <a:off x="2868370" y="-20543"/>
            <a:ext cx="100335" cy="465994"/>
            <a:chOff x="908095" y="4932211"/>
            <a:chExt cx="100335" cy="465994"/>
          </a:xfrm>
        </p:grpSpPr>
        <p:sp>
          <p:nvSpPr>
            <p:cNvPr id="63" name="Google Shape;63;p4"/>
            <p:cNvSpPr/>
            <p:nvPr/>
          </p:nvSpPr>
          <p:spPr>
            <a:xfrm>
              <a:off x="908095" y="5099860"/>
              <a:ext cx="100335" cy="100335"/>
            </a:xfrm>
            <a:custGeom>
              <a:avLst/>
              <a:gdLst/>
              <a:ahLst/>
              <a:cxnLst/>
              <a:rect l="l" t="t" r="r" b="b"/>
              <a:pathLst>
                <a:path w="3470" h="3470" extrusionOk="0">
                  <a:moveTo>
                    <a:pt x="0" y="0"/>
                  </a:moveTo>
                  <a:lnTo>
                    <a:pt x="0" y="3469"/>
                  </a:lnTo>
                  <a:lnTo>
                    <a:pt x="3470" y="3469"/>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
            <p:cNvSpPr/>
            <p:nvPr/>
          </p:nvSpPr>
          <p:spPr>
            <a:xfrm>
              <a:off x="908095" y="5297176"/>
              <a:ext cx="100335" cy="101029"/>
            </a:xfrm>
            <a:custGeom>
              <a:avLst/>
              <a:gdLst/>
              <a:ahLst/>
              <a:cxnLst/>
              <a:rect l="l" t="t" r="r" b="b"/>
              <a:pathLst>
                <a:path w="3470" h="3494" extrusionOk="0">
                  <a:moveTo>
                    <a:pt x="0" y="1"/>
                  </a:moveTo>
                  <a:lnTo>
                    <a:pt x="0" y="3493"/>
                  </a:lnTo>
                  <a:lnTo>
                    <a:pt x="3470" y="3493"/>
                  </a:lnTo>
                  <a:lnTo>
                    <a:pt x="347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
            <p:cNvSpPr/>
            <p:nvPr/>
          </p:nvSpPr>
          <p:spPr>
            <a:xfrm>
              <a:off x="939092" y="4932211"/>
              <a:ext cx="38312" cy="38977"/>
            </a:xfrm>
            <a:custGeom>
              <a:avLst/>
              <a:gdLst/>
              <a:ahLst/>
              <a:cxnLst/>
              <a:rect l="l" t="t" r="r" b="b"/>
              <a:pathLst>
                <a:path w="1325" h="1348" extrusionOk="0">
                  <a:moveTo>
                    <a:pt x="1" y="0"/>
                  </a:moveTo>
                  <a:lnTo>
                    <a:pt x="1" y="1347"/>
                  </a:lnTo>
                  <a:lnTo>
                    <a:pt x="1325" y="1347"/>
                  </a:lnTo>
                  <a:lnTo>
                    <a:pt x="132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 name="Google Shape;66;p4"/>
          <p:cNvGrpSpPr/>
          <p:nvPr/>
        </p:nvGrpSpPr>
        <p:grpSpPr>
          <a:xfrm>
            <a:off x="-828801" y="3925450"/>
            <a:ext cx="3715780" cy="2034778"/>
            <a:chOff x="3831199" y="4002275"/>
            <a:chExt cx="3715780" cy="2034778"/>
          </a:xfrm>
        </p:grpSpPr>
        <p:sp>
          <p:nvSpPr>
            <p:cNvPr id="67" name="Google Shape;67;p4"/>
            <p:cNvSpPr/>
            <p:nvPr/>
          </p:nvSpPr>
          <p:spPr>
            <a:xfrm>
              <a:off x="6345127" y="4834536"/>
              <a:ext cx="1201852" cy="1202517"/>
            </a:xfrm>
            <a:custGeom>
              <a:avLst/>
              <a:gdLst/>
              <a:ahLst/>
              <a:cxnLst/>
              <a:rect l="l" t="t" r="r" b="b"/>
              <a:pathLst>
                <a:path w="41565" h="41588" fill="none" extrusionOk="0">
                  <a:moveTo>
                    <a:pt x="0" y="0"/>
                  </a:moveTo>
                  <a:lnTo>
                    <a:pt x="41565" y="41588"/>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 name="Google Shape;68;p4"/>
            <p:cNvGrpSpPr/>
            <p:nvPr/>
          </p:nvGrpSpPr>
          <p:grpSpPr>
            <a:xfrm>
              <a:off x="3831199" y="4002275"/>
              <a:ext cx="3018842" cy="1712723"/>
              <a:chOff x="3831199" y="4002275"/>
              <a:chExt cx="3018842" cy="1712723"/>
            </a:xfrm>
          </p:grpSpPr>
          <p:sp>
            <p:nvSpPr>
              <p:cNvPr id="69" name="Google Shape;69;p4"/>
              <p:cNvSpPr/>
              <p:nvPr/>
            </p:nvSpPr>
            <p:spPr>
              <a:xfrm>
                <a:off x="4051647" y="4219427"/>
                <a:ext cx="2798394" cy="1495571"/>
              </a:xfrm>
              <a:custGeom>
                <a:avLst/>
                <a:gdLst/>
                <a:ahLst/>
                <a:cxnLst/>
                <a:rect l="l" t="t" r="r" b="b"/>
                <a:pathLst>
                  <a:path w="96780" h="51723" fill="none" extrusionOk="0">
                    <a:moveTo>
                      <a:pt x="0" y="0"/>
                    </a:moveTo>
                    <a:lnTo>
                      <a:pt x="9632" y="9632"/>
                    </a:lnTo>
                    <a:lnTo>
                      <a:pt x="54690" y="9632"/>
                    </a:lnTo>
                    <a:lnTo>
                      <a:pt x="96779" y="5172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
              <p:cNvSpPr/>
              <p:nvPr/>
            </p:nvSpPr>
            <p:spPr>
              <a:xfrm>
                <a:off x="3831199" y="4002275"/>
                <a:ext cx="126734" cy="126763"/>
              </a:xfrm>
              <a:custGeom>
                <a:avLst/>
                <a:gdLst/>
                <a:ahLst/>
                <a:cxnLst/>
                <a:rect l="l" t="t" r="r" b="b"/>
                <a:pathLst>
                  <a:path w="4383" h="4384" fill="none" extrusionOk="0">
                    <a:moveTo>
                      <a:pt x="0" y="1"/>
                    </a:moveTo>
                    <a:lnTo>
                      <a:pt x="4383" y="4383"/>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1" name="Google Shape;71;p4"/>
          <p:cNvSpPr/>
          <p:nvPr/>
        </p:nvSpPr>
        <p:spPr>
          <a:xfrm rot="10800000" flipH="1">
            <a:off x="551043" y="2030120"/>
            <a:ext cx="194077" cy="194077"/>
          </a:xfrm>
          <a:custGeom>
            <a:avLst/>
            <a:gdLst/>
            <a:ahLst/>
            <a:cxnLst/>
            <a:rect l="l" t="t" r="r" b="b"/>
            <a:pathLst>
              <a:path w="6712" h="6712" extrusionOk="0">
                <a:moveTo>
                  <a:pt x="0" y="1"/>
                </a:moveTo>
                <a:lnTo>
                  <a:pt x="0" y="6711"/>
                </a:lnTo>
                <a:lnTo>
                  <a:pt x="6711" y="6711"/>
                </a:lnTo>
                <a:lnTo>
                  <a:pt x="67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4"/>
          <p:cNvSpPr txBox="1">
            <a:spLocks noGrp="1"/>
          </p:cNvSpPr>
          <p:nvPr>
            <p:ph type="title"/>
          </p:nvPr>
        </p:nvSpPr>
        <p:spPr>
          <a:xfrm>
            <a:off x="3586675" y="2079575"/>
            <a:ext cx="4844100" cy="1511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3" name="Google Shape;73;p4"/>
          <p:cNvSpPr txBox="1">
            <a:spLocks noGrp="1"/>
          </p:cNvSpPr>
          <p:nvPr>
            <p:ph type="title" idx="2"/>
          </p:nvPr>
        </p:nvSpPr>
        <p:spPr>
          <a:xfrm>
            <a:off x="3586675" y="1012925"/>
            <a:ext cx="1652100" cy="9159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74" name="Google Shape;74;p4"/>
          <p:cNvSpPr txBox="1">
            <a:spLocks noGrp="1"/>
          </p:cNvSpPr>
          <p:nvPr>
            <p:ph type="subTitle" idx="1"/>
          </p:nvPr>
        </p:nvSpPr>
        <p:spPr>
          <a:xfrm>
            <a:off x="3586675" y="3741725"/>
            <a:ext cx="4844100" cy="375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91"/>
        <p:cNvGrpSpPr/>
        <p:nvPr/>
      </p:nvGrpSpPr>
      <p:grpSpPr>
        <a:xfrm>
          <a:off x="0" y="0"/>
          <a:ext cx="0" cy="0"/>
          <a:chOff x="0" y="0"/>
          <a:chExt cx="0" cy="0"/>
        </a:xfrm>
      </p:grpSpPr>
      <p:sp>
        <p:nvSpPr>
          <p:cNvPr id="492" name="Google Shape;492;p3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93" name="Google Shape;493;p32"/>
          <p:cNvSpPr txBox="1">
            <a:spLocks noGrp="1"/>
          </p:cNvSpPr>
          <p:nvPr>
            <p:ph type="subTitle" idx="1"/>
          </p:nvPr>
        </p:nvSpPr>
        <p:spPr>
          <a:xfrm>
            <a:off x="2170875" y="3494675"/>
            <a:ext cx="4437300" cy="868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94" name="Google Shape;494;p32"/>
          <p:cNvSpPr txBox="1">
            <a:spLocks noGrp="1"/>
          </p:cNvSpPr>
          <p:nvPr>
            <p:ph type="subTitle" idx="2"/>
          </p:nvPr>
        </p:nvSpPr>
        <p:spPr>
          <a:xfrm>
            <a:off x="2170875" y="1926575"/>
            <a:ext cx="4437300" cy="868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95" name="Google Shape;495;p32"/>
          <p:cNvSpPr txBox="1">
            <a:spLocks noGrp="1"/>
          </p:cNvSpPr>
          <p:nvPr>
            <p:ph type="subTitle" idx="3"/>
          </p:nvPr>
        </p:nvSpPr>
        <p:spPr>
          <a:xfrm>
            <a:off x="2170875" y="1443875"/>
            <a:ext cx="4437300" cy="55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96" name="Google Shape;496;p32"/>
          <p:cNvSpPr txBox="1">
            <a:spLocks noGrp="1"/>
          </p:cNvSpPr>
          <p:nvPr>
            <p:ph type="subTitle" idx="4"/>
          </p:nvPr>
        </p:nvSpPr>
        <p:spPr>
          <a:xfrm>
            <a:off x="2170875" y="3011975"/>
            <a:ext cx="4437300" cy="55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497" name="Google Shape;497;p32"/>
          <p:cNvGrpSpPr/>
          <p:nvPr/>
        </p:nvGrpSpPr>
        <p:grpSpPr>
          <a:xfrm>
            <a:off x="7488682" y="4651511"/>
            <a:ext cx="1497886" cy="508876"/>
            <a:chOff x="7488682" y="4651511"/>
            <a:chExt cx="1497886" cy="508876"/>
          </a:xfrm>
        </p:grpSpPr>
        <p:grpSp>
          <p:nvGrpSpPr>
            <p:cNvPr id="498" name="Google Shape;498;p32"/>
            <p:cNvGrpSpPr/>
            <p:nvPr/>
          </p:nvGrpSpPr>
          <p:grpSpPr>
            <a:xfrm rot="10800000" flipH="1">
              <a:off x="7488682" y="4651511"/>
              <a:ext cx="232361" cy="508876"/>
              <a:chOff x="7411657" y="-99578"/>
              <a:chExt cx="232361" cy="508876"/>
            </a:xfrm>
          </p:grpSpPr>
          <p:sp>
            <p:nvSpPr>
              <p:cNvPr id="499" name="Google Shape;499;p32"/>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32"/>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32"/>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2" name="Google Shape;502;p32"/>
            <p:cNvGrpSpPr/>
            <p:nvPr/>
          </p:nvGrpSpPr>
          <p:grpSpPr>
            <a:xfrm rot="10800000" flipH="1">
              <a:off x="8754207" y="4651511"/>
              <a:ext cx="232361" cy="508876"/>
              <a:chOff x="7411657" y="-99578"/>
              <a:chExt cx="232361" cy="508876"/>
            </a:xfrm>
          </p:grpSpPr>
          <p:sp>
            <p:nvSpPr>
              <p:cNvPr id="503" name="Google Shape;503;p32"/>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32"/>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32"/>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06"/>
        <p:cNvGrpSpPr/>
        <p:nvPr/>
      </p:nvGrpSpPr>
      <p:grpSpPr>
        <a:xfrm>
          <a:off x="0" y="0"/>
          <a:ext cx="0" cy="0"/>
          <a:chOff x="0" y="0"/>
          <a:chExt cx="0" cy="0"/>
        </a:xfrm>
      </p:grpSpPr>
      <p:sp>
        <p:nvSpPr>
          <p:cNvPr id="507" name="Google Shape;507;p3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508" name="Google Shape;508;p33"/>
          <p:cNvGrpSpPr/>
          <p:nvPr/>
        </p:nvGrpSpPr>
        <p:grpSpPr>
          <a:xfrm>
            <a:off x="8117957" y="-3"/>
            <a:ext cx="1067397" cy="1777629"/>
            <a:chOff x="7660757" y="-99578"/>
            <a:chExt cx="1067397" cy="1777629"/>
          </a:xfrm>
        </p:grpSpPr>
        <p:grpSp>
          <p:nvGrpSpPr>
            <p:cNvPr id="509" name="Google Shape;509;p33"/>
            <p:cNvGrpSpPr/>
            <p:nvPr/>
          </p:nvGrpSpPr>
          <p:grpSpPr>
            <a:xfrm>
              <a:off x="7660757" y="-99578"/>
              <a:ext cx="1067397" cy="1391968"/>
              <a:chOff x="7660757" y="-99578"/>
              <a:chExt cx="1067397" cy="1391968"/>
            </a:xfrm>
          </p:grpSpPr>
          <p:grpSp>
            <p:nvGrpSpPr>
              <p:cNvPr id="510" name="Google Shape;510;p33"/>
              <p:cNvGrpSpPr/>
              <p:nvPr/>
            </p:nvGrpSpPr>
            <p:grpSpPr>
              <a:xfrm>
                <a:off x="8091243" y="-99578"/>
                <a:ext cx="636911" cy="1391968"/>
                <a:chOff x="6643443" y="-99578"/>
                <a:chExt cx="636911" cy="1391968"/>
              </a:xfrm>
            </p:grpSpPr>
            <p:sp>
              <p:nvSpPr>
                <p:cNvPr id="511" name="Google Shape;511;p33"/>
                <p:cNvSpPr/>
                <p:nvPr/>
              </p:nvSpPr>
              <p:spPr>
                <a:xfrm>
                  <a:off x="6644744" y="536003"/>
                  <a:ext cx="635610" cy="458071"/>
                </a:xfrm>
                <a:custGeom>
                  <a:avLst/>
                  <a:gdLst/>
                  <a:ahLst/>
                  <a:cxnLst/>
                  <a:rect l="l" t="t" r="r" b="b"/>
                  <a:pathLst>
                    <a:path w="21982" h="15842" extrusionOk="0">
                      <a:moveTo>
                        <a:pt x="1" y="0"/>
                      </a:moveTo>
                      <a:lnTo>
                        <a:pt x="1" y="15841"/>
                      </a:lnTo>
                      <a:lnTo>
                        <a:pt x="21982" y="15841"/>
                      </a:lnTo>
                      <a:lnTo>
                        <a:pt x="219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33"/>
                <p:cNvSpPr/>
                <p:nvPr/>
              </p:nvSpPr>
              <p:spPr>
                <a:xfrm>
                  <a:off x="6644744" y="994045"/>
                  <a:ext cx="635610" cy="298345"/>
                </a:xfrm>
                <a:custGeom>
                  <a:avLst/>
                  <a:gdLst/>
                  <a:ahLst/>
                  <a:cxnLst/>
                  <a:rect l="l" t="t" r="r" b="b"/>
                  <a:pathLst>
                    <a:path w="21982" h="10318" extrusionOk="0">
                      <a:moveTo>
                        <a:pt x="1" y="0"/>
                      </a:moveTo>
                      <a:lnTo>
                        <a:pt x="1" y="10317"/>
                      </a:lnTo>
                      <a:lnTo>
                        <a:pt x="21982" y="10317"/>
                      </a:lnTo>
                      <a:lnTo>
                        <a:pt x="2198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33"/>
                <p:cNvSpPr/>
                <p:nvPr/>
              </p:nvSpPr>
              <p:spPr>
                <a:xfrm>
                  <a:off x="6643443" y="-99578"/>
                  <a:ext cx="636911" cy="636940"/>
                </a:xfrm>
                <a:custGeom>
                  <a:avLst/>
                  <a:gdLst/>
                  <a:ahLst/>
                  <a:cxnLst/>
                  <a:rect l="l" t="t" r="r" b="b"/>
                  <a:pathLst>
                    <a:path w="22027" h="22028" extrusionOk="0">
                      <a:moveTo>
                        <a:pt x="0" y="1"/>
                      </a:moveTo>
                      <a:lnTo>
                        <a:pt x="0" y="22027"/>
                      </a:lnTo>
                      <a:lnTo>
                        <a:pt x="22027" y="22027"/>
                      </a:lnTo>
                      <a:lnTo>
                        <a:pt x="2202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4" name="Google Shape;514;p33"/>
              <p:cNvGrpSpPr/>
              <p:nvPr/>
            </p:nvGrpSpPr>
            <p:grpSpPr>
              <a:xfrm>
                <a:off x="7660757" y="-99578"/>
                <a:ext cx="232361" cy="508876"/>
                <a:chOff x="7411657" y="-99578"/>
                <a:chExt cx="232361" cy="508876"/>
              </a:xfrm>
            </p:grpSpPr>
            <p:sp>
              <p:nvSpPr>
                <p:cNvPr id="515" name="Google Shape;515;p33"/>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33"/>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33"/>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18" name="Google Shape;518;p33"/>
            <p:cNvGrpSpPr/>
            <p:nvPr/>
          </p:nvGrpSpPr>
          <p:grpSpPr>
            <a:xfrm>
              <a:off x="8359515" y="1465497"/>
              <a:ext cx="100364" cy="212554"/>
              <a:chOff x="2753422" y="-98913"/>
              <a:chExt cx="100364" cy="212554"/>
            </a:xfrm>
          </p:grpSpPr>
          <p:sp>
            <p:nvSpPr>
              <p:cNvPr id="519" name="Google Shape;519;p33"/>
              <p:cNvSpPr/>
              <p:nvPr/>
            </p:nvSpPr>
            <p:spPr>
              <a:xfrm>
                <a:off x="2778520" y="75329"/>
                <a:ext cx="38283" cy="38312"/>
              </a:xfrm>
              <a:custGeom>
                <a:avLst/>
                <a:gdLst/>
                <a:ahLst/>
                <a:cxnLst/>
                <a:rect l="l" t="t" r="r" b="b"/>
                <a:pathLst>
                  <a:path w="1324" h="1325" extrusionOk="0">
                    <a:moveTo>
                      <a:pt x="0" y="0"/>
                    </a:moveTo>
                    <a:lnTo>
                      <a:pt x="0" y="1324"/>
                    </a:lnTo>
                    <a:lnTo>
                      <a:pt x="1324" y="1324"/>
                    </a:lnTo>
                    <a:lnTo>
                      <a:pt x="132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33"/>
              <p:cNvSpPr/>
              <p:nvPr/>
            </p:nvSpPr>
            <p:spPr>
              <a:xfrm>
                <a:off x="275342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21" name="Google Shape;521;p33"/>
          <p:cNvGrpSpPr/>
          <p:nvPr/>
        </p:nvGrpSpPr>
        <p:grpSpPr>
          <a:xfrm>
            <a:off x="8398569" y="4294102"/>
            <a:ext cx="658560" cy="917144"/>
            <a:chOff x="8576294" y="1459902"/>
            <a:chExt cx="658560" cy="917144"/>
          </a:xfrm>
        </p:grpSpPr>
        <p:sp>
          <p:nvSpPr>
            <p:cNvPr id="522" name="Google Shape;522;p33"/>
            <p:cNvSpPr/>
            <p:nvPr/>
          </p:nvSpPr>
          <p:spPr>
            <a:xfrm rot="10800000">
              <a:off x="9011081" y="1459902"/>
              <a:ext cx="223773" cy="223744"/>
            </a:xfrm>
            <a:custGeom>
              <a:avLst/>
              <a:gdLst/>
              <a:ahLst/>
              <a:cxnLst/>
              <a:rect l="l" t="t" r="r" b="b"/>
              <a:pathLst>
                <a:path w="7739" h="7738" extrusionOk="0">
                  <a:moveTo>
                    <a:pt x="1" y="0"/>
                  </a:moveTo>
                  <a:lnTo>
                    <a:pt x="1" y="7738"/>
                  </a:lnTo>
                  <a:lnTo>
                    <a:pt x="7739" y="7738"/>
                  </a:lnTo>
                  <a:lnTo>
                    <a:pt x="773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33"/>
            <p:cNvSpPr/>
            <p:nvPr/>
          </p:nvSpPr>
          <p:spPr>
            <a:xfrm rot="10800000">
              <a:off x="8576294" y="2153302"/>
              <a:ext cx="223773" cy="223744"/>
            </a:xfrm>
            <a:custGeom>
              <a:avLst/>
              <a:gdLst/>
              <a:ahLst/>
              <a:cxnLst/>
              <a:rect l="l" t="t" r="r" b="b"/>
              <a:pathLst>
                <a:path w="7739" h="7738" extrusionOk="0">
                  <a:moveTo>
                    <a:pt x="1" y="0"/>
                  </a:moveTo>
                  <a:lnTo>
                    <a:pt x="1" y="7738"/>
                  </a:lnTo>
                  <a:lnTo>
                    <a:pt x="7739" y="7738"/>
                  </a:lnTo>
                  <a:lnTo>
                    <a:pt x="773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4" name="Google Shape;524;p33"/>
          <p:cNvGrpSpPr/>
          <p:nvPr/>
        </p:nvGrpSpPr>
        <p:grpSpPr>
          <a:xfrm rot="10800000" flipH="1">
            <a:off x="8815777" y="2536921"/>
            <a:ext cx="674529" cy="778825"/>
            <a:chOff x="511439" y="2611666"/>
            <a:chExt cx="674529" cy="778825"/>
          </a:xfrm>
        </p:grpSpPr>
        <p:sp>
          <p:nvSpPr>
            <p:cNvPr id="525" name="Google Shape;525;p33"/>
            <p:cNvSpPr/>
            <p:nvPr/>
          </p:nvSpPr>
          <p:spPr>
            <a:xfrm>
              <a:off x="511439" y="2611666"/>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33"/>
            <p:cNvSpPr/>
            <p:nvPr/>
          </p:nvSpPr>
          <p:spPr>
            <a:xfrm>
              <a:off x="511439" y="3053198"/>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7" name="Google Shape;527;p33"/>
          <p:cNvSpPr txBox="1">
            <a:spLocks noGrp="1"/>
          </p:cNvSpPr>
          <p:nvPr>
            <p:ph type="subTitle" idx="1"/>
          </p:nvPr>
        </p:nvSpPr>
        <p:spPr>
          <a:xfrm>
            <a:off x="719900" y="2992400"/>
            <a:ext cx="2448900" cy="934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28" name="Google Shape;528;p33"/>
          <p:cNvSpPr txBox="1">
            <a:spLocks noGrp="1"/>
          </p:cNvSpPr>
          <p:nvPr>
            <p:ph type="subTitle" idx="2"/>
          </p:nvPr>
        </p:nvSpPr>
        <p:spPr>
          <a:xfrm>
            <a:off x="3347446" y="2992400"/>
            <a:ext cx="2448900" cy="934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29" name="Google Shape;529;p33"/>
          <p:cNvSpPr txBox="1">
            <a:spLocks noGrp="1"/>
          </p:cNvSpPr>
          <p:nvPr>
            <p:ph type="subTitle" idx="3"/>
          </p:nvPr>
        </p:nvSpPr>
        <p:spPr>
          <a:xfrm>
            <a:off x="5974999" y="2992400"/>
            <a:ext cx="2448900" cy="934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30" name="Google Shape;530;p33"/>
          <p:cNvSpPr txBox="1">
            <a:spLocks noGrp="1"/>
          </p:cNvSpPr>
          <p:nvPr>
            <p:ph type="subTitle" idx="4"/>
          </p:nvPr>
        </p:nvSpPr>
        <p:spPr>
          <a:xfrm>
            <a:off x="719900" y="2419700"/>
            <a:ext cx="24489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31" name="Google Shape;531;p33"/>
          <p:cNvSpPr txBox="1">
            <a:spLocks noGrp="1"/>
          </p:cNvSpPr>
          <p:nvPr>
            <p:ph type="subTitle" idx="5"/>
          </p:nvPr>
        </p:nvSpPr>
        <p:spPr>
          <a:xfrm>
            <a:off x="3347450" y="2419700"/>
            <a:ext cx="24489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32" name="Google Shape;532;p33"/>
          <p:cNvSpPr txBox="1">
            <a:spLocks noGrp="1"/>
          </p:cNvSpPr>
          <p:nvPr>
            <p:ph type="subTitle" idx="6"/>
          </p:nvPr>
        </p:nvSpPr>
        <p:spPr>
          <a:xfrm>
            <a:off x="5974999" y="2419700"/>
            <a:ext cx="24489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533"/>
        <p:cNvGrpSpPr/>
        <p:nvPr/>
      </p:nvGrpSpPr>
      <p:grpSpPr>
        <a:xfrm>
          <a:off x="0" y="0"/>
          <a:ext cx="0" cy="0"/>
          <a:chOff x="0" y="0"/>
          <a:chExt cx="0" cy="0"/>
        </a:xfrm>
      </p:grpSpPr>
      <p:grpSp>
        <p:nvGrpSpPr>
          <p:cNvPr id="534" name="Google Shape;534;p34"/>
          <p:cNvGrpSpPr/>
          <p:nvPr/>
        </p:nvGrpSpPr>
        <p:grpSpPr>
          <a:xfrm rot="10800000" flipH="1">
            <a:off x="8578066" y="2879874"/>
            <a:ext cx="192747" cy="252804"/>
            <a:chOff x="2077591" y="2550308"/>
            <a:chExt cx="192747" cy="252804"/>
          </a:xfrm>
        </p:grpSpPr>
        <p:sp>
          <p:nvSpPr>
            <p:cNvPr id="535" name="Google Shape;535;p34"/>
            <p:cNvSpPr/>
            <p:nvPr/>
          </p:nvSpPr>
          <p:spPr>
            <a:xfrm>
              <a:off x="2077591" y="2709341"/>
              <a:ext cx="192747" cy="93771"/>
            </a:xfrm>
            <a:custGeom>
              <a:avLst/>
              <a:gdLst/>
              <a:ahLst/>
              <a:cxnLst/>
              <a:rect l="l" t="t" r="r" b="b"/>
              <a:pathLst>
                <a:path w="6666" h="3243" fill="none" extrusionOk="0">
                  <a:moveTo>
                    <a:pt x="1" y="3242"/>
                  </a:moveTo>
                  <a:lnTo>
                    <a:pt x="3128" y="115"/>
                  </a:lnTo>
                  <a:cubicBezTo>
                    <a:pt x="3242" y="1"/>
                    <a:pt x="3424" y="1"/>
                    <a:pt x="3539" y="115"/>
                  </a:cubicBezTo>
                  <a:lnTo>
                    <a:pt x="6666" y="324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34"/>
            <p:cNvSpPr/>
            <p:nvPr/>
          </p:nvSpPr>
          <p:spPr>
            <a:xfrm>
              <a:off x="2077591" y="2550308"/>
              <a:ext cx="192747" cy="93742"/>
            </a:xfrm>
            <a:custGeom>
              <a:avLst/>
              <a:gdLst/>
              <a:ahLst/>
              <a:cxnLst/>
              <a:rect l="l" t="t" r="r" b="b"/>
              <a:pathLst>
                <a:path w="6666" h="3242" fill="none" extrusionOk="0">
                  <a:moveTo>
                    <a:pt x="1" y="3241"/>
                  </a:moveTo>
                  <a:lnTo>
                    <a:pt x="3128" y="114"/>
                  </a:lnTo>
                  <a:cubicBezTo>
                    <a:pt x="3242" y="0"/>
                    <a:pt x="3424" y="0"/>
                    <a:pt x="3539" y="114"/>
                  </a:cubicBezTo>
                  <a:lnTo>
                    <a:pt x="6666" y="3241"/>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7" name="Google Shape;537;p34"/>
          <p:cNvGrpSpPr/>
          <p:nvPr/>
        </p:nvGrpSpPr>
        <p:grpSpPr>
          <a:xfrm rot="10800000" flipH="1">
            <a:off x="8400410" y="3362907"/>
            <a:ext cx="60721" cy="349842"/>
            <a:chOff x="1520573" y="1617713"/>
            <a:chExt cx="60722" cy="349842"/>
          </a:xfrm>
        </p:grpSpPr>
        <p:sp>
          <p:nvSpPr>
            <p:cNvPr id="538" name="Google Shape;538;p34"/>
            <p:cNvSpPr/>
            <p:nvPr/>
          </p:nvSpPr>
          <p:spPr>
            <a:xfrm>
              <a:off x="1520573" y="1617713"/>
              <a:ext cx="60722" cy="60750"/>
            </a:xfrm>
            <a:custGeom>
              <a:avLst/>
              <a:gdLst/>
              <a:ahLst/>
              <a:cxnLst/>
              <a:rect l="l" t="t" r="r" b="b"/>
              <a:pathLst>
                <a:path w="2100" h="2101" extrusionOk="0">
                  <a:moveTo>
                    <a:pt x="0" y="1"/>
                  </a:moveTo>
                  <a:lnTo>
                    <a:pt x="0" y="2101"/>
                  </a:lnTo>
                  <a:lnTo>
                    <a:pt x="2100" y="2101"/>
                  </a:lnTo>
                  <a:lnTo>
                    <a:pt x="210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34"/>
            <p:cNvSpPr/>
            <p:nvPr/>
          </p:nvSpPr>
          <p:spPr>
            <a:xfrm>
              <a:off x="1520573" y="1762259"/>
              <a:ext cx="60722" cy="60750"/>
            </a:xfrm>
            <a:custGeom>
              <a:avLst/>
              <a:gdLst/>
              <a:ahLst/>
              <a:cxnLst/>
              <a:rect l="l" t="t" r="r" b="b"/>
              <a:pathLst>
                <a:path w="2100" h="2101" extrusionOk="0">
                  <a:moveTo>
                    <a:pt x="0" y="1"/>
                  </a:moveTo>
                  <a:lnTo>
                    <a:pt x="0" y="2101"/>
                  </a:lnTo>
                  <a:lnTo>
                    <a:pt x="2100" y="2101"/>
                  </a:lnTo>
                  <a:lnTo>
                    <a:pt x="210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34"/>
            <p:cNvSpPr/>
            <p:nvPr/>
          </p:nvSpPr>
          <p:spPr>
            <a:xfrm>
              <a:off x="1520573" y="1907470"/>
              <a:ext cx="60722" cy="60085"/>
            </a:xfrm>
            <a:custGeom>
              <a:avLst/>
              <a:gdLst/>
              <a:ahLst/>
              <a:cxnLst/>
              <a:rect l="l" t="t" r="r" b="b"/>
              <a:pathLst>
                <a:path w="2100" h="2078" extrusionOk="0">
                  <a:moveTo>
                    <a:pt x="0" y="0"/>
                  </a:moveTo>
                  <a:lnTo>
                    <a:pt x="0" y="2077"/>
                  </a:lnTo>
                  <a:lnTo>
                    <a:pt x="2100" y="2077"/>
                  </a:lnTo>
                  <a:lnTo>
                    <a:pt x="210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1" name="Google Shape;541;p3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42" name="Google Shape;542;p34"/>
          <p:cNvSpPr txBox="1">
            <a:spLocks noGrp="1"/>
          </p:cNvSpPr>
          <p:nvPr>
            <p:ph type="subTitle" idx="1"/>
          </p:nvPr>
        </p:nvSpPr>
        <p:spPr>
          <a:xfrm>
            <a:off x="1671227" y="1995300"/>
            <a:ext cx="23076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43" name="Google Shape;543;p34"/>
          <p:cNvSpPr txBox="1">
            <a:spLocks noGrp="1"/>
          </p:cNvSpPr>
          <p:nvPr>
            <p:ph type="subTitle" idx="2"/>
          </p:nvPr>
        </p:nvSpPr>
        <p:spPr>
          <a:xfrm>
            <a:off x="5183185" y="1995300"/>
            <a:ext cx="23076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44" name="Google Shape;544;p34"/>
          <p:cNvSpPr txBox="1">
            <a:spLocks noGrp="1"/>
          </p:cNvSpPr>
          <p:nvPr>
            <p:ph type="subTitle" idx="3"/>
          </p:nvPr>
        </p:nvSpPr>
        <p:spPr>
          <a:xfrm>
            <a:off x="1671227" y="3638175"/>
            <a:ext cx="23076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45" name="Google Shape;545;p34"/>
          <p:cNvSpPr txBox="1">
            <a:spLocks noGrp="1"/>
          </p:cNvSpPr>
          <p:nvPr>
            <p:ph type="subTitle" idx="4"/>
          </p:nvPr>
        </p:nvSpPr>
        <p:spPr>
          <a:xfrm>
            <a:off x="5183185" y="3638175"/>
            <a:ext cx="23076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46" name="Google Shape;546;p34"/>
          <p:cNvSpPr txBox="1">
            <a:spLocks noGrp="1"/>
          </p:cNvSpPr>
          <p:nvPr>
            <p:ph type="subTitle" idx="5"/>
          </p:nvPr>
        </p:nvSpPr>
        <p:spPr>
          <a:xfrm>
            <a:off x="1671227" y="1489700"/>
            <a:ext cx="2307600" cy="505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47" name="Google Shape;547;p34"/>
          <p:cNvSpPr txBox="1">
            <a:spLocks noGrp="1"/>
          </p:cNvSpPr>
          <p:nvPr>
            <p:ph type="subTitle" idx="6"/>
          </p:nvPr>
        </p:nvSpPr>
        <p:spPr>
          <a:xfrm>
            <a:off x="1671227" y="3132675"/>
            <a:ext cx="2307600" cy="505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48" name="Google Shape;548;p34"/>
          <p:cNvSpPr txBox="1">
            <a:spLocks noGrp="1"/>
          </p:cNvSpPr>
          <p:nvPr>
            <p:ph type="subTitle" idx="7"/>
          </p:nvPr>
        </p:nvSpPr>
        <p:spPr>
          <a:xfrm>
            <a:off x="5183185" y="1489700"/>
            <a:ext cx="2307600" cy="505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49" name="Google Shape;549;p34"/>
          <p:cNvSpPr txBox="1">
            <a:spLocks noGrp="1"/>
          </p:cNvSpPr>
          <p:nvPr>
            <p:ph type="subTitle" idx="8"/>
          </p:nvPr>
        </p:nvSpPr>
        <p:spPr>
          <a:xfrm>
            <a:off x="5183185" y="3132675"/>
            <a:ext cx="2307600" cy="505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550" name="Google Shape;550;p34"/>
          <p:cNvGrpSpPr/>
          <p:nvPr/>
        </p:nvGrpSpPr>
        <p:grpSpPr>
          <a:xfrm rot="10800000">
            <a:off x="8227484" y="3751544"/>
            <a:ext cx="1067400" cy="1391968"/>
            <a:chOff x="8167443" y="-99578"/>
            <a:chExt cx="1067400" cy="1391968"/>
          </a:xfrm>
        </p:grpSpPr>
        <p:grpSp>
          <p:nvGrpSpPr>
            <p:cNvPr id="551" name="Google Shape;551;p34"/>
            <p:cNvGrpSpPr/>
            <p:nvPr/>
          </p:nvGrpSpPr>
          <p:grpSpPr>
            <a:xfrm>
              <a:off x="8167443" y="-99578"/>
              <a:ext cx="636911" cy="1391968"/>
              <a:chOff x="6643443" y="-99578"/>
              <a:chExt cx="636911" cy="1391968"/>
            </a:xfrm>
          </p:grpSpPr>
          <p:sp>
            <p:nvSpPr>
              <p:cNvPr id="552" name="Google Shape;552;p34"/>
              <p:cNvSpPr/>
              <p:nvPr/>
            </p:nvSpPr>
            <p:spPr>
              <a:xfrm>
                <a:off x="6644744" y="536003"/>
                <a:ext cx="635610" cy="458071"/>
              </a:xfrm>
              <a:custGeom>
                <a:avLst/>
                <a:gdLst/>
                <a:ahLst/>
                <a:cxnLst/>
                <a:rect l="l" t="t" r="r" b="b"/>
                <a:pathLst>
                  <a:path w="21982" h="15842" extrusionOk="0">
                    <a:moveTo>
                      <a:pt x="1" y="0"/>
                    </a:moveTo>
                    <a:lnTo>
                      <a:pt x="1" y="15841"/>
                    </a:lnTo>
                    <a:lnTo>
                      <a:pt x="21982" y="15841"/>
                    </a:lnTo>
                    <a:lnTo>
                      <a:pt x="219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34"/>
              <p:cNvSpPr/>
              <p:nvPr/>
            </p:nvSpPr>
            <p:spPr>
              <a:xfrm>
                <a:off x="6644744" y="994045"/>
                <a:ext cx="635610" cy="298345"/>
              </a:xfrm>
              <a:custGeom>
                <a:avLst/>
                <a:gdLst/>
                <a:ahLst/>
                <a:cxnLst/>
                <a:rect l="l" t="t" r="r" b="b"/>
                <a:pathLst>
                  <a:path w="21982" h="10318" extrusionOk="0">
                    <a:moveTo>
                      <a:pt x="1" y="0"/>
                    </a:moveTo>
                    <a:lnTo>
                      <a:pt x="1" y="10317"/>
                    </a:lnTo>
                    <a:lnTo>
                      <a:pt x="21982" y="10317"/>
                    </a:lnTo>
                    <a:lnTo>
                      <a:pt x="2198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34"/>
              <p:cNvSpPr/>
              <p:nvPr/>
            </p:nvSpPr>
            <p:spPr>
              <a:xfrm>
                <a:off x="6643443" y="-99578"/>
                <a:ext cx="636911" cy="636940"/>
              </a:xfrm>
              <a:custGeom>
                <a:avLst/>
                <a:gdLst/>
                <a:ahLst/>
                <a:cxnLst/>
                <a:rect l="l" t="t" r="r" b="b"/>
                <a:pathLst>
                  <a:path w="22027" h="22028" extrusionOk="0">
                    <a:moveTo>
                      <a:pt x="0" y="1"/>
                    </a:moveTo>
                    <a:lnTo>
                      <a:pt x="0" y="22027"/>
                    </a:lnTo>
                    <a:lnTo>
                      <a:pt x="22027" y="22027"/>
                    </a:lnTo>
                    <a:lnTo>
                      <a:pt x="2202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5" name="Google Shape;555;p34"/>
            <p:cNvGrpSpPr/>
            <p:nvPr/>
          </p:nvGrpSpPr>
          <p:grpSpPr>
            <a:xfrm>
              <a:off x="9002482" y="-99578"/>
              <a:ext cx="232361" cy="508876"/>
              <a:chOff x="7411657" y="-99578"/>
              <a:chExt cx="232361" cy="508876"/>
            </a:xfrm>
          </p:grpSpPr>
          <p:sp>
            <p:nvSpPr>
              <p:cNvPr id="556" name="Google Shape;556;p34"/>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34"/>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34"/>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559"/>
        <p:cNvGrpSpPr/>
        <p:nvPr/>
      </p:nvGrpSpPr>
      <p:grpSpPr>
        <a:xfrm>
          <a:off x="0" y="0"/>
          <a:ext cx="0" cy="0"/>
          <a:chOff x="0" y="0"/>
          <a:chExt cx="0" cy="0"/>
        </a:xfrm>
      </p:grpSpPr>
      <p:sp>
        <p:nvSpPr>
          <p:cNvPr id="560" name="Google Shape;560;p3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561" name="Google Shape;561;p35"/>
          <p:cNvGrpSpPr/>
          <p:nvPr/>
        </p:nvGrpSpPr>
        <p:grpSpPr>
          <a:xfrm rot="10800000" flipH="1">
            <a:off x="8819437" y="2690971"/>
            <a:ext cx="490383" cy="566205"/>
            <a:chOff x="511439" y="2611666"/>
            <a:chExt cx="674529" cy="778825"/>
          </a:xfrm>
        </p:grpSpPr>
        <p:sp>
          <p:nvSpPr>
            <p:cNvPr id="562" name="Google Shape;562;p35"/>
            <p:cNvSpPr/>
            <p:nvPr/>
          </p:nvSpPr>
          <p:spPr>
            <a:xfrm>
              <a:off x="511439" y="2611666"/>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35"/>
            <p:cNvSpPr/>
            <p:nvPr/>
          </p:nvSpPr>
          <p:spPr>
            <a:xfrm>
              <a:off x="511439" y="3053198"/>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4" name="Google Shape;564;p35"/>
          <p:cNvGrpSpPr/>
          <p:nvPr/>
        </p:nvGrpSpPr>
        <p:grpSpPr>
          <a:xfrm>
            <a:off x="8117957" y="-3"/>
            <a:ext cx="1067397" cy="1777629"/>
            <a:chOff x="7660757" y="-99578"/>
            <a:chExt cx="1067397" cy="1777629"/>
          </a:xfrm>
        </p:grpSpPr>
        <p:grpSp>
          <p:nvGrpSpPr>
            <p:cNvPr id="565" name="Google Shape;565;p35"/>
            <p:cNvGrpSpPr/>
            <p:nvPr/>
          </p:nvGrpSpPr>
          <p:grpSpPr>
            <a:xfrm>
              <a:off x="7660757" y="-99578"/>
              <a:ext cx="1067397" cy="1391968"/>
              <a:chOff x="7660757" y="-99578"/>
              <a:chExt cx="1067397" cy="1391968"/>
            </a:xfrm>
          </p:grpSpPr>
          <p:grpSp>
            <p:nvGrpSpPr>
              <p:cNvPr id="566" name="Google Shape;566;p35"/>
              <p:cNvGrpSpPr/>
              <p:nvPr/>
            </p:nvGrpSpPr>
            <p:grpSpPr>
              <a:xfrm>
                <a:off x="8091243" y="-99578"/>
                <a:ext cx="636911" cy="1391968"/>
                <a:chOff x="6643443" y="-99578"/>
                <a:chExt cx="636911" cy="1391968"/>
              </a:xfrm>
            </p:grpSpPr>
            <p:sp>
              <p:nvSpPr>
                <p:cNvPr id="567" name="Google Shape;567;p35"/>
                <p:cNvSpPr/>
                <p:nvPr/>
              </p:nvSpPr>
              <p:spPr>
                <a:xfrm>
                  <a:off x="6644744" y="536003"/>
                  <a:ext cx="635610" cy="458071"/>
                </a:xfrm>
                <a:custGeom>
                  <a:avLst/>
                  <a:gdLst/>
                  <a:ahLst/>
                  <a:cxnLst/>
                  <a:rect l="l" t="t" r="r" b="b"/>
                  <a:pathLst>
                    <a:path w="21982" h="15842" extrusionOk="0">
                      <a:moveTo>
                        <a:pt x="1" y="0"/>
                      </a:moveTo>
                      <a:lnTo>
                        <a:pt x="1" y="15841"/>
                      </a:lnTo>
                      <a:lnTo>
                        <a:pt x="21982" y="15841"/>
                      </a:lnTo>
                      <a:lnTo>
                        <a:pt x="219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35"/>
                <p:cNvSpPr/>
                <p:nvPr/>
              </p:nvSpPr>
              <p:spPr>
                <a:xfrm>
                  <a:off x="6644744" y="994045"/>
                  <a:ext cx="635610" cy="298345"/>
                </a:xfrm>
                <a:custGeom>
                  <a:avLst/>
                  <a:gdLst/>
                  <a:ahLst/>
                  <a:cxnLst/>
                  <a:rect l="l" t="t" r="r" b="b"/>
                  <a:pathLst>
                    <a:path w="21982" h="10318" extrusionOk="0">
                      <a:moveTo>
                        <a:pt x="1" y="0"/>
                      </a:moveTo>
                      <a:lnTo>
                        <a:pt x="1" y="10317"/>
                      </a:lnTo>
                      <a:lnTo>
                        <a:pt x="21982" y="10317"/>
                      </a:lnTo>
                      <a:lnTo>
                        <a:pt x="2198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35"/>
                <p:cNvSpPr/>
                <p:nvPr/>
              </p:nvSpPr>
              <p:spPr>
                <a:xfrm>
                  <a:off x="6643443" y="-99578"/>
                  <a:ext cx="636911" cy="636940"/>
                </a:xfrm>
                <a:custGeom>
                  <a:avLst/>
                  <a:gdLst/>
                  <a:ahLst/>
                  <a:cxnLst/>
                  <a:rect l="l" t="t" r="r" b="b"/>
                  <a:pathLst>
                    <a:path w="22027" h="22028" extrusionOk="0">
                      <a:moveTo>
                        <a:pt x="0" y="1"/>
                      </a:moveTo>
                      <a:lnTo>
                        <a:pt x="0" y="22027"/>
                      </a:lnTo>
                      <a:lnTo>
                        <a:pt x="22027" y="22027"/>
                      </a:lnTo>
                      <a:lnTo>
                        <a:pt x="2202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0" name="Google Shape;570;p35"/>
              <p:cNvGrpSpPr/>
              <p:nvPr/>
            </p:nvGrpSpPr>
            <p:grpSpPr>
              <a:xfrm>
                <a:off x="7660757" y="-99578"/>
                <a:ext cx="232361" cy="508876"/>
                <a:chOff x="7411657" y="-99578"/>
                <a:chExt cx="232361" cy="508876"/>
              </a:xfrm>
            </p:grpSpPr>
            <p:sp>
              <p:nvSpPr>
                <p:cNvPr id="571" name="Google Shape;571;p35"/>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35"/>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35"/>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74" name="Google Shape;574;p35"/>
            <p:cNvGrpSpPr/>
            <p:nvPr/>
          </p:nvGrpSpPr>
          <p:grpSpPr>
            <a:xfrm>
              <a:off x="8359515" y="1465497"/>
              <a:ext cx="100364" cy="212554"/>
              <a:chOff x="2753422" y="-98913"/>
              <a:chExt cx="100364" cy="212554"/>
            </a:xfrm>
          </p:grpSpPr>
          <p:sp>
            <p:nvSpPr>
              <p:cNvPr id="575" name="Google Shape;575;p35"/>
              <p:cNvSpPr/>
              <p:nvPr/>
            </p:nvSpPr>
            <p:spPr>
              <a:xfrm>
                <a:off x="2778520" y="75329"/>
                <a:ext cx="38283" cy="38312"/>
              </a:xfrm>
              <a:custGeom>
                <a:avLst/>
                <a:gdLst/>
                <a:ahLst/>
                <a:cxnLst/>
                <a:rect l="l" t="t" r="r" b="b"/>
                <a:pathLst>
                  <a:path w="1324" h="1325" extrusionOk="0">
                    <a:moveTo>
                      <a:pt x="0" y="0"/>
                    </a:moveTo>
                    <a:lnTo>
                      <a:pt x="0" y="1324"/>
                    </a:lnTo>
                    <a:lnTo>
                      <a:pt x="1324" y="1324"/>
                    </a:lnTo>
                    <a:lnTo>
                      <a:pt x="132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35"/>
              <p:cNvSpPr/>
              <p:nvPr/>
            </p:nvSpPr>
            <p:spPr>
              <a:xfrm>
                <a:off x="275342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77" name="Google Shape;577;p35"/>
          <p:cNvGrpSpPr/>
          <p:nvPr/>
        </p:nvGrpSpPr>
        <p:grpSpPr>
          <a:xfrm flipH="1">
            <a:off x="6713224" y="3952313"/>
            <a:ext cx="3715780" cy="2034778"/>
            <a:chOff x="3831199" y="4002275"/>
            <a:chExt cx="3715780" cy="2034778"/>
          </a:xfrm>
        </p:grpSpPr>
        <p:sp>
          <p:nvSpPr>
            <p:cNvPr id="578" name="Google Shape;578;p35"/>
            <p:cNvSpPr/>
            <p:nvPr/>
          </p:nvSpPr>
          <p:spPr>
            <a:xfrm>
              <a:off x="6345127" y="4834536"/>
              <a:ext cx="1201852" cy="1202517"/>
            </a:xfrm>
            <a:custGeom>
              <a:avLst/>
              <a:gdLst/>
              <a:ahLst/>
              <a:cxnLst/>
              <a:rect l="l" t="t" r="r" b="b"/>
              <a:pathLst>
                <a:path w="41565" h="41588" fill="none" extrusionOk="0">
                  <a:moveTo>
                    <a:pt x="0" y="0"/>
                  </a:moveTo>
                  <a:lnTo>
                    <a:pt x="41565" y="41588"/>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9" name="Google Shape;579;p35"/>
            <p:cNvGrpSpPr/>
            <p:nvPr/>
          </p:nvGrpSpPr>
          <p:grpSpPr>
            <a:xfrm>
              <a:off x="3831199" y="4002275"/>
              <a:ext cx="3018842" cy="1712723"/>
              <a:chOff x="3831199" y="4002275"/>
              <a:chExt cx="3018842" cy="1712723"/>
            </a:xfrm>
          </p:grpSpPr>
          <p:sp>
            <p:nvSpPr>
              <p:cNvPr id="580" name="Google Shape;580;p35"/>
              <p:cNvSpPr/>
              <p:nvPr/>
            </p:nvSpPr>
            <p:spPr>
              <a:xfrm>
                <a:off x="4051647" y="4219427"/>
                <a:ext cx="2798394" cy="1495571"/>
              </a:xfrm>
              <a:custGeom>
                <a:avLst/>
                <a:gdLst/>
                <a:ahLst/>
                <a:cxnLst/>
                <a:rect l="l" t="t" r="r" b="b"/>
                <a:pathLst>
                  <a:path w="96780" h="51723" fill="none" extrusionOk="0">
                    <a:moveTo>
                      <a:pt x="0" y="0"/>
                    </a:moveTo>
                    <a:lnTo>
                      <a:pt x="9632" y="9632"/>
                    </a:lnTo>
                    <a:lnTo>
                      <a:pt x="54690" y="9632"/>
                    </a:lnTo>
                    <a:lnTo>
                      <a:pt x="96779" y="5172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35"/>
              <p:cNvSpPr/>
              <p:nvPr/>
            </p:nvSpPr>
            <p:spPr>
              <a:xfrm>
                <a:off x="3831199" y="4002275"/>
                <a:ext cx="126734" cy="126763"/>
              </a:xfrm>
              <a:custGeom>
                <a:avLst/>
                <a:gdLst/>
                <a:ahLst/>
                <a:cxnLst/>
                <a:rect l="l" t="t" r="r" b="b"/>
                <a:pathLst>
                  <a:path w="4383" h="4384" fill="none" extrusionOk="0">
                    <a:moveTo>
                      <a:pt x="0" y="1"/>
                    </a:moveTo>
                    <a:lnTo>
                      <a:pt x="4383" y="4383"/>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82" name="Google Shape;582;p35"/>
          <p:cNvSpPr txBox="1">
            <a:spLocks noGrp="1"/>
          </p:cNvSpPr>
          <p:nvPr>
            <p:ph type="subTitle" idx="1"/>
          </p:nvPr>
        </p:nvSpPr>
        <p:spPr>
          <a:xfrm>
            <a:off x="713225" y="2055565"/>
            <a:ext cx="22998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83" name="Google Shape;583;p35"/>
          <p:cNvSpPr txBox="1">
            <a:spLocks noGrp="1"/>
          </p:cNvSpPr>
          <p:nvPr>
            <p:ph type="subTitle" idx="2"/>
          </p:nvPr>
        </p:nvSpPr>
        <p:spPr>
          <a:xfrm>
            <a:off x="3415283" y="2055565"/>
            <a:ext cx="22998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84" name="Google Shape;584;p35"/>
          <p:cNvSpPr txBox="1">
            <a:spLocks noGrp="1"/>
          </p:cNvSpPr>
          <p:nvPr>
            <p:ph type="subTitle" idx="3"/>
          </p:nvPr>
        </p:nvSpPr>
        <p:spPr>
          <a:xfrm>
            <a:off x="713225" y="3561989"/>
            <a:ext cx="22998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85" name="Google Shape;585;p35"/>
          <p:cNvSpPr txBox="1">
            <a:spLocks noGrp="1"/>
          </p:cNvSpPr>
          <p:nvPr>
            <p:ph type="subTitle" idx="4"/>
          </p:nvPr>
        </p:nvSpPr>
        <p:spPr>
          <a:xfrm>
            <a:off x="3415283" y="3561989"/>
            <a:ext cx="22998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86" name="Google Shape;586;p35"/>
          <p:cNvSpPr txBox="1">
            <a:spLocks noGrp="1"/>
          </p:cNvSpPr>
          <p:nvPr>
            <p:ph type="subTitle" idx="5"/>
          </p:nvPr>
        </p:nvSpPr>
        <p:spPr>
          <a:xfrm>
            <a:off x="6117340" y="2055565"/>
            <a:ext cx="22998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87" name="Google Shape;587;p35"/>
          <p:cNvSpPr txBox="1">
            <a:spLocks noGrp="1"/>
          </p:cNvSpPr>
          <p:nvPr>
            <p:ph type="subTitle" idx="6"/>
          </p:nvPr>
        </p:nvSpPr>
        <p:spPr>
          <a:xfrm>
            <a:off x="6117340" y="3561989"/>
            <a:ext cx="22998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88" name="Google Shape;588;p35"/>
          <p:cNvSpPr txBox="1">
            <a:spLocks noGrp="1"/>
          </p:cNvSpPr>
          <p:nvPr>
            <p:ph type="subTitle" idx="7"/>
          </p:nvPr>
        </p:nvSpPr>
        <p:spPr>
          <a:xfrm>
            <a:off x="713362" y="1562975"/>
            <a:ext cx="2299800" cy="4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89" name="Google Shape;589;p35"/>
          <p:cNvSpPr txBox="1">
            <a:spLocks noGrp="1"/>
          </p:cNvSpPr>
          <p:nvPr>
            <p:ph type="subTitle" idx="8"/>
          </p:nvPr>
        </p:nvSpPr>
        <p:spPr>
          <a:xfrm>
            <a:off x="3415425" y="1562975"/>
            <a:ext cx="2299800" cy="4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90" name="Google Shape;590;p35"/>
          <p:cNvSpPr txBox="1">
            <a:spLocks noGrp="1"/>
          </p:cNvSpPr>
          <p:nvPr>
            <p:ph type="subTitle" idx="9"/>
          </p:nvPr>
        </p:nvSpPr>
        <p:spPr>
          <a:xfrm>
            <a:off x="6117488" y="1562975"/>
            <a:ext cx="2299800" cy="4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91" name="Google Shape;591;p35"/>
          <p:cNvSpPr txBox="1">
            <a:spLocks noGrp="1"/>
          </p:cNvSpPr>
          <p:nvPr>
            <p:ph type="subTitle" idx="13"/>
          </p:nvPr>
        </p:nvSpPr>
        <p:spPr>
          <a:xfrm>
            <a:off x="713362" y="3069375"/>
            <a:ext cx="2299800" cy="4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92" name="Google Shape;592;p35"/>
          <p:cNvSpPr txBox="1">
            <a:spLocks noGrp="1"/>
          </p:cNvSpPr>
          <p:nvPr>
            <p:ph type="subTitle" idx="14"/>
          </p:nvPr>
        </p:nvSpPr>
        <p:spPr>
          <a:xfrm>
            <a:off x="3415425" y="3069375"/>
            <a:ext cx="2299800" cy="4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93" name="Google Shape;593;p35"/>
          <p:cNvSpPr txBox="1">
            <a:spLocks noGrp="1"/>
          </p:cNvSpPr>
          <p:nvPr>
            <p:ph type="subTitle" idx="15"/>
          </p:nvPr>
        </p:nvSpPr>
        <p:spPr>
          <a:xfrm>
            <a:off x="6117488" y="3069375"/>
            <a:ext cx="2299800" cy="4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4"/>
        <p:cNvGrpSpPr/>
        <p:nvPr/>
      </p:nvGrpSpPr>
      <p:grpSpPr>
        <a:xfrm>
          <a:off x="0" y="0"/>
          <a:ext cx="0" cy="0"/>
          <a:chOff x="0" y="0"/>
          <a:chExt cx="0" cy="0"/>
        </a:xfrm>
      </p:grpSpPr>
      <p:sp>
        <p:nvSpPr>
          <p:cNvPr id="595" name="Google Shape;595;p36"/>
          <p:cNvSpPr txBox="1">
            <a:spLocks noGrp="1"/>
          </p:cNvSpPr>
          <p:nvPr>
            <p:ph type="title"/>
          </p:nvPr>
        </p:nvSpPr>
        <p:spPr>
          <a:xfrm flipH="1">
            <a:off x="1185450" y="1482000"/>
            <a:ext cx="4651800" cy="2179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96"/>
        <p:cNvGrpSpPr/>
        <p:nvPr/>
      </p:nvGrpSpPr>
      <p:grpSpPr>
        <a:xfrm>
          <a:off x="0" y="0"/>
          <a:ext cx="0" cy="0"/>
          <a:chOff x="0" y="0"/>
          <a:chExt cx="0" cy="0"/>
        </a:xfrm>
      </p:grpSpPr>
      <p:grpSp>
        <p:nvGrpSpPr>
          <p:cNvPr id="597" name="Google Shape;597;p37"/>
          <p:cNvGrpSpPr/>
          <p:nvPr/>
        </p:nvGrpSpPr>
        <p:grpSpPr>
          <a:xfrm rot="10800000">
            <a:off x="346278" y="2945674"/>
            <a:ext cx="192747" cy="252804"/>
            <a:chOff x="2077591" y="2550308"/>
            <a:chExt cx="192747" cy="252804"/>
          </a:xfrm>
        </p:grpSpPr>
        <p:sp>
          <p:nvSpPr>
            <p:cNvPr id="598" name="Google Shape;598;p37"/>
            <p:cNvSpPr/>
            <p:nvPr/>
          </p:nvSpPr>
          <p:spPr>
            <a:xfrm>
              <a:off x="2077591" y="2709341"/>
              <a:ext cx="192747" cy="93771"/>
            </a:xfrm>
            <a:custGeom>
              <a:avLst/>
              <a:gdLst/>
              <a:ahLst/>
              <a:cxnLst/>
              <a:rect l="l" t="t" r="r" b="b"/>
              <a:pathLst>
                <a:path w="6666" h="3243" fill="none" extrusionOk="0">
                  <a:moveTo>
                    <a:pt x="1" y="3242"/>
                  </a:moveTo>
                  <a:lnTo>
                    <a:pt x="3128" y="115"/>
                  </a:lnTo>
                  <a:cubicBezTo>
                    <a:pt x="3242" y="1"/>
                    <a:pt x="3424" y="1"/>
                    <a:pt x="3539" y="115"/>
                  </a:cubicBezTo>
                  <a:lnTo>
                    <a:pt x="6666" y="324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37"/>
            <p:cNvSpPr/>
            <p:nvPr/>
          </p:nvSpPr>
          <p:spPr>
            <a:xfrm>
              <a:off x="2077591" y="2550308"/>
              <a:ext cx="192747" cy="93742"/>
            </a:xfrm>
            <a:custGeom>
              <a:avLst/>
              <a:gdLst/>
              <a:ahLst/>
              <a:cxnLst/>
              <a:rect l="l" t="t" r="r" b="b"/>
              <a:pathLst>
                <a:path w="6666" h="3242" fill="none" extrusionOk="0">
                  <a:moveTo>
                    <a:pt x="1" y="3241"/>
                  </a:moveTo>
                  <a:lnTo>
                    <a:pt x="3128" y="114"/>
                  </a:lnTo>
                  <a:cubicBezTo>
                    <a:pt x="3242" y="0"/>
                    <a:pt x="3424" y="0"/>
                    <a:pt x="3539" y="114"/>
                  </a:cubicBezTo>
                  <a:lnTo>
                    <a:pt x="6666" y="3241"/>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0" name="Google Shape;600;p37"/>
          <p:cNvGrpSpPr/>
          <p:nvPr/>
        </p:nvGrpSpPr>
        <p:grpSpPr>
          <a:xfrm>
            <a:off x="102922" y="4634636"/>
            <a:ext cx="1497886" cy="508876"/>
            <a:chOff x="102922" y="4634636"/>
            <a:chExt cx="1497886" cy="508876"/>
          </a:xfrm>
        </p:grpSpPr>
        <p:grpSp>
          <p:nvGrpSpPr>
            <p:cNvPr id="601" name="Google Shape;601;p37"/>
            <p:cNvGrpSpPr/>
            <p:nvPr/>
          </p:nvGrpSpPr>
          <p:grpSpPr>
            <a:xfrm rot="10800000" flipH="1">
              <a:off x="1368447" y="4634636"/>
              <a:ext cx="232361" cy="508876"/>
              <a:chOff x="7411657" y="-99578"/>
              <a:chExt cx="232361" cy="508876"/>
            </a:xfrm>
          </p:grpSpPr>
          <p:sp>
            <p:nvSpPr>
              <p:cNvPr id="602" name="Google Shape;602;p37"/>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37"/>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37"/>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5" name="Google Shape;605;p37"/>
            <p:cNvGrpSpPr/>
            <p:nvPr/>
          </p:nvGrpSpPr>
          <p:grpSpPr>
            <a:xfrm rot="10800000" flipH="1">
              <a:off x="102922" y="4634636"/>
              <a:ext cx="232361" cy="508876"/>
              <a:chOff x="7411657" y="-99578"/>
              <a:chExt cx="232361" cy="508876"/>
            </a:xfrm>
          </p:grpSpPr>
          <p:sp>
            <p:nvSpPr>
              <p:cNvPr id="606" name="Google Shape;606;p37"/>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37"/>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37"/>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609" name="Google Shape;609;p37"/>
          <p:cNvGrpSpPr/>
          <p:nvPr/>
        </p:nvGrpSpPr>
        <p:grpSpPr>
          <a:xfrm>
            <a:off x="2056301" y="4683897"/>
            <a:ext cx="722135" cy="465994"/>
            <a:chOff x="3172351" y="4683897"/>
            <a:chExt cx="722135" cy="465994"/>
          </a:xfrm>
        </p:grpSpPr>
        <p:grpSp>
          <p:nvGrpSpPr>
            <p:cNvPr id="610" name="Google Shape;610;p37"/>
            <p:cNvGrpSpPr/>
            <p:nvPr/>
          </p:nvGrpSpPr>
          <p:grpSpPr>
            <a:xfrm rot="10800000">
              <a:off x="3794122" y="4937337"/>
              <a:ext cx="100364" cy="212554"/>
              <a:chOff x="2753422" y="-98913"/>
              <a:chExt cx="100364" cy="212554"/>
            </a:xfrm>
          </p:grpSpPr>
          <p:sp>
            <p:nvSpPr>
              <p:cNvPr id="611" name="Google Shape;611;p37"/>
              <p:cNvSpPr/>
              <p:nvPr/>
            </p:nvSpPr>
            <p:spPr>
              <a:xfrm>
                <a:off x="2778520" y="75329"/>
                <a:ext cx="38283" cy="38312"/>
              </a:xfrm>
              <a:custGeom>
                <a:avLst/>
                <a:gdLst/>
                <a:ahLst/>
                <a:cxnLst/>
                <a:rect l="l" t="t" r="r" b="b"/>
                <a:pathLst>
                  <a:path w="1324" h="1325" extrusionOk="0">
                    <a:moveTo>
                      <a:pt x="0" y="0"/>
                    </a:moveTo>
                    <a:lnTo>
                      <a:pt x="0" y="1324"/>
                    </a:lnTo>
                    <a:lnTo>
                      <a:pt x="1324" y="1324"/>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37"/>
              <p:cNvSpPr/>
              <p:nvPr/>
            </p:nvSpPr>
            <p:spPr>
              <a:xfrm>
                <a:off x="275342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3" name="Google Shape;613;p37"/>
            <p:cNvGrpSpPr/>
            <p:nvPr/>
          </p:nvGrpSpPr>
          <p:grpSpPr>
            <a:xfrm rot="10800000">
              <a:off x="3172351" y="4683897"/>
              <a:ext cx="268650" cy="465994"/>
              <a:chOff x="3359306" y="-98913"/>
              <a:chExt cx="268650" cy="465994"/>
            </a:xfrm>
          </p:grpSpPr>
          <p:sp>
            <p:nvSpPr>
              <p:cNvPr id="614" name="Google Shape;614;p37"/>
              <p:cNvSpPr/>
              <p:nvPr/>
            </p:nvSpPr>
            <p:spPr>
              <a:xfrm>
                <a:off x="3359306" y="99097"/>
                <a:ext cx="100335" cy="100335"/>
              </a:xfrm>
              <a:custGeom>
                <a:avLst/>
                <a:gdLst/>
                <a:ahLst/>
                <a:cxnLst/>
                <a:rect l="l" t="t" r="r" b="b"/>
                <a:pathLst>
                  <a:path w="3470" h="3470" extrusionOk="0">
                    <a:moveTo>
                      <a:pt x="0" y="0"/>
                    </a:moveTo>
                    <a:lnTo>
                      <a:pt x="0" y="3469"/>
                    </a:lnTo>
                    <a:lnTo>
                      <a:pt x="3470" y="3469"/>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37"/>
              <p:cNvSpPr/>
              <p:nvPr/>
            </p:nvSpPr>
            <p:spPr>
              <a:xfrm>
                <a:off x="3359306" y="-98248"/>
                <a:ext cx="100335" cy="100335"/>
              </a:xfrm>
              <a:custGeom>
                <a:avLst/>
                <a:gdLst/>
                <a:ahLst/>
                <a:cxnLst/>
                <a:rect l="l" t="t" r="r" b="b"/>
                <a:pathLst>
                  <a:path w="3470" h="3470" extrusionOk="0">
                    <a:moveTo>
                      <a:pt x="0" y="0"/>
                    </a:moveTo>
                    <a:lnTo>
                      <a:pt x="0"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37"/>
              <p:cNvSpPr/>
              <p:nvPr/>
            </p:nvSpPr>
            <p:spPr>
              <a:xfrm>
                <a:off x="3390332" y="328104"/>
                <a:ext cx="38312" cy="38977"/>
              </a:xfrm>
              <a:custGeom>
                <a:avLst/>
                <a:gdLst/>
                <a:ahLst/>
                <a:cxnLst/>
                <a:rect l="l" t="t" r="r" b="b"/>
                <a:pathLst>
                  <a:path w="1325" h="1348" extrusionOk="0">
                    <a:moveTo>
                      <a:pt x="0" y="0"/>
                    </a:moveTo>
                    <a:lnTo>
                      <a:pt x="0" y="1347"/>
                    </a:lnTo>
                    <a:lnTo>
                      <a:pt x="1324" y="1347"/>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37"/>
              <p:cNvSpPr/>
              <p:nvPr/>
            </p:nvSpPr>
            <p:spPr>
              <a:xfrm>
                <a:off x="3552690" y="75329"/>
                <a:ext cx="38312" cy="38312"/>
              </a:xfrm>
              <a:custGeom>
                <a:avLst/>
                <a:gdLst/>
                <a:ahLst/>
                <a:cxnLst/>
                <a:rect l="l" t="t" r="r" b="b"/>
                <a:pathLst>
                  <a:path w="1325" h="1325" extrusionOk="0">
                    <a:moveTo>
                      <a:pt x="0" y="0"/>
                    </a:moveTo>
                    <a:lnTo>
                      <a:pt x="0" y="1324"/>
                    </a:lnTo>
                    <a:lnTo>
                      <a:pt x="1324" y="1324"/>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37"/>
              <p:cNvSpPr/>
              <p:nvPr/>
            </p:nvSpPr>
            <p:spPr>
              <a:xfrm>
                <a:off x="352759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19" name="Google Shape;619;p37"/>
          <p:cNvSpPr txBox="1">
            <a:spLocks noGrp="1"/>
          </p:cNvSpPr>
          <p:nvPr>
            <p:ph type="title"/>
          </p:nvPr>
        </p:nvSpPr>
        <p:spPr>
          <a:xfrm>
            <a:off x="1070268" y="3691238"/>
            <a:ext cx="7003500" cy="518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620" name="Google Shape;620;p37"/>
          <p:cNvSpPr txBox="1">
            <a:spLocks noGrp="1"/>
          </p:cNvSpPr>
          <p:nvPr>
            <p:ph type="subTitle" idx="1"/>
          </p:nvPr>
        </p:nvSpPr>
        <p:spPr>
          <a:xfrm>
            <a:off x="1070232" y="934163"/>
            <a:ext cx="7003500" cy="26463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SzPts val="3000"/>
              <a:buNone/>
              <a:defRPr sz="3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1"/>
        <p:cNvGrpSpPr/>
        <p:nvPr/>
      </p:nvGrpSpPr>
      <p:grpSpPr>
        <a:xfrm>
          <a:off x="0" y="0"/>
          <a:ext cx="0" cy="0"/>
          <a:chOff x="0" y="0"/>
          <a:chExt cx="0" cy="0"/>
        </a:xfrm>
      </p:grpSpPr>
      <p:sp>
        <p:nvSpPr>
          <p:cNvPr id="622" name="Google Shape;622;p38"/>
          <p:cNvSpPr>
            <a:spLocks noGrp="1"/>
          </p:cNvSpPr>
          <p:nvPr>
            <p:ph type="pic" idx="2"/>
          </p:nvPr>
        </p:nvSpPr>
        <p:spPr>
          <a:xfrm>
            <a:off x="-25" y="-13725"/>
            <a:ext cx="9144000" cy="5157300"/>
          </a:xfrm>
          <a:prstGeom prst="rect">
            <a:avLst/>
          </a:prstGeom>
          <a:noFill/>
          <a:ln>
            <a:noFill/>
          </a:ln>
        </p:spPr>
      </p:sp>
      <p:sp>
        <p:nvSpPr>
          <p:cNvPr id="623" name="Google Shape;623;p38"/>
          <p:cNvSpPr txBox="1">
            <a:spLocks noGrp="1"/>
          </p:cNvSpPr>
          <p:nvPr>
            <p:ph type="title"/>
          </p:nvPr>
        </p:nvSpPr>
        <p:spPr>
          <a:xfrm>
            <a:off x="720000" y="3827125"/>
            <a:ext cx="7704000" cy="760200"/>
          </a:xfrm>
          <a:prstGeom prst="rect">
            <a:avLst/>
          </a:prstGeom>
          <a:solidFill>
            <a:schemeClr val="lt2"/>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24"/>
        <p:cNvGrpSpPr/>
        <p:nvPr/>
      </p:nvGrpSpPr>
      <p:grpSpPr>
        <a:xfrm>
          <a:off x="0" y="0"/>
          <a:ext cx="0" cy="0"/>
          <a:chOff x="0" y="0"/>
          <a:chExt cx="0" cy="0"/>
        </a:xfrm>
      </p:grpSpPr>
      <p:sp>
        <p:nvSpPr>
          <p:cNvPr id="625" name="Google Shape;625;p39"/>
          <p:cNvSpPr txBox="1">
            <a:spLocks noGrp="1"/>
          </p:cNvSpPr>
          <p:nvPr>
            <p:ph type="title"/>
          </p:nvPr>
        </p:nvSpPr>
        <p:spPr>
          <a:xfrm>
            <a:off x="4649950" y="1088250"/>
            <a:ext cx="3519600" cy="1851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26" name="Google Shape;626;p39"/>
          <p:cNvSpPr txBox="1">
            <a:spLocks noGrp="1"/>
          </p:cNvSpPr>
          <p:nvPr>
            <p:ph type="subTitle" idx="1"/>
          </p:nvPr>
        </p:nvSpPr>
        <p:spPr>
          <a:xfrm>
            <a:off x="4649950" y="2938950"/>
            <a:ext cx="3519600" cy="11163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27" name="Google Shape;627;p39"/>
          <p:cNvSpPr>
            <a:spLocks noGrp="1"/>
          </p:cNvSpPr>
          <p:nvPr>
            <p:ph type="pic" idx="2"/>
          </p:nvPr>
        </p:nvSpPr>
        <p:spPr>
          <a:xfrm>
            <a:off x="0" y="0"/>
            <a:ext cx="3801000" cy="5143500"/>
          </a:xfrm>
          <a:prstGeom prst="rect">
            <a:avLst/>
          </a:prstGeom>
          <a:noFill/>
          <a:ln>
            <a:noFill/>
          </a:ln>
        </p:spPr>
      </p:sp>
      <p:grpSp>
        <p:nvGrpSpPr>
          <p:cNvPr id="628" name="Google Shape;628;p39"/>
          <p:cNvGrpSpPr/>
          <p:nvPr/>
        </p:nvGrpSpPr>
        <p:grpSpPr>
          <a:xfrm rot="10800000">
            <a:off x="8655442" y="4677495"/>
            <a:ext cx="268650" cy="465994"/>
            <a:chOff x="3359306" y="-98913"/>
            <a:chExt cx="268650" cy="465994"/>
          </a:xfrm>
        </p:grpSpPr>
        <p:sp>
          <p:nvSpPr>
            <p:cNvPr id="629" name="Google Shape;629;p39"/>
            <p:cNvSpPr/>
            <p:nvPr/>
          </p:nvSpPr>
          <p:spPr>
            <a:xfrm>
              <a:off x="3359306" y="99097"/>
              <a:ext cx="100335" cy="100335"/>
            </a:xfrm>
            <a:custGeom>
              <a:avLst/>
              <a:gdLst/>
              <a:ahLst/>
              <a:cxnLst/>
              <a:rect l="l" t="t" r="r" b="b"/>
              <a:pathLst>
                <a:path w="3470" h="3470" extrusionOk="0">
                  <a:moveTo>
                    <a:pt x="0" y="0"/>
                  </a:moveTo>
                  <a:lnTo>
                    <a:pt x="0" y="3469"/>
                  </a:lnTo>
                  <a:lnTo>
                    <a:pt x="3470" y="3469"/>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39"/>
            <p:cNvSpPr/>
            <p:nvPr/>
          </p:nvSpPr>
          <p:spPr>
            <a:xfrm>
              <a:off x="3359306" y="-98248"/>
              <a:ext cx="100335" cy="100335"/>
            </a:xfrm>
            <a:custGeom>
              <a:avLst/>
              <a:gdLst/>
              <a:ahLst/>
              <a:cxnLst/>
              <a:rect l="l" t="t" r="r" b="b"/>
              <a:pathLst>
                <a:path w="3470" h="3470" extrusionOk="0">
                  <a:moveTo>
                    <a:pt x="0" y="0"/>
                  </a:moveTo>
                  <a:lnTo>
                    <a:pt x="0"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39"/>
            <p:cNvSpPr/>
            <p:nvPr/>
          </p:nvSpPr>
          <p:spPr>
            <a:xfrm>
              <a:off x="3390332" y="328104"/>
              <a:ext cx="38312" cy="38977"/>
            </a:xfrm>
            <a:custGeom>
              <a:avLst/>
              <a:gdLst/>
              <a:ahLst/>
              <a:cxnLst/>
              <a:rect l="l" t="t" r="r" b="b"/>
              <a:pathLst>
                <a:path w="1325" h="1348" extrusionOk="0">
                  <a:moveTo>
                    <a:pt x="0" y="0"/>
                  </a:moveTo>
                  <a:lnTo>
                    <a:pt x="0" y="1347"/>
                  </a:lnTo>
                  <a:lnTo>
                    <a:pt x="1324" y="1347"/>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39"/>
            <p:cNvSpPr/>
            <p:nvPr/>
          </p:nvSpPr>
          <p:spPr>
            <a:xfrm>
              <a:off x="3552690" y="75329"/>
              <a:ext cx="38312" cy="38312"/>
            </a:xfrm>
            <a:custGeom>
              <a:avLst/>
              <a:gdLst/>
              <a:ahLst/>
              <a:cxnLst/>
              <a:rect l="l" t="t" r="r" b="b"/>
              <a:pathLst>
                <a:path w="1325" h="1325" extrusionOk="0">
                  <a:moveTo>
                    <a:pt x="0" y="0"/>
                  </a:moveTo>
                  <a:lnTo>
                    <a:pt x="0" y="1324"/>
                  </a:lnTo>
                  <a:lnTo>
                    <a:pt x="1324" y="1324"/>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39"/>
            <p:cNvSpPr/>
            <p:nvPr/>
          </p:nvSpPr>
          <p:spPr>
            <a:xfrm>
              <a:off x="352759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4" name="Google Shape;634;p39"/>
          <p:cNvGrpSpPr/>
          <p:nvPr/>
        </p:nvGrpSpPr>
        <p:grpSpPr>
          <a:xfrm>
            <a:off x="8240075" y="3103510"/>
            <a:ext cx="684028" cy="1239629"/>
            <a:chOff x="8240075" y="3103510"/>
            <a:chExt cx="684028" cy="1239629"/>
          </a:xfrm>
        </p:grpSpPr>
        <p:grpSp>
          <p:nvGrpSpPr>
            <p:cNvPr id="635" name="Google Shape;635;p39"/>
            <p:cNvGrpSpPr/>
            <p:nvPr/>
          </p:nvGrpSpPr>
          <p:grpSpPr>
            <a:xfrm>
              <a:off x="8240075" y="3669218"/>
              <a:ext cx="583667" cy="673921"/>
              <a:chOff x="556860" y="2806392"/>
              <a:chExt cx="583667" cy="673921"/>
            </a:xfrm>
          </p:grpSpPr>
          <p:sp>
            <p:nvSpPr>
              <p:cNvPr id="636" name="Google Shape;636;p39"/>
              <p:cNvSpPr/>
              <p:nvPr/>
            </p:nvSpPr>
            <p:spPr>
              <a:xfrm>
                <a:off x="556860" y="2806392"/>
                <a:ext cx="583667" cy="291858"/>
              </a:xfrm>
              <a:custGeom>
                <a:avLst/>
                <a:gdLst/>
                <a:ahLst/>
                <a:cxnLst/>
                <a:rect l="l" t="t" r="r" b="b"/>
                <a:pathLst>
                  <a:path w="23328" h="11665" extrusionOk="0">
                    <a:moveTo>
                      <a:pt x="11664" y="1"/>
                    </a:moveTo>
                    <a:lnTo>
                      <a:pt x="0" y="11665"/>
                    </a:lnTo>
                    <a:lnTo>
                      <a:pt x="23328" y="11665"/>
                    </a:lnTo>
                    <a:lnTo>
                      <a:pt x="11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39"/>
              <p:cNvSpPr/>
              <p:nvPr/>
            </p:nvSpPr>
            <p:spPr>
              <a:xfrm>
                <a:off x="556860" y="3188455"/>
                <a:ext cx="583667" cy="291858"/>
              </a:xfrm>
              <a:custGeom>
                <a:avLst/>
                <a:gdLst/>
                <a:ahLst/>
                <a:cxnLst/>
                <a:rect l="l" t="t" r="r" b="b"/>
                <a:pathLst>
                  <a:path w="23328" h="11665" extrusionOk="0">
                    <a:moveTo>
                      <a:pt x="11664" y="1"/>
                    </a:moveTo>
                    <a:lnTo>
                      <a:pt x="0" y="11665"/>
                    </a:lnTo>
                    <a:lnTo>
                      <a:pt x="23328" y="11665"/>
                    </a:lnTo>
                    <a:lnTo>
                      <a:pt x="116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8" name="Google Shape;638;p39"/>
            <p:cNvGrpSpPr/>
            <p:nvPr/>
          </p:nvGrpSpPr>
          <p:grpSpPr>
            <a:xfrm>
              <a:off x="8731356" y="3103510"/>
              <a:ext cx="192747" cy="252804"/>
              <a:chOff x="2077591" y="2550308"/>
              <a:chExt cx="192747" cy="252804"/>
            </a:xfrm>
          </p:grpSpPr>
          <p:sp>
            <p:nvSpPr>
              <p:cNvPr id="639" name="Google Shape;639;p39"/>
              <p:cNvSpPr/>
              <p:nvPr/>
            </p:nvSpPr>
            <p:spPr>
              <a:xfrm>
                <a:off x="2077591" y="2709341"/>
                <a:ext cx="192747" cy="93771"/>
              </a:xfrm>
              <a:custGeom>
                <a:avLst/>
                <a:gdLst/>
                <a:ahLst/>
                <a:cxnLst/>
                <a:rect l="l" t="t" r="r" b="b"/>
                <a:pathLst>
                  <a:path w="6666" h="3243" fill="none" extrusionOk="0">
                    <a:moveTo>
                      <a:pt x="1" y="3242"/>
                    </a:moveTo>
                    <a:lnTo>
                      <a:pt x="3128" y="115"/>
                    </a:lnTo>
                    <a:cubicBezTo>
                      <a:pt x="3242" y="1"/>
                      <a:pt x="3424" y="1"/>
                      <a:pt x="3539" y="115"/>
                    </a:cubicBezTo>
                    <a:lnTo>
                      <a:pt x="6666" y="324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39"/>
              <p:cNvSpPr/>
              <p:nvPr/>
            </p:nvSpPr>
            <p:spPr>
              <a:xfrm>
                <a:off x="2077591" y="2550308"/>
                <a:ext cx="192747" cy="93742"/>
              </a:xfrm>
              <a:custGeom>
                <a:avLst/>
                <a:gdLst/>
                <a:ahLst/>
                <a:cxnLst/>
                <a:rect l="l" t="t" r="r" b="b"/>
                <a:pathLst>
                  <a:path w="6666" h="3242" fill="none" extrusionOk="0">
                    <a:moveTo>
                      <a:pt x="1" y="3241"/>
                    </a:moveTo>
                    <a:lnTo>
                      <a:pt x="3128" y="114"/>
                    </a:lnTo>
                    <a:cubicBezTo>
                      <a:pt x="3242" y="0"/>
                      <a:pt x="3424" y="0"/>
                      <a:pt x="3539" y="114"/>
                    </a:cubicBezTo>
                    <a:lnTo>
                      <a:pt x="6666" y="3241"/>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641" name="Google Shape;641;p39"/>
          <p:cNvGrpSpPr/>
          <p:nvPr/>
        </p:nvGrpSpPr>
        <p:grpSpPr>
          <a:xfrm rot="10800000">
            <a:off x="8163881" y="4634616"/>
            <a:ext cx="233026" cy="508876"/>
            <a:chOff x="4369741" y="-99578"/>
            <a:chExt cx="233026" cy="508876"/>
          </a:xfrm>
        </p:grpSpPr>
        <p:sp>
          <p:nvSpPr>
            <p:cNvPr id="642" name="Google Shape;642;p39"/>
            <p:cNvSpPr/>
            <p:nvPr/>
          </p:nvSpPr>
          <p:spPr>
            <a:xfrm>
              <a:off x="4370406"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39"/>
            <p:cNvSpPr/>
            <p:nvPr/>
          </p:nvSpPr>
          <p:spPr>
            <a:xfrm>
              <a:off x="4370406"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39"/>
            <p:cNvSpPr/>
            <p:nvPr/>
          </p:nvSpPr>
          <p:spPr>
            <a:xfrm>
              <a:off x="4369741" y="-99578"/>
              <a:ext cx="233026" cy="232997"/>
            </a:xfrm>
            <a:custGeom>
              <a:avLst/>
              <a:gdLst/>
              <a:ahLst/>
              <a:cxnLst/>
              <a:rect l="l" t="t" r="r" b="b"/>
              <a:pathLst>
                <a:path w="8059" h="8058" extrusionOk="0">
                  <a:moveTo>
                    <a:pt x="1" y="1"/>
                  </a:moveTo>
                  <a:lnTo>
                    <a:pt x="1" y="8058"/>
                  </a:lnTo>
                  <a:lnTo>
                    <a:pt x="8058" y="8058"/>
                  </a:lnTo>
                  <a:lnTo>
                    <a:pt x="805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5"/>
        <p:cNvGrpSpPr/>
        <p:nvPr/>
      </p:nvGrpSpPr>
      <p:grpSpPr>
        <a:xfrm>
          <a:off x="0" y="0"/>
          <a:ext cx="0" cy="0"/>
          <a:chOff x="0" y="0"/>
          <a:chExt cx="0" cy="0"/>
        </a:xfrm>
      </p:grpSpPr>
      <p:sp>
        <p:nvSpPr>
          <p:cNvPr id="646" name="Google Shape;646;p40"/>
          <p:cNvSpPr txBox="1">
            <a:spLocks noGrp="1"/>
          </p:cNvSpPr>
          <p:nvPr>
            <p:ph type="title" hasCustomPrompt="1"/>
          </p:nvPr>
        </p:nvSpPr>
        <p:spPr>
          <a:xfrm>
            <a:off x="3521375" y="1786125"/>
            <a:ext cx="4909500" cy="107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9600"/>
              <a:buNone/>
              <a:defRPr sz="6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647" name="Google Shape;647;p40"/>
          <p:cNvSpPr txBox="1">
            <a:spLocks noGrp="1"/>
          </p:cNvSpPr>
          <p:nvPr>
            <p:ph type="subTitle" idx="1"/>
          </p:nvPr>
        </p:nvSpPr>
        <p:spPr>
          <a:xfrm>
            <a:off x="3521375" y="2860250"/>
            <a:ext cx="4909500" cy="497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648" name="Google Shape;648;p40"/>
          <p:cNvGrpSpPr/>
          <p:nvPr/>
        </p:nvGrpSpPr>
        <p:grpSpPr>
          <a:xfrm>
            <a:off x="-45481" y="1143732"/>
            <a:ext cx="660615" cy="1257046"/>
            <a:chOff x="-45481" y="1143732"/>
            <a:chExt cx="660615" cy="1257046"/>
          </a:xfrm>
        </p:grpSpPr>
        <p:grpSp>
          <p:nvGrpSpPr>
            <p:cNvPr id="649" name="Google Shape;649;p40"/>
            <p:cNvGrpSpPr/>
            <p:nvPr/>
          </p:nvGrpSpPr>
          <p:grpSpPr>
            <a:xfrm rot="10800000">
              <a:off x="-45481" y="1143732"/>
              <a:ext cx="192747" cy="252803"/>
              <a:chOff x="860559" y="4414777"/>
              <a:chExt cx="192747" cy="252803"/>
            </a:xfrm>
          </p:grpSpPr>
          <p:sp>
            <p:nvSpPr>
              <p:cNvPr id="650" name="Google Shape;650;p40"/>
              <p:cNvSpPr/>
              <p:nvPr/>
            </p:nvSpPr>
            <p:spPr>
              <a:xfrm>
                <a:off x="860559" y="4573838"/>
                <a:ext cx="192747" cy="93742"/>
              </a:xfrm>
              <a:custGeom>
                <a:avLst/>
                <a:gdLst/>
                <a:ahLst/>
                <a:cxnLst/>
                <a:rect l="l" t="t" r="r" b="b"/>
                <a:pathLst>
                  <a:path w="6666" h="3242" fill="none" extrusionOk="0">
                    <a:moveTo>
                      <a:pt x="1" y="3242"/>
                    </a:moveTo>
                    <a:lnTo>
                      <a:pt x="3128" y="114"/>
                    </a:lnTo>
                    <a:cubicBezTo>
                      <a:pt x="3242" y="0"/>
                      <a:pt x="3425" y="0"/>
                      <a:pt x="3539" y="114"/>
                    </a:cubicBezTo>
                    <a:lnTo>
                      <a:pt x="6666" y="324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40"/>
              <p:cNvSpPr/>
              <p:nvPr/>
            </p:nvSpPr>
            <p:spPr>
              <a:xfrm>
                <a:off x="860559" y="4414777"/>
                <a:ext cx="192747" cy="93742"/>
              </a:xfrm>
              <a:custGeom>
                <a:avLst/>
                <a:gdLst/>
                <a:ahLst/>
                <a:cxnLst/>
                <a:rect l="l" t="t" r="r" b="b"/>
                <a:pathLst>
                  <a:path w="6666" h="3242" fill="none" extrusionOk="0">
                    <a:moveTo>
                      <a:pt x="1" y="3242"/>
                    </a:moveTo>
                    <a:lnTo>
                      <a:pt x="3128" y="115"/>
                    </a:lnTo>
                    <a:cubicBezTo>
                      <a:pt x="3242" y="0"/>
                      <a:pt x="3425" y="0"/>
                      <a:pt x="3539" y="115"/>
                    </a:cubicBezTo>
                    <a:lnTo>
                      <a:pt x="6666" y="324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2" name="Google Shape;652;p40"/>
            <p:cNvGrpSpPr/>
            <p:nvPr/>
          </p:nvGrpSpPr>
          <p:grpSpPr>
            <a:xfrm rot="10800000">
              <a:off x="422387" y="2147974"/>
              <a:ext cx="192747" cy="252804"/>
              <a:chOff x="2077591" y="2550308"/>
              <a:chExt cx="192747" cy="252804"/>
            </a:xfrm>
          </p:grpSpPr>
          <p:sp>
            <p:nvSpPr>
              <p:cNvPr id="653" name="Google Shape;653;p40"/>
              <p:cNvSpPr/>
              <p:nvPr/>
            </p:nvSpPr>
            <p:spPr>
              <a:xfrm>
                <a:off x="2077591" y="2709341"/>
                <a:ext cx="192747" cy="93771"/>
              </a:xfrm>
              <a:custGeom>
                <a:avLst/>
                <a:gdLst/>
                <a:ahLst/>
                <a:cxnLst/>
                <a:rect l="l" t="t" r="r" b="b"/>
                <a:pathLst>
                  <a:path w="6666" h="3243" fill="none" extrusionOk="0">
                    <a:moveTo>
                      <a:pt x="1" y="3242"/>
                    </a:moveTo>
                    <a:lnTo>
                      <a:pt x="3128" y="115"/>
                    </a:lnTo>
                    <a:cubicBezTo>
                      <a:pt x="3242" y="1"/>
                      <a:pt x="3424" y="1"/>
                      <a:pt x="3539" y="115"/>
                    </a:cubicBezTo>
                    <a:lnTo>
                      <a:pt x="6666" y="324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40"/>
              <p:cNvSpPr/>
              <p:nvPr/>
            </p:nvSpPr>
            <p:spPr>
              <a:xfrm>
                <a:off x="2077591" y="2550308"/>
                <a:ext cx="192747" cy="93742"/>
              </a:xfrm>
              <a:custGeom>
                <a:avLst/>
                <a:gdLst/>
                <a:ahLst/>
                <a:cxnLst/>
                <a:rect l="l" t="t" r="r" b="b"/>
                <a:pathLst>
                  <a:path w="6666" h="3242" fill="none" extrusionOk="0">
                    <a:moveTo>
                      <a:pt x="1" y="3241"/>
                    </a:moveTo>
                    <a:lnTo>
                      <a:pt x="3128" y="114"/>
                    </a:lnTo>
                    <a:cubicBezTo>
                      <a:pt x="3242" y="0"/>
                      <a:pt x="3424" y="0"/>
                      <a:pt x="3539" y="114"/>
                    </a:cubicBezTo>
                    <a:lnTo>
                      <a:pt x="6666" y="3241"/>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655"/>
        <p:cNvGrpSpPr/>
        <p:nvPr/>
      </p:nvGrpSpPr>
      <p:grpSpPr>
        <a:xfrm>
          <a:off x="0" y="0"/>
          <a:ext cx="0" cy="0"/>
          <a:chOff x="0" y="0"/>
          <a:chExt cx="0" cy="0"/>
        </a:xfrm>
      </p:grpSpPr>
      <p:sp>
        <p:nvSpPr>
          <p:cNvPr id="656" name="Google Shape;656;p41"/>
          <p:cNvSpPr txBox="1">
            <a:spLocks noGrp="1"/>
          </p:cNvSpPr>
          <p:nvPr>
            <p:ph type="title"/>
          </p:nvPr>
        </p:nvSpPr>
        <p:spPr>
          <a:xfrm>
            <a:off x="713225" y="828088"/>
            <a:ext cx="4313700" cy="768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6000"/>
              <a:buNone/>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657" name="Google Shape;657;p41"/>
          <p:cNvSpPr txBox="1">
            <a:spLocks noGrp="1"/>
          </p:cNvSpPr>
          <p:nvPr>
            <p:ph type="subTitle" idx="1"/>
          </p:nvPr>
        </p:nvSpPr>
        <p:spPr>
          <a:xfrm>
            <a:off x="713225" y="1517012"/>
            <a:ext cx="4313700" cy="3987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658" name="Google Shape;658;p41"/>
          <p:cNvSpPr txBox="1">
            <a:spLocks noGrp="1"/>
          </p:cNvSpPr>
          <p:nvPr>
            <p:ph type="title" idx="2"/>
          </p:nvPr>
        </p:nvSpPr>
        <p:spPr>
          <a:xfrm>
            <a:off x="713225" y="2027949"/>
            <a:ext cx="4313700" cy="768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6000"/>
              <a:buNone/>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659" name="Google Shape;659;p41"/>
          <p:cNvSpPr txBox="1">
            <a:spLocks noGrp="1"/>
          </p:cNvSpPr>
          <p:nvPr>
            <p:ph type="subTitle" idx="3"/>
          </p:nvPr>
        </p:nvSpPr>
        <p:spPr>
          <a:xfrm>
            <a:off x="713225" y="2716866"/>
            <a:ext cx="4313700" cy="3987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660" name="Google Shape;660;p41"/>
          <p:cNvSpPr txBox="1">
            <a:spLocks noGrp="1"/>
          </p:cNvSpPr>
          <p:nvPr>
            <p:ph type="title" idx="4"/>
          </p:nvPr>
        </p:nvSpPr>
        <p:spPr>
          <a:xfrm>
            <a:off x="713225" y="3227811"/>
            <a:ext cx="4313700" cy="768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6000"/>
              <a:buNone/>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661" name="Google Shape;661;p41"/>
          <p:cNvSpPr txBox="1">
            <a:spLocks noGrp="1"/>
          </p:cNvSpPr>
          <p:nvPr>
            <p:ph type="subTitle" idx="5"/>
          </p:nvPr>
        </p:nvSpPr>
        <p:spPr>
          <a:xfrm>
            <a:off x="713225" y="3916712"/>
            <a:ext cx="4313700" cy="3987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5"/>
        <p:cNvGrpSpPr/>
        <p:nvPr/>
      </p:nvGrpSpPr>
      <p:grpSpPr>
        <a:xfrm>
          <a:off x="0" y="0"/>
          <a:ext cx="0" cy="0"/>
          <a:chOff x="0" y="0"/>
          <a:chExt cx="0" cy="0"/>
        </a:xfrm>
      </p:grpSpPr>
      <p:sp>
        <p:nvSpPr>
          <p:cNvPr id="76" name="Google Shape;76;p5"/>
          <p:cNvSpPr txBox="1">
            <a:spLocks noGrp="1"/>
          </p:cNvSpPr>
          <p:nvPr>
            <p:ph type="title" hasCustomPrompt="1"/>
          </p:nvPr>
        </p:nvSpPr>
        <p:spPr>
          <a:xfrm>
            <a:off x="3521375" y="1786125"/>
            <a:ext cx="4909500" cy="107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9600"/>
              <a:buNone/>
              <a:defRPr sz="6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77" name="Google Shape;77;p5"/>
          <p:cNvSpPr txBox="1">
            <a:spLocks noGrp="1"/>
          </p:cNvSpPr>
          <p:nvPr>
            <p:ph type="subTitle" idx="1"/>
          </p:nvPr>
        </p:nvSpPr>
        <p:spPr>
          <a:xfrm>
            <a:off x="3521375" y="2860250"/>
            <a:ext cx="4909500" cy="497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78" name="Google Shape;78;p5"/>
          <p:cNvGrpSpPr/>
          <p:nvPr/>
        </p:nvGrpSpPr>
        <p:grpSpPr>
          <a:xfrm>
            <a:off x="-45481" y="1143732"/>
            <a:ext cx="660615" cy="1257046"/>
            <a:chOff x="-45481" y="1143732"/>
            <a:chExt cx="660615" cy="1257046"/>
          </a:xfrm>
        </p:grpSpPr>
        <p:grpSp>
          <p:nvGrpSpPr>
            <p:cNvPr id="79" name="Google Shape;79;p5"/>
            <p:cNvGrpSpPr/>
            <p:nvPr/>
          </p:nvGrpSpPr>
          <p:grpSpPr>
            <a:xfrm rot="10800000">
              <a:off x="-45481" y="1143732"/>
              <a:ext cx="192747" cy="252803"/>
              <a:chOff x="860559" y="4414777"/>
              <a:chExt cx="192747" cy="252803"/>
            </a:xfrm>
          </p:grpSpPr>
          <p:sp>
            <p:nvSpPr>
              <p:cNvPr id="80" name="Google Shape;80;p5"/>
              <p:cNvSpPr/>
              <p:nvPr/>
            </p:nvSpPr>
            <p:spPr>
              <a:xfrm>
                <a:off x="860559" y="4573838"/>
                <a:ext cx="192747" cy="93742"/>
              </a:xfrm>
              <a:custGeom>
                <a:avLst/>
                <a:gdLst/>
                <a:ahLst/>
                <a:cxnLst/>
                <a:rect l="l" t="t" r="r" b="b"/>
                <a:pathLst>
                  <a:path w="6666" h="3242" fill="none" extrusionOk="0">
                    <a:moveTo>
                      <a:pt x="1" y="3242"/>
                    </a:moveTo>
                    <a:lnTo>
                      <a:pt x="3128" y="114"/>
                    </a:lnTo>
                    <a:cubicBezTo>
                      <a:pt x="3242" y="0"/>
                      <a:pt x="3425" y="0"/>
                      <a:pt x="3539" y="114"/>
                    </a:cubicBezTo>
                    <a:lnTo>
                      <a:pt x="6666" y="324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5"/>
              <p:cNvSpPr/>
              <p:nvPr/>
            </p:nvSpPr>
            <p:spPr>
              <a:xfrm>
                <a:off x="860559" y="4414777"/>
                <a:ext cx="192747" cy="93742"/>
              </a:xfrm>
              <a:custGeom>
                <a:avLst/>
                <a:gdLst/>
                <a:ahLst/>
                <a:cxnLst/>
                <a:rect l="l" t="t" r="r" b="b"/>
                <a:pathLst>
                  <a:path w="6666" h="3242" fill="none" extrusionOk="0">
                    <a:moveTo>
                      <a:pt x="1" y="3242"/>
                    </a:moveTo>
                    <a:lnTo>
                      <a:pt x="3128" y="115"/>
                    </a:lnTo>
                    <a:cubicBezTo>
                      <a:pt x="3242" y="0"/>
                      <a:pt x="3425" y="0"/>
                      <a:pt x="3539" y="115"/>
                    </a:cubicBezTo>
                    <a:lnTo>
                      <a:pt x="6666" y="324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 name="Google Shape;82;p5"/>
            <p:cNvGrpSpPr/>
            <p:nvPr/>
          </p:nvGrpSpPr>
          <p:grpSpPr>
            <a:xfrm rot="10800000">
              <a:off x="422387" y="2147974"/>
              <a:ext cx="192747" cy="252804"/>
              <a:chOff x="2077591" y="2550308"/>
              <a:chExt cx="192747" cy="252804"/>
            </a:xfrm>
          </p:grpSpPr>
          <p:sp>
            <p:nvSpPr>
              <p:cNvPr id="83" name="Google Shape;83;p5"/>
              <p:cNvSpPr/>
              <p:nvPr/>
            </p:nvSpPr>
            <p:spPr>
              <a:xfrm>
                <a:off x="2077591" y="2709341"/>
                <a:ext cx="192747" cy="93771"/>
              </a:xfrm>
              <a:custGeom>
                <a:avLst/>
                <a:gdLst/>
                <a:ahLst/>
                <a:cxnLst/>
                <a:rect l="l" t="t" r="r" b="b"/>
                <a:pathLst>
                  <a:path w="6666" h="3243" fill="none" extrusionOk="0">
                    <a:moveTo>
                      <a:pt x="1" y="3242"/>
                    </a:moveTo>
                    <a:lnTo>
                      <a:pt x="3128" y="115"/>
                    </a:lnTo>
                    <a:cubicBezTo>
                      <a:pt x="3242" y="1"/>
                      <a:pt x="3424" y="1"/>
                      <a:pt x="3539" y="115"/>
                    </a:cubicBezTo>
                    <a:lnTo>
                      <a:pt x="6666" y="324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
              <p:cNvSpPr/>
              <p:nvPr/>
            </p:nvSpPr>
            <p:spPr>
              <a:xfrm>
                <a:off x="2077591" y="2550308"/>
                <a:ext cx="192747" cy="93742"/>
              </a:xfrm>
              <a:custGeom>
                <a:avLst/>
                <a:gdLst/>
                <a:ahLst/>
                <a:cxnLst/>
                <a:rect l="l" t="t" r="r" b="b"/>
                <a:pathLst>
                  <a:path w="6666" h="3242" fill="none" extrusionOk="0">
                    <a:moveTo>
                      <a:pt x="1" y="3241"/>
                    </a:moveTo>
                    <a:lnTo>
                      <a:pt x="3128" y="114"/>
                    </a:lnTo>
                    <a:cubicBezTo>
                      <a:pt x="3242" y="0"/>
                      <a:pt x="3424" y="0"/>
                      <a:pt x="3539" y="114"/>
                    </a:cubicBezTo>
                    <a:lnTo>
                      <a:pt x="6666" y="3241"/>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62"/>
        <p:cNvGrpSpPr/>
        <p:nvPr/>
      </p:nvGrpSpPr>
      <p:grpSpPr>
        <a:xfrm>
          <a:off x="0" y="0"/>
          <a:ext cx="0" cy="0"/>
          <a:chOff x="0" y="0"/>
          <a:chExt cx="0" cy="0"/>
        </a:xfrm>
      </p:grpSpPr>
      <p:sp>
        <p:nvSpPr>
          <p:cNvPr id="663" name="Google Shape;663;p42"/>
          <p:cNvSpPr txBox="1">
            <a:spLocks noGrp="1"/>
          </p:cNvSpPr>
          <p:nvPr>
            <p:ph type="title"/>
          </p:nvPr>
        </p:nvSpPr>
        <p:spPr>
          <a:xfrm>
            <a:off x="713225" y="1468650"/>
            <a:ext cx="3033900" cy="1063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64" name="Google Shape;664;p42"/>
          <p:cNvSpPr txBox="1">
            <a:spLocks noGrp="1"/>
          </p:cNvSpPr>
          <p:nvPr>
            <p:ph type="subTitle" idx="1"/>
          </p:nvPr>
        </p:nvSpPr>
        <p:spPr>
          <a:xfrm>
            <a:off x="713225" y="2531850"/>
            <a:ext cx="3033900" cy="11430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665" name="Google Shape;665;p42"/>
          <p:cNvGrpSpPr/>
          <p:nvPr/>
        </p:nvGrpSpPr>
        <p:grpSpPr>
          <a:xfrm flipH="1">
            <a:off x="-43143" y="-23378"/>
            <a:ext cx="1067397" cy="1391968"/>
            <a:chOff x="7736957" y="-99578"/>
            <a:chExt cx="1067397" cy="1391968"/>
          </a:xfrm>
        </p:grpSpPr>
        <p:grpSp>
          <p:nvGrpSpPr>
            <p:cNvPr id="666" name="Google Shape;666;p42"/>
            <p:cNvGrpSpPr/>
            <p:nvPr/>
          </p:nvGrpSpPr>
          <p:grpSpPr>
            <a:xfrm>
              <a:off x="8167443" y="-99578"/>
              <a:ext cx="636911" cy="1391968"/>
              <a:chOff x="6643443" y="-99578"/>
              <a:chExt cx="636911" cy="1391968"/>
            </a:xfrm>
          </p:grpSpPr>
          <p:sp>
            <p:nvSpPr>
              <p:cNvPr id="667" name="Google Shape;667;p42"/>
              <p:cNvSpPr/>
              <p:nvPr/>
            </p:nvSpPr>
            <p:spPr>
              <a:xfrm>
                <a:off x="6644744" y="536003"/>
                <a:ext cx="635610" cy="458071"/>
              </a:xfrm>
              <a:custGeom>
                <a:avLst/>
                <a:gdLst/>
                <a:ahLst/>
                <a:cxnLst/>
                <a:rect l="l" t="t" r="r" b="b"/>
                <a:pathLst>
                  <a:path w="21982" h="15842" extrusionOk="0">
                    <a:moveTo>
                      <a:pt x="1" y="0"/>
                    </a:moveTo>
                    <a:lnTo>
                      <a:pt x="1" y="15841"/>
                    </a:lnTo>
                    <a:lnTo>
                      <a:pt x="21982" y="15841"/>
                    </a:lnTo>
                    <a:lnTo>
                      <a:pt x="219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42"/>
              <p:cNvSpPr/>
              <p:nvPr/>
            </p:nvSpPr>
            <p:spPr>
              <a:xfrm>
                <a:off x="6644744" y="994045"/>
                <a:ext cx="635610" cy="298345"/>
              </a:xfrm>
              <a:custGeom>
                <a:avLst/>
                <a:gdLst/>
                <a:ahLst/>
                <a:cxnLst/>
                <a:rect l="l" t="t" r="r" b="b"/>
                <a:pathLst>
                  <a:path w="21982" h="10318" extrusionOk="0">
                    <a:moveTo>
                      <a:pt x="1" y="0"/>
                    </a:moveTo>
                    <a:lnTo>
                      <a:pt x="1" y="10317"/>
                    </a:lnTo>
                    <a:lnTo>
                      <a:pt x="21982" y="10317"/>
                    </a:lnTo>
                    <a:lnTo>
                      <a:pt x="2198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42"/>
              <p:cNvSpPr/>
              <p:nvPr/>
            </p:nvSpPr>
            <p:spPr>
              <a:xfrm>
                <a:off x="6643443" y="-99578"/>
                <a:ext cx="636911" cy="636940"/>
              </a:xfrm>
              <a:custGeom>
                <a:avLst/>
                <a:gdLst/>
                <a:ahLst/>
                <a:cxnLst/>
                <a:rect l="l" t="t" r="r" b="b"/>
                <a:pathLst>
                  <a:path w="22027" h="22028" extrusionOk="0">
                    <a:moveTo>
                      <a:pt x="0" y="1"/>
                    </a:moveTo>
                    <a:lnTo>
                      <a:pt x="0" y="22027"/>
                    </a:lnTo>
                    <a:lnTo>
                      <a:pt x="22027" y="22027"/>
                    </a:lnTo>
                    <a:lnTo>
                      <a:pt x="2202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0" name="Google Shape;670;p42"/>
            <p:cNvGrpSpPr/>
            <p:nvPr/>
          </p:nvGrpSpPr>
          <p:grpSpPr>
            <a:xfrm>
              <a:off x="7736957" y="-99578"/>
              <a:ext cx="232361" cy="508876"/>
              <a:chOff x="7411657" y="-99578"/>
              <a:chExt cx="232361" cy="508876"/>
            </a:xfrm>
          </p:grpSpPr>
          <p:sp>
            <p:nvSpPr>
              <p:cNvPr id="671" name="Google Shape;671;p42"/>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42"/>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42"/>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674"/>
        <p:cNvGrpSpPr/>
        <p:nvPr/>
      </p:nvGrpSpPr>
      <p:grpSpPr>
        <a:xfrm>
          <a:off x="0" y="0"/>
          <a:ext cx="0" cy="0"/>
          <a:chOff x="0" y="0"/>
          <a:chExt cx="0" cy="0"/>
        </a:xfrm>
      </p:grpSpPr>
      <p:grpSp>
        <p:nvGrpSpPr>
          <p:cNvPr id="675" name="Google Shape;675;p43"/>
          <p:cNvGrpSpPr/>
          <p:nvPr/>
        </p:nvGrpSpPr>
        <p:grpSpPr>
          <a:xfrm rot="10800000">
            <a:off x="159402" y="-3"/>
            <a:ext cx="722135" cy="465994"/>
            <a:chOff x="3172351" y="4683897"/>
            <a:chExt cx="722135" cy="465994"/>
          </a:xfrm>
        </p:grpSpPr>
        <p:grpSp>
          <p:nvGrpSpPr>
            <p:cNvPr id="676" name="Google Shape;676;p43"/>
            <p:cNvGrpSpPr/>
            <p:nvPr/>
          </p:nvGrpSpPr>
          <p:grpSpPr>
            <a:xfrm rot="10800000">
              <a:off x="3794122" y="4937337"/>
              <a:ext cx="100364" cy="212554"/>
              <a:chOff x="2753422" y="-98913"/>
              <a:chExt cx="100364" cy="212554"/>
            </a:xfrm>
          </p:grpSpPr>
          <p:sp>
            <p:nvSpPr>
              <p:cNvPr id="677" name="Google Shape;677;p43"/>
              <p:cNvSpPr/>
              <p:nvPr/>
            </p:nvSpPr>
            <p:spPr>
              <a:xfrm>
                <a:off x="2778520" y="75329"/>
                <a:ext cx="38283" cy="38312"/>
              </a:xfrm>
              <a:custGeom>
                <a:avLst/>
                <a:gdLst/>
                <a:ahLst/>
                <a:cxnLst/>
                <a:rect l="l" t="t" r="r" b="b"/>
                <a:pathLst>
                  <a:path w="1324" h="1325" extrusionOk="0">
                    <a:moveTo>
                      <a:pt x="0" y="0"/>
                    </a:moveTo>
                    <a:lnTo>
                      <a:pt x="0" y="1324"/>
                    </a:lnTo>
                    <a:lnTo>
                      <a:pt x="1324" y="1324"/>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43"/>
              <p:cNvSpPr/>
              <p:nvPr/>
            </p:nvSpPr>
            <p:spPr>
              <a:xfrm>
                <a:off x="275342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9" name="Google Shape;679;p43"/>
            <p:cNvGrpSpPr/>
            <p:nvPr/>
          </p:nvGrpSpPr>
          <p:grpSpPr>
            <a:xfrm rot="10800000">
              <a:off x="3172351" y="4683897"/>
              <a:ext cx="268650" cy="465994"/>
              <a:chOff x="3359306" y="-98913"/>
              <a:chExt cx="268650" cy="465994"/>
            </a:xfrm>
          </p:grpSpPr>
          <p:sp>
            <p:nvSpPr>
              <p:cNvPr id="680" name="Google Shape;680;p43"/>
              <p:cNvSpPr/>
              <p:nvPr/>
            </p:nvSpPr>
            <p:spPr>
              <a:xfrm>
                <a:off x="3359306" y="99097"/>
                <a:ext cx="100335" cy="100335"/>
              </a:xfrm>
              <a:custGeom>
                <a:avLst/>
                <a:gdLst/>
                <a:ahLst/>
                <a:cxnLst/>
                <a:rect l="l" t="t" r="r" b="b"/>
                <a:pathLst>
                  <a:path w="3470" h="3470" extrusionOk="0">
                    <a:moveTo>
                      <a:pt x="0" y="0"/>
                    </a:moveTo>
                    <a:lnTo>
                      <a:pt x="0" y="3469"/>
                    </a:lnTo>
                    <a:lnTo>
                      <a:pt x="3470" y="3469"/>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43"/>
              <p:cNvSpPr/>
              <p:nvPr/>
            </p:nvSpPr>
            <p:spPr>
              <a:xfrm>
                <a:off x="3359306" y="-98248"/>
                <a:ext cx="100335" cy="100335"/>
              </a:xfrm>
              <a:custGeom>
                <a:avLst/>
                <a:gdLst/>
                <a:ahLst/>
                <a:cxnLst/>
                <a:rect l="l" t="t" r="r" b="b"/>
                <a:pathLst>
                  <a:path w="3470" h="3470" extrusionOk="0">
                    <a:moveTo>
                      <a:pt x="0" y="0"/>
                    </a:moveTo>
                    <a:lnTo>
                      <a:pt x="0"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43"/>
              <p:cNvSpPr/>
              <p:nvPr/>
            </p:nvSpPr>
            <p:spPr>
              <a:xfrm>
                <a:off x="3390332" y="328104"/>
                <a:ext cx="38312" cy="38977"/>
              </a:xfrm>
              <a:custGeom>
                <a:avLst/>
                <a:gdLst/>
                <a:ahLst/>
                <a:cxnLst/>
                <a:rect l="l" t="t" r="r" b="b"/>
                <a:pathLst>
                  <a:path w="1325" h="1348" extrusionOk="0">
                    <a:moveTo>
                      <a:pt x="0" y="0"/>
                    </a:moveTo>
                    <a:lnTo>
                      <a:pt x="0" y="1347"/>
                    </a:lnTo>
                    <a:lnTo>
                      <a:pt x="1324" y="1347"/>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43"/>
              <p:cNvSpPr/>
              <p:nvPr/>
            </p:nvSpPr>
            <p:spPr>
              <a:xfrm>
                <a:off x="3552690" y="75329"/>
                <a:ext cx="38312" cy="38312"/>
              </a:xfrm>
              <a:custGeom>
                <a:avLst/>
                <a:gdLst/>
                <a:ahLst/>
                <a:cxnLst/>
                <a:rect l="l" t="t" r="r" b="b"/>
                <a:pathLst>
                  <a:path w="1325" h="1325" extrusionOk="0">
                    <a:moveTo>
                      <a:pt x="0" y="0"/>
                    </a:moveTo>
                    <a:lnTo>
                      <a:pt x="0" y="1324"/>
                    </a:lnTo>
                    <a:lnTo>
                      <a:pt x="1324" y="1324"/>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43"/>
              <p:cNvSpPr/>
              <p:nvPr/>
            </p:nvSpPr>
            <p:spPr>
              <a:xfrm>
                <a:off x="352759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85" name="Google Shape;685;p43"/>
          <p:cNvSpPr txBox="1">
            <a:spLocks noGrp="1"/>
          </p:cNvSpPr>
          <p:nvPr>
            <p:ph type="title"/>
          </p:nvPr>
        </p:nvSpPr>
        <p:spPr>
          <a:xfrm>
            <a:off x="5260825" y="1501200"/>
            <a:ext cx="3169800" cy="1060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86" name="Google Shape;686;p43"/>
          <p:cNvSpPr txBox="1">
            <a:spLocks noGrp="1"/>
          </p:cNvSpPr>
          <p:nvPr>
            <p:ph type="subTitle" idx="1"/>
          </p:nvPr>
        </p:nvSpPr>
        <p:spPr>
          <a:xfrm>
            <a:off x="5260976" y="2562000"/>
            <a:ext cx="3169800" cy="10803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87"/>
        <p:cNvGrpSpPr/>
        <p:nvPr/>
      </p:nvGrpSpPr>
      <p:grpSpPr>
        <a:xfrm>
          <a:off x="0" y="0"/>
          <a:ext cx="0" cy="0"/>
          <a:chOff x="0" y="0"/>
          <a:chExt cx="0" cy="0"/>
        </a:xfrm>
      </p:grpSpPr>
      <p:sp>
        <p:nvSpPr>
          <p:cNvPr id="688" name="Google Shape;688;p4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689" name="Google Shape;689;p44"/>
          <p:cNvGrpSpPr/>
          <p:nvPr/>
        </p:nvGrpSpPr>
        <p:grpSpPr>
          <a:xfrm>
            <a:off x="8270357" y="-99578"/>
            <a:ext cx="1067397" cy="1391968"/>
            <a:chOff x="7736957" y="-99578"/>
            <a:chExt cx="1067397" cy="1391968"/>
          </a:xfrm>
        </p:grpSpPr>
        <p:grpSp>
          <p:nvGrpSpPr>
            <p:cNvPr id="690" name="Google Shape;690;p44"/>
            <p:cNvGrpSpPr/>
            <p:nvPr/>
          </p:nvGrpSpPr>
          <p:grpSpPr>
            <a:xfrm>
              <a:off x="8167443" y="-99578"/>
              <a:ext cx="636911" cy="1391968"/>
              <a:chOff x="6643443" y="-99578"/>
              <a:chExt cx="636911" cy="1391968"/>
            </a:xfrm>
          </p:grpSpPr>
          <p:sp>
            <p:nvSpPr>
              <p:cNvPr id="691" name="Google Shape;691;p44"/>
              <p:cNvSpPr/>
              <p:nvPr/>
            </p:nvSpPr>
            <p:spPr>
              <a:xfrm>
                <a:off x="6644744" y="536003"/>
                <a:ext cx="635610" cy="458071"/>
              </a:xfrm>
              <a:custGeom>
                <a:avLst/>
                <a:gdLst/>
                <a:ahLst/>
                <a:cxnLst/>
                <a:rect l="l" t="t" r="r" b="b"/>
                <a:pathLst>
                  <a:path w="21982" h="15842" extrusionOk="0">
                    <a:moveTo>
                      <a:pt x="1" y="0"/>
                    </a:moveTo>
                    <a:lnTo>
                      <a:pt x="1" y="15841"/>
                    </a:lnTo>
                    <a:lnTo>
                      <a:pt x="21982" y="15841"/>
                    </a:lnTo>
                    <a:lnTo>
                      <a:pt x="219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44"/>
              <p:cNvSpPr/>
              <p:nvPr/>
            </p:nvSpPr>
            <p:spPr>
              <a:xfrm>
                <a:off x="6644744" y="994045"/>
                <a:ext cx="635610" cy="298345"/>
              </a:xfrm>
              <a:custGeom>
                <a:avLst/>
                <a:gdLst/>
                <a:ahLst/>
                <a:cxnLst/>
                <a:rect l="l" t="t" r="r" b="b"/>
                <a:pathLst>
                  <a:path w="21982" h="10318" extrusionOk="0">
                    <a:moveTo>
                      <a:pt x="1" y="0"/>
                    </a:moveTo>
                    <a:lnTo>
                      <a:pt x="1" y="10317"/>
                    </a:lnTo>
                    <a:lnTo>
                      <a:pt x="21982" y="10317"/>
                    </a:lnTo>
                    <a:lnTo>
                      <a:pt x="2198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44"/>
              <p:cNvSpPr/>
              <p:nvPr/>
            </p:nvSpPr>
            <p:spPr>
              <a:xfrm>
                <a:off x="6643443" y="-99578"/>
                <a:ext cx="636911" cy="636940"/>
              </a:xfrm>
              <a:custGeom>
                <a:avLst/>
                <a:gdLst/>
                <a:ahLst/>
                <a:cxnLst/>
                <a:rect l="l" t="t" r="r" b="b"/>
                <a:pathLst>
                  <a:path w="22027" h="22028" extrusionOk="0">
                    <a:moveTo>
                      <a:pt x="0" y="1"/>
                    </a:moveTo>
                    <a:lnTo>
                      <a:pt x="0" y="22027"/>
                    </a:lnTo>
                    <a:lnTo>
                      <a:pt x="22027" y="22027"/>
                    </a:lnTo>
                    <a:lnTo>
                      <a:pt x="2202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4" name="Google Shape;694;p44"/>
            <p:cNvGrpSpPr/>
            <p:nvPr/>
          </p:nvGrpSpPr>
          <p:grpSpPr>
            <a:xfrm>
              <a:off x="7736957" y="-99578"/>
              <a:ext cx="232361" cy="508876"/>
              <a:chOff x="7411657" y="-99578"/>
              <a:chExt cx="232361" cy="508876"/>
            </a:xfrm>
          </p:grpSpPr>
          <p:sp>
            <p:nvSpPr>
              <p:cNvPr id="695" name="Google Shape;695;p44"/>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44"/>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44"/>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698" name="Google Shape;698;p44"/>
          <p:cNvGrpSpPr/>
          <p:nvPr/>
        </p:nvGrpSpPr>
        <p:grpSpPr>
          <a:xfrm>
            <a:off x="8333730" y="1491143"/>
            <a:ext cx="194077" cy="1122018"/>
            <a:chOff x="7947568" y="177630"/>
            <a:chExt cx="194077" cy="1122018"/>
          </a:xfrm>
        </p:grpSpPr>
        <p:sp>
          <p:nvSpPr>
            <p:cNvPr id="699" name="Google Shape;699;p44"/>
            <p:cNvSpPr/>
            <p:nvPr/>
          </p:nvSpPr>
          <p:spPr>
            <a:xfrm>
              <a:off x="7947568" y="177630"/>
              <a:ext cx="194077" cy="194714"/>
            </a:xfrm>
            <a:custGeom>
              <a:avLst/>
              <a:gdLst/>
              <a:ahLst/>
              <a:cxnLst/>
              <a:rect l="l" t="t" r="r" b="b"/>
              <a:pathLst>
                <a:path w="6712" h="6734" extrusionOk="0">
                  <a:moveTo>
                    <a:pt x="1" y="0"/>
                  </a:moveTo>
                  <a:lnTo>
                    <a:pt x="1" y="6734"/>
                  </a:lnTo>
                  <a:lnTo>
                    <a:pt x="6712" y="6734"/>
                  </a:lnTo>
                  <a:lnTo>
                    <a:pt x="671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44"/>
            <p:cNvSpPr/>
            <p:nvPr/>
          </p:nvSpPr>
          <p:spPr>
            <a:xfrm>
              <a:off x="7947568" y="409933"/>
              <a:ext cx="194077" cy="194077"/>
            </a:xfrm>
            <a:custGeom>
              <a:avLst/>
              <a:gdLst/>
              <a:ahLst/>
              <a:cxnLst/>
              <a:rect l="l" t="t" r="r" b="b"/>
              <a:pathLst>
                <a:path w="6712" h="6712" extrusionOk="0">
                  <a:moveTo>
                    <a:pt x="1" y="1"/>
                  </a:moveTo>
                  <a:lnTo>
                    <a:pt x="1" y="6711"/>
                  </a:lnTo>
                  <a:lnTo>
                    <a:pt x="6712" y="6711"/>
                  </a:lnTo>
                  <a:lnTo>
                    <a:pt x="671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44"/>
            <p:cNvSpPr/>
            <p:nvPr/>
          </p:nvSpPr>
          <p:spPr>
            <a:xfrm>
              <a:off x="7947568" y="641600"/>
              <a:ext cx="194077" cy="194077"/>
            </a:xfrm>
            <a:custGeom>
              <a:avLst/>
              <a:gdLst/>
              <a:ahLst/>
              <a:cxnLst/>
              <a:rect l="l" t="t" r="r" b="b"/>
              <a:pathLst>
                <a:path w="6712" h="6712" extrusionOk="0">
                  <a:moveTo>
                    <a:pt x="1" y="0"/>
                  </a:moveTo>
                  <a:lnTo>
                    <a:pt x="1" y="6711"/>
                  </a:lnTo>
                  <a:lnTo>
                    <a:pt x="6712" y="6711"/>
                  </a:lnTo>
                  <a:lnTo>
                    <a:pt x="671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44"/>
            <p:cNvSpPr/>
            <p:nvPr/>
          </p:nvSpPr>
          <p:spPr>
            <a:xfrm>
              <a:off x="7947568" y="873267"/>
              <a:ext cx="194077" cy="194049"/>
            </a:xfrm>
            <a:custGeom>
              <a:avLst/>
              <a:gdLst/>
              <a:ahLst/>
              <a:cxnLst/>
              <a:rect l="l" t="t" r="r" b="b"/>
              <a:pathLst>
                <a:path w="6712" h="6711" extrusionOk="0">
                  <a:moveTo>
                    <a:pt x="1" y="0"/>
                  </a:moveTo>
                  <a:lnTo>
                    <a:pt x="1" y="6711"/>
                  </a:lnTo>
                  <a:lnTo>
                    <a:pt x="6712" y="6711"/>
                  </a:lnTo>
                  <a:lnTo>
                    <a:pt x="67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44"/>
            <p:cNvSpPr/>
            <p:nvPr/>
          </p:nvSpPr>
          <p:spPr>
            <a:xfrm>
              <a:off x="7947568" y="1105571"/>
              <a:ext cx="194077" cy="194077"/>
            </a:xfrm>
            <a:custGeom>
              <a:avLst/>
              <a:gdLst/>
              <a:ahLst/>
              <a:cxnLst/>
              <a:rect l="l" t="t" r="r" b="b"/>
              <a:pathLst>
                <a:path w="6712" h="6712" extrusionOk="0">
                  <a:moveTo>
                    <a:pt x="1" y="1"/>
                  </a:moveTo>
                  <a:lnTo>
                    <a:pt x="1" y="6711"/>
                  </a:lnTo>
                  <a:lnTo>
                    <a:pt x="6712" y="6711"/>
                  </a:lnTo>
                  <a:lnTo>
                    <a:pt x="671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704"/>
        <p:cNvGrpSpPr/>
        <p:nvPr/>
      </p:nvGrpSpPr>
      <p:grpSpPr>
        <a:xfrm>
          <a:off x="0" y="0"/>
          <a:ext cx="0" cy="0"/>
          <a:chOff x="0" y="0"/>
          <a:chExt cx="0" cy="0"/>
        </a:xfrm>
      </p:grpSpPr>
      <p:grpSp>
        <p:nvGrpSpPr>
          <p:cNvPr id="705" name="Google Shape;705;p45"/>
          <p:cNvGrpSpPr/>
          <p:nvPr/>
        </p:nvGrpSpPr>
        <p:grpSpPr>
          <a:xfrm rot="10800000">
            <a:off x="8724106" y="3751522"/>
            <a:ext cx="636911" cy="1391968"/>
            <a:chOff x="6643443" y="-99578"/>
            <a:chExt cx="636911" cy="1391968"/>
          </a:xfrm>
        </p:grpSpPr>
        <p:sp>
          <p:nvSpPr>
            <p:cNvPr id="706" name="Google Shape;706;p45"/>
            <p:cNvSpPr/>
            <p:nvPr/>
          </p:nvSpPr>
          <p:spPr>
            <a:xfrm>
              <a:off x="6644744" y="536003"/>
              <a:ext cx="635610" cy="458071"/>
            </a:xfrm>
            <a:custGeom>
              <a:avLst/>
              <a:gdLst/>
              <a:ahLst/>
              <a:cxnLst/>
              <a:rect l="l" t="t" r="r" b="b"/>
              <a:pathLst>
                <a:path w="21982" h="15842" extrusionOk="0">
                  <a:moveTo>
                    <a:pt x="1" y="0"/>
                  </a:moveTo>
                  <a:lnTo>
                    <a:pt x="1" y="15841"/>
                  </a:lnTo>
                  <a:lnTo>
                    <a:pt x="21982" y="15841"/>
                  </a:lnTo>
                  <a:lnTo>
                    <a:pt x="219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45"/>
            <p:cNvSpPr/>
            <p:nvPr/>
          </p:nvSpPr>
          <p:spPr>
            <a:xfrm>
              <a:off x="6644744" y="994045"/>
              <a:ext cx="635610" cy="298345"/>
            </a:xfrm>
            <a:custGeom>
              <a:avLst/>
              <a:gdLst/>
              <a:ahLst/>
              <a:cxnLst/>
              <a:rect l="l" t="t" r="r" b="b"/>
              <a:pathLst>
                <a:path w="21982" h="10318" extrusionOk="0">
                  <a:moveTo>
                    <a:pt x="1" y="0"/>
                  </a:moveTo>
                  <a:lnTo>
                    <a:pt x="1" y="10317"/>
                  </a:lnTo>
                  <a:lnTo>
                    <a:pt x="21982" y="10317"/>
                  </a:lnTo>
                  <a:lnTo>
                    <a:pt x="2198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45"/>
            <p:cNvSpPr/>
            <p:nvPr/>
          </p:nvSpPr>
          <p:spPr>
            <a:xfrm>
              <a:off x="6643443" y="-99578"/>
              <a:ext cx="636911" cy="636940"/>
            </a:xfrm>
            <a:custGeom>
              <a:avLst/>
              <a:gdLst/>
              <a:ahLst/>
              <a:cxnLst/>
              <a:rect l="l" t="t" r="r" b="b"/>
              <a:pathLst>
                <a:path w="22027" h="22028" extrusionOk="0">
                  <a:moveTo>
                    <a:pt x="0" y="1"/>
                  </a:moveTo>
                  <a:lnTo>
                    <a:pt x="0" y="22027"/>
                  </a:lnTo>
                  <a:lnTo>
                    <a:pt x="22027" y="22027"/>
                  </a:lnTo>
                  <a:lnTo>
                    <a:pt x="2202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9" name="Google Shape;709;p4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710" name="Google Shape;710;p45"/>
          <p:cNvGrpSpPr/>
          <p:nvPr/>
        </p:nvGrpSpPr>
        <p:grpSpPr>
          <a:xfrm rot="10800000">
            <a:off x="8195402" y="-3"/>
            <a:ext cx="722135" cy="465994"/>
            <a:chOff x="3172351" y="4683897"/>
            <a:chExt cx="722135" cy="465994"/>
          </a:xfrm>
        </p:grpSpPr>
        <p:grpSp>
          <p:nvGrpSpPr>
            <p:cNvPr id="711" name="Google Shape;711;p45"/>
            <p:cNvGrpSpPr/>
            <p:nvPr/>
          </p:nvGrpSpPr>
          <p:grpSpPr>
            <a:xfrm rot="10800000">
              <a:off x="3794122" y="4937337"/>
              <a:ext cx="100364" cy="212554"/>
              <a:chOff x="2753422" y="-98913"/>
              <a:chExt cx="100364" cy="212554"/>
            </a:xfrm>
          </p:grpSpPr>
          <p:sp>
            <p:nvSpPr>
              <p:cNvPr id="712" name="Google Shape;712;p45"/>
              <p:cNvSpPr/>
              <p:nvPr/>
            </p:nvSpPr>
            <p:spPr>
              <a:xfrm>
                <a:off x="2778520" y="75329"/>
                <a:ext cx="38283" cy="38312"/>
              </a:xfrm>
              <a:custGeom>
                <a:avLst/>
                <a:gdLst/>
                <a:ahLst/>
                <a:cxnLst/>
                <a:rect l="l" t="t" r="r" b="b"/>
                <a:pathLst>
                  <a:path w="1324" h="1325" extrusionOk="0">
                    <a:moveTo>
                      <a:pt x="0" y="0"/>
                    </a:moveTo>
                    <a:lnTo>
                      <a:pt x="0" y="1324"/>
                    </a:lnTo>
                    <a:lnTo>
                      <a:pt x="1324" y="1324"/>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45"/>
              <p:cNvSpPr/>
              <p:nvPr/>
            </p:nvSpPr>
            <p:spPr>
              <a:xfrm>
                <a:off x="275342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4" name="Google Shape;714;p45"/>
            <p:cNvGrpSpPr/>
            <p:nvPr/>
          </p:nvGrpSpPr>
          <p:grpSpPr>
            <a:xfrm rot="10800000">
              <a:off x="3172351" y="4683897"/>
              <a:ext cx="268650" cy="465994"/>
              <a:chOff x="3359306" y="-98913"/>
              <a:chExt cx="268650" cy="465994"/>
            </a:xfrm>
          </p:grpSpPr>
          <p:sp>
            <p:nvSpPr>
              <p:cNvPr id="715" name="Google Shape;715;p45"/>
              <p:cNvSpPr/>
              <p:nvPr/>
            </p:nvSpPr>
            <p:spPr>
              <a:xfrm>
                <a:off x="3359306" y="99097"/>
                <a:ext cx="100335" cy="100335"/>
              </a:xfrm>
              <a:custGeom>
                <a:avLst/>
                <a:gdLst/>
                <a:ahLst/>
                <a:cxnLst/>
                <a:rect l="l" t="t" r="r" b="b"/>
                <a:pathLst>
                  <a:path w="3470" h="3470" extrusionOk="0">
                    <a:moveTo>
                      <a:pt x="0" y="0"/>
                    </a:moveTo>
                    <a:lnTo>
                      <a:pt x="0" y="3469"/>
                    </a:lnTo>
                    <a:lnTo>
                      <a:pt x="3470" y="3469"/>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45"/>
              <p:cNvSpPr/>
              <p:nvPr/>
            </p:nvSpPr>
            <p:spPr>
              <a:xfrm>
                <a:off x="3359306" y="-98248"/>
                <a:ext cx="100335" cy="100335"/>
              </a:xfrm>
              <a:custGeom>
                <a:avLst/>
                <a:gdLst/>
                <a:ahLst/>
                <a:cxnLst/>
                <a:rect l="l" t="t" r="r" b="b"/>
                <a:pathLst>
                  <a:path w="3470" h="3470" extrusionOk="0">
                    <a:moveTo>
                      <a:pt x="0" y="0"/>
                    </a:moveTo>
                    <a:lnTo>
                      <a:pt x="0"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45"/>
              <p:cNvSpPr/>
              <p:nvPr/>
            </p:nvSpPr>
            <p:spPr>
              <a:xfrm>
                <a:off x="3390332" y="328104"/>
                <a:ext cx="38312" cy="38977"/>
              </a:xfrm>
              <a:custGeom>
                <a:avLst/>
                <a:gdLst/>
                <a:ahLst/>
                <a:cxnLst/>
                <a:rect l="l" t="t" r="r" b="b"/>
                <a:pathLst>
                  <a:path w="1325" h="1348" extrusionOk="0">
                    <a:moveTo>
                      <a:pt x="0" y="0"/>
                    </a:moveTo>
                    <a:lnTo>
                      <a:pt x="0" y="1347"/>
                    </a:lnTo>
                    <a:lnTo>
                      <a:pt x="1324" y="1347"/>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45"/>
              <p:cNvSpPr/>
              <p:nvPr/>
            </p:nvSpPr>
            <p:spPr>
              <a:xfrm>
                <a:off x="3552690" y="75329"/>
                <a:ext cx="38312" cy="38312"/>
              </a:xfrm>
              <a:custGeom>
                <a:avLst/>
                <a:gdLst/>
                <a:ahLst/>
                <a:cxnLst/>
                <a:rect l="l" t="t" r="r" b="b"/>
                <a:pathLst>
                  <a:path w="1325" h="1325" extrusionOk="0">
                    <a:moveTo>
                      <a:pt x="0" y="0"/>
                    </a:moveTo>
                    <a:lnTo>
                      <a:pt x="0" y="1324"/>
                    </a:lnTo>
                    <a:lnTo>
                      <a:pt x="1324" y="1324"/>
                    </a:lnTo>
                    <a:lnTo>
                      <a:pt x="13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45"/>
              <p:cNvSpPr/>
              <p:nvPr/>
            </p:nvSpPr>
            <p:spPr>
              <a:xfrm>
                <a:off x="352759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20" name="Google Shape;720;p45"/>
          <p:cNvGrpSpPr/>
          <p:nvPr/>
        </p:nvGrpSpPr>
        <p:grpSpPr>
          <a:xfrm rot="10800000" flipH="1">
            <a:off x="8761137" y="1112296"/>
            <a:ext cx="490383" cy="566205"/>
            <a:chOff x="511439" y="2611666"/>
            <a:chExt cx="674529" cy="778825"/>
          </a:xfrm>
        </p:grpSpPr>
        <p:sp>
          <p:nvSpPr>
            <p:cNvPr id="721" name="Google Shape;721;p45"/>
            <p:cNvSpPr/>
            <p:nvPr/>
          </p:nvSpPr>
          <p:spPr>
            <a:xfrm>
              <a:off x="511439" y="2611666"/>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45"/>
            <p:cNvSpPr/>
            <p:nvPr/>
          </p:nvSpPr>
          <p:spPr>
            <a:xfrm>
              <a:off x="511439" y="3053198"/>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723"/>
        <p:cNvGrpSpPr/>
        <p:nvPr/>
      </p:nvGrpSpPr>
      <p:grpSpPr>
        <a:xfrm>
          <a:off x="0" y="0"/>
          <a:ext cx="0" cy="0"/>
          <a:chOff x="0" y="0"/>
          <a:chExt cx="0" cy="0"/>
        </a:xfrm>
      </p:grpSpPr>
      <p:sp>
        <p:nvSpPr>
          <p:cNvPr id="724" name="Google Shape;724;p4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725" name="Google Shape;725;p46"/>
          <p:cNvGrpSpPr/>
          <p:nvPr/>
        </p:nvGrpSpPr>
        <p:grpSpPr>
          <a:xfrm flipH="1">
            <a:off x="7009012" y="3872725"/>
            <a:ext cx="3715780" cy="2034778"/>
            <a:chOff x="3831199" y="4002275"/>
            <a:chExt cx="3715780" cy="2034778"/>
          </a:xfrm>
        </p:grpSpPr>
        <p:sp>
          <p:nvSpPr>
            <p:cNvPr id="726" name="Google Shape;726;p46"/>
            <p:cNvSpPr/>
            <p:nvPr/>
          </p:nvSpPr>
          <p:spPr>
            <a:xfrm>
              <a:off x="6345127" y="4834536"/>
              <a:ext cx="1201852" cy="1202517"/>
            </a:xfrm>
            <a:custGeom>
              <a:avLst/>
              <a:gdLst/>
              <a:ahLst/>
              <a:cxnLst/>
              <a:rect l="l" t="t" r="r" b="b"/>
              <a:pathLst>
                <a:path w="41565" h="41588" fill="none" extrusionOk="0">
                  <a:moveTo>
                    <a:pt x="0" y="0"/>
                  </a:moveTo>
                  <a:lnTo>
                    <a:pt x="41565" y="41588"/>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7" name="Google Shape;727;p46"/>
            <p:cNvGrpSpPr/>
            <p:nvPr/>
          </p:nvGrpSpPr>
          <p:grpSpPr>
            <a:xfrm>
              <a:off x="3831199" y="4002275"/>
              <a:ext cx="3018842" cy="1712723"/>
              <a:chOff x="3831199" y="4002275"/>
              <a:chExt cx="3018842" cy="1712723"/>
            </a:xfrm>
          </p:grpSpPr>
          <p:sp>
            <p:nvSpPr>
              <p:cNvPr id="728" name="Google Shape;728;p46"/>
              <p:cNvSpPr/>
              <p:nvPr/>
            </p:nvSpPr>
            <p:spPr>
              <a:xfrm>
                <a:off x="4051647" y="4219427"/>
                <a:ext cx="2798394" cy="1495571"/>
              </a:xfrm>
              <a:custGeom>
                <a:avLst/>
                <a:gdLst/>
                <a:ahLst/>
                <a:cxnLst/>
                <a:rect l="l" t="t" r="r" b="b"/>
                <a:pathLst>
                  <a:path w="96780" h="51723" fill="none" extrusionOk="0">
                    <a:moveTo>
                      <a:pt x="0" y="0"/>
                    </a:moveTo>
                    <a:lnTo>
                      <a:pt x="9632" y="9632"/>
                    </a:lnTo>
                    <a:lnTo>
                      <a:pt x="54690" y="9632"/>
                    </a:lnTo>
                    <a:lnTo>
                      <a:pt x="96779" y="5172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46"/>
              <p:cNvSpPr/>
              <p:nvPr/>
            </p:nvSpPr>
            <p:spPr>
              <a:xfrm>
                <a:off x="3831199" y="4002275"/>
                <a:ext cx="126734" cy="126763"/>
              </a:xfrm>
              <a:custGeom>
                <a:avLst/>
                <a:gdLst/>
                <a:ahLst/>
                <a:cxnLst/>
                <a:rect l="l" t="t" r="r" b="b"/>
                <a:pathLst>
                  <a:path w="4383" h="4384" fill="none" extrusionOk="0">
                    <a:moveTo>
                      <a:pt x="0" y="1"/>
                    </a:moveTo>
                    <a:lnTo>
                      <a:pt x="4383" y="4383"/>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30" name="Google Shape;730;p46"/>
          <p:cNvGrpSpPr/>
          <p:nvPr/>
        </p:nvGrpSpPr>
        <p:grpSpPr>
          <a:xfrm>
            <a:off x="8117957" y="-3"/>
            <a:ext cx="1067397" cy="1777629"/>
            <a:chOff x="7660757" y="-99578"/>
            <a:chExt cx="1067397" cy="1777629"/>
          </a:xfrm>
        </p:grpSpPr>
        <p:grpSp>
          <p:nvGrpSpPr>
            <p:cNvPr id="731" name="Google Shape;731;p46"/>
            <p:cNvGrpSpPr/>
            <p:nvPr/>
          </p:nvGrpSpPr>
          <p:grpSpPr>
            <a:xfrm>
              <a:off x="7660757" y="-99578"/>
              <a:ext cx="1067397" cy="1391968"/>
              <a:chOff x="7660757" y="-99578"/>
              <a:chExt cx="1067397" cy="1391968"/>
            </a:xfrm>
          </p:grpSpPr>
          <p:grpSp>
            <p:nvGrpSpPr>
              <p:cNvPr id="732" name="Google Shape;732;p46"/>
              <p:cNvGrpSpPr/>
              <p:nvPr/>
            </p:nvGrpSpPr>
            <p:grpSpPr>
              <a:xfrm>
                <a:off x="8091243" y="-99578"/>
                <a:ext cx="636911" cy="1391968"/>
                <a:chOff x="6643443" y="-99578"/>
                <a:chExt cx="636911" cy="1391968"/>
              </a:xfrm>
            </p:grpSpPr>
            <p:sp>
              <p:nvSpPr>
                <p:cNvPr id="733" name="Google Shape;733;p46"/>
                <p:cNvSpPr/>
                <p:nvPr/>
              </p:nvSpPr>
              <p:spPr>
                <a:xfrm>
                  <a:off x="6644744" y="536003"/>
                  <a:ext cx="635610" cy="458071"/>
                </a:xfrm>
                <a:custGeom>
                  <a:avLst/>
                  <a:gdLst/>
                  <a:ahLst/>
                  <a:cxnLst/>
                  <a:rect l="l" t="t" r="r" b="b"/>
                  <a:pathLst>
                    <a:path w="21982" h="15842" extrusionOk="0">
                      <a:moveTo>
                        <a:pt x="1" y="0"/>
                      </a:moveTo>
                      <a:lnTo>
                        <a:pt x="1" y="15841"/>
                      </a:lnTo>
                      <a:lnTo>
                        <a:pt x="21982" y="15841"/>
                      </a:lnTo>
                      <a:lnTo>
                        <a:pt x="219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46"/>
                <p:cNvSpPr/>
                <p:nvPr/>
              </p:nvSpPr>
              <p:spPr>
                <a:xfrm>
                  <a:off x="6644744" y="994045"/>
                  <a:ext cx="635610" cy="298345"/>
                </a:xfrm>
                <a:custGeom>
                  <a:avLst/>
                  <a:gdLst/>
                  <a:ahLst/>
                  <a:cxnLst/>
                  <a:rect l="l" t="t" r="r" b="b"/>
                  <a:pathLst>
                    <a:path w="21982" h="10318" extrusionOk="0">
                      <a:moveTo>
                        <a:pt x="1" y="0"/>
                      </a:moveTo>
                      <a:lnTo>
                        <a:pt x="1" y="10317"/>
                      </a:lnTo>
                      <a:lnTo>
                        <a:pt x="21982" y="10317"/>
                      </a:lnTo>
                      <a:lnTo>
                        <a:pt x="2198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46"/>
                <p:cNvSpPr/>
                <p:nvPr/>
              </p:nvSpPr>
              <p:spPr>
                <a:xfrm>
                  <a:off x="6643443" y="-99578"/>
                  <a:ext cx="636911" cy="636940"/>
                </a:xfrm>
                <a:custGeom>
                  <a:avLst/>
                  <a:gdLst/>
                  <a:ahLst/>
                  <a:cxnLst/>
                  <a:rect l="l" t="t" r="r" b="b"/>
                  <a:pathLst>
                    <a:path w="22027" h="22028" extrusionOk="0">
                      <a:moveTo>
                        <a:pt x="0" y="1"/>
                      </a:moveTo>
                      <a:lnTo>
                        <a:pt x="0" y="22027"/>
                      </a:lnTo>
                      <a:lnTo>
                        <a:pt x="22027" y="22027"/>
                      </a:lnTo>
                      <a:lnTo>
                        <a:pt x="2202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6" name="Google Shape;736;p46"/>
              <p:cNvGrpSpPr/>
              <p:nvPr/>
            </p:nvGrpSpPr>
            <p:grpSpPr>
              <a:xfrm>
                <a:off x="7660757" y="-99578"/>
                <a:ext cx="232361" cy="508876"/>
                <a:chOff x="7411657" y="-99578"/>
                <a:chExt cx="232361" cy="508876"/>
              </a:xfrm>
            </p:grpSpPr>
            <p:sp>
              <p:nvSpPr>
                <p:cNvPr id="737" name="Google Shape;737;p46"/>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46"/>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46"/>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40" name="Google Shape;740;p46"/>
            <p:cNvGrpSpPr/>
            <p:nvPr/>
          </p:nvGrpSpPr>
          <p:grpSpPr>
            <a:xfrm>
              <a:off x="8359515" y="1465497"/>
              <a:ext cx="100364" cy="212554"/>
              <a:chOff x="2753422" y="-98913"/>
              <a:chExt cx="100364" cy="212554"/>
            </a:xfrm>
          </p:grpSpPr>
          <p:sp>
            <p:nvSpPr>
              <p:cNvPr id="741" name="Google Shape;741;p46"/>
              <p:cNvSpPr/>
              <p:nvPr/>
            </p:nvSpPr>
            <p:spPr>
              <a:xfrm>
                <a:off x="2778520" y="75329"/>
                <a:ext cx="38283" cy="38312"/>
              </a:xfrm>
              <a:custGeom>
                <a:avLst/>
                <a:gdLst/>
                <a:ahLst/>
                <a:cxnLst/>
                <a:rect l="l" t="t" r="r" b="b"/>
                <a:pathLst>
                  <a:path w="1324" h="1325" extrusionOk="0">
                    <a:moveTo>
                      <a:pt x="0" y="0"/>
                    </a:moveTo>
                    <a:lnTo>
                      <a:pt x="0" y="1324"/>
                    </a:lnTo>
                    <a:lnTo>
                      <a:pt x="1324" y="1324"/>
                    </a:lnTo>
                    <a:lnTo>
                      <a:pt x="132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46"/>
              <p:cNvSpPr/>
              <p:nvPr/>
            </p:nvSpPr>
            <p:spPr>
              <a:xfrm>
                <a:off x="275342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43" name="Google Shape;743;p46"/>
          <p:cNvGrpSpPr/>
          <p:nvPr/>
        </p:nvGrpSpPr>
        <p:grpSpPr>
          <a:xfrm>
            <a:off x="8576294" y="2069502"/>
            <a:ext cx="658560" cy="917144"/>
            <a:chOff x="8576294" y="1459902"/>
            <a:chExt cx="658560" cy="917144"/>
          </a:xfrm>
        </p:grpSpPr>
        <p:sp>
          <p:nvSpPr>
            <p:cNvPr id="744" name="Google Shape;744;p46"/>
            <p:cNvSpPr/>
            <p:nvPr/>
          </p:nvSpPr>
          <p:spPr>
            <a:xfrm rot="10800000">
              <a:off x="9011081" y="1459902"/>
              <a:ext cx="223773" cy="223744"/>
            </a:xfrm>
            <a:custGeom>
              <a:avLst/>
              <a:gdLst/>
              <a:ahLst/>
              <a:cxnLst/>
              <a:rect l="l" t="t" r="r" b="b"/>
              <a:pathLst>
                <a:path w="7739" h="7738" extrusionOk="0">
                  <a:moveTo>
                    <a:pt x="1" y="0"/>
                  </a:moveTo>
                  <a:lnTo>
                    <a:pt x="1" y="7738"/>
                  </a:lnTo>
                  <a:lnTo>
                    <a:pt x="7739" y="7738"/>
                  </a:lnTo>
                  <a:lnTo>
                    <a:pt x="773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46"/>
            <p:cNvSpPr/>
            <p:nvPr/>
          </p:nvSpPr>
          <p:spPr>
            <a:xfrm rot="10800000">
              <a:off x="8576294" y="2153302"/>
              <a:ext cx="223773" cy="223744"/>
            </a:xfrm>
            <a:custGeom>
              <a:avLst/>
              <a:gdLst/>
              <a:ahLst/>
              <a:cxnLst/>
              <a:rect l="l" t="t" r="r" b="b"/>
              <a:pathLst>
                <a:path w="7739" h="7738" extrusionOk="0">
                  <a:moveTo>
                    <a:pt x="1" y="0"/>
                  </a:moveTo>
                  <a:lnTo>
                    <a:pt x="1" y="7738"/>
                  </a:lnTo>
                  <a:lnTo>
                    <a:pt x="7739" y="7738"/>
                  </a:lnTo>
                  <a:lnTo>
                    <a:pt x="773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1" name="Shape 746"/>
        <p:cNvGrpSpPr/>
        <p:nvPr/>
      </p:nvGrpSpPr>
      <p:grpSpPr>
        <a:xfrm>
          <a:off x="0" y="0"/>
          <a:ext cx="0" cy="0"/>
          <a:chOff x="0" y="0"/>
          <a:chExt cx="0" cy="0"/>
        </a:xfrm>
      </p:grpSpPr>
      <p:sp>
        <p:nvSpPr>
          <p:cNvPr id="747" name="Google Shape;747;p4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748" name="Google Shape;748;p47"/>
          <p:cNvGrpSpPr/>
          <p:nvPr/>
        </p:nvGrpSpPr>
        <p:grpSpPr>
          <a:xfrm rot="10800000">
            <a:off x="8227484" y="3751544"/>
            <a:ext cx="1067400" cy="1391968"/>
            <a:chOff x="8167443" y="-99578"/>
            <a:chExt cx="1067400" cy="1391968"/>
          </a:xfrm>
        </p:grpSpPr>
        <p:grpSp>
          <p:nvGrpSpPr>
            <p:cNvPr id="749" name="Google Shape;749;p47"/>
            <p:cNvGrpSpPr/>
            <p:nvPr/>
          </p:nvGrpSpPr>
          <p:grpSpPr>
            <a:xfrm>
              <a:off x="8167443" y="-99578"/>
              <a:ext cx="636911" cy="1391968"/>
              <a:chOff x="6643443" y="-99578"/>
              <a:chExt cx="636911" cy="1391968"/>
            </a:xfrm>
          </p:grpSpPr>
          <p:sp>
            <p:nvSpPr>
              <p:cNvPr id="750" name="Google Shape;750;p47"/>
              <p:cNvSpPr/>
              <p:nvPr/>
            </p:nvSpPr>
            <p:spPr>
              <a:xfrm>
                <a:off x="6644744" y="536003"/>
                <a:ext cx="635610" cy="458071"/>
              </a:xfrm>
              <a:custGeom>
                <a:avLst/>
                <a:gdLst/>
                <a:ahLst/>
                <a:cxnLst/>
                <a:rect l="l" t="t" r="r" b="b"/>
                <a:pathLst>
                  <a:path w="21982" h="15842" extrusionOk="0">
                    <a:moveTo>
                      <a:pt x="1" y="0"/>
                    </a:moveTo>
                    <a:lnTo>
                      <a:pt x="1" y="15841"/>
                    </a:lnTo>
                    <a:lnTo>
                      <a:pt x="21982" y="15841"/>
                    </a:lnTo>
                    <a:lnTo>
                      <a:pt x="219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47"/>
              <p:cNvSpPr/>
              <p:nvPr/>
            </p:nvSpPr>
            <p:spPr>
              <a:xfrm>
                <a:off x="6644744" y="994045"/>
                <a:ext cx="635610" cy="298345"/>
              </a:xfrm>
              <a:custGeom>
                <a:avLst/>
                <a:gdLst/>
                <a:ahLst/>
                <a:cxnLst/>
                <a:rect l="l" t="t" r="r" b="b"/>
                <a:pathLst>
                  <a:path w="21982" h="10318" extrusionOk="0">
                    <a:moveTo>
                      <a:pt x="1" y="0"/>
                    </a:moveTo>
                    <a:lnTo>
                      <a:pt x="1" y="10317"/>
                    </a:lnTo>
                    <a:lnTo>
                      <a:pt x="21982" y="10317"/>
                    </a:lnTo>
                    <a:lnTo>
                      <a:pt x="2198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47"/>
              <p:cNvSpPr/>
              <p:nvPr/>
            </p:nvSpPr>
            <p:spPr>
              <a:xfrm>
                <a:off x="6643443" y="-99578"/>
                <a:ext cx="636911" cy="636940"/>
              </a:xfrm>
              <a:custGeom>
                <a:avLst/>
                <a:gdLst/>
                <a:ahLst/>
                <a:cxnLst/>
                <a:rect l="l" t="t" r="r" b="b"/>
                <a:pathLst>
                  <a:path w="22027" h="22028" extrusionOk="0">
                    <a:moveTo>
                      <a:pt x="0" y="1"/>
                    </a:moveTo>
                    <a:lnTo>
                      <a:pt x="0" y="22027"/>
                    </a:lnTo>
                    <a:lnTo>
                      <a:pt x="22027" y="22027"/>
                    </a:lnTo>
                    <a:lnTo>
                      <a:pt x="2202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3" name="Google Shape;753;p47"/>
            <p:cNvGrpSpPr/>
            <p:nvPr/>
          </p:nvGrpSpPr>
          <p:grpSpPr>
            <a:xfrm>
              <a:off x="9002482" y="-99578"/>
              <a:ext cx="232361" cy="508876"/>
              <a:chOff x="7411657" y="-99578"/>
              <a:chExt cx="232361" cy="508876"/>
            </a:xfrm>
          </p:grpSpPr>
          <p:sp>
            <p:nvSpPr>
              <p:cNvPr id="754" name="Google Shape;754;p47"/>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47"/>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47"/>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57" name="Google Shape;757;p47"/>
          <p:cNvGrpSpPr/>
          <p:nvPr/>
        </p:nvGrpSpPr>
        <p:grpSpPr>
          <a:xfrm flipH="1">
            <a:off x="8804487" y="2730195"/>
            <a:ext cx="490383" cy="566205"/>
            <a:chOff x="511439" y="2611666"/>
            <a:chExt cx="674529" cy="778825"/>
          </a:xfrm>
        </p:grpSpPr>
        <p:sp>
          <p:nvSpPr>
            <p:cNvPr id="758" name="Google Shape;758;p47"/>
            <p:cNvSpPr/>
            <p:nvPr/>
          </p:nvSpPr>
          <p:spPr>
            <a:xfrm>
              <a:off x="511439" y="2611666"/>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47"/>
            <p:cNvSpPr/>
            <p:nvPr/>
          </p:nvSpPr>
          <p:spPr>
            <a:xfrm>
              <a:off x="511439" y="3053198"/>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60"/>
        <p:cNvGrpSpPr/>
        <p:nvPr/>
      </p:nvGrpSpPr>
      <p:grpSpPr>
        <a:xfrm>
          <a:off x="0" y="0"/>
          <a:ext cx="0" cy="0"/>
          <a:chOff x="0" y="0"/>
          <a:chExt cx="0" cy="0"/>
        </a:xfrm>
      </p:grpSpPr>
      <p:sp>
        <p:nvSpPr>
          <p:cNvPr id="761" name="Google Shape;761;p4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762" name="Google Shape;762;p48"/>
          <p:cNvSpPr txBox="1">
            <a:spLocks noGrp="1"/>
          </p:cNvSpPr>
          <p:nvPr>
            <p:ph type="subTitle" idx="1"/>
          </p:nvPr>
        </p:nvSpPr>
        <p:spPr>
          <a:xfrm>
            <a:off x="3811200" y="3695225"/>
            <a:ext cx="2505600" cy="608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63" name="Google Shape;763;p48"/>
          <p:cNvSpPr txBox="1">
            <a:spLocks noGrp="1"/>
          </p:cNvSpPr>
          <p:nvPr>
            <p:ph type="subTitle" idx="2"/>
          </p:nvPr>
        </p:nvSpPr>
        <p:spPr>
          <a:xfrm>
            <a:off x="720000" y="3695225"/>
            <a:ext cx="2505600" cy="608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64" name="Google Shape;764;p48"/>
          <p:cNvSpPr txBox="1">
            <a:spLocks noGrp="1"/>
          </p:cNvSpPr>
          <p:nvPr>
            <p:ph type="subTitle" idx="3"/>
          </p:nvPr>
        </p:nvSpPr>
        <p:spPr>
          <a:xfrm>
            <a:off x="3811200" y="3122525"/>
            <a:ext cx="25056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65" name="Google Shape;765;p48"/>
          <p:cNvSpPr txBox="1">
            <a:spLocks noGrp="1"/>
          </p:cNvSpPr>
          <p:nvPr>
            <p:ph type="subTitle" idx="4"/>
          </p:nvPr>
        </p:nvSpPr>
        <p:spPr>
          <a:xfrm>
            <a:off x="720000" y="3122525"/>
            <a:ext cx="25056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766"/>
        <p:cNvGrpSpPr/>
        <p:nvPr/>
      </p:nvGrpSpPr>
      <p:grpSpPr>
        <a:xfrm>
          <a:off x="0" y="0"/>
          <a:ext cx="0" cy="0"/>
          <a:chOff x="0" y="0"/>
          <a:chExt cx="0" cy="0"/>
        </a:xfrm>
      </p:grpSpPr>
      <p:sp>
        <p:nvSpPr>
          <p:cNvPr id="767" name="Google Shape;767;p49"/>
          <p:cNvSpPr txBox="1">
            <a:spLocks noGrp="1"/>
          </p:cNvSpPr>
          <p:nvPr>
            <p:ph type="title"/>
          </p:nvPr>
        </p:nvSpPr>
        <p:spPr>
          <a:xfrm>
            <a:off x="4042969" y="800759"/>
            <a:ext cx="3883200" cy="88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sz="4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768" name="Google Shape;768;p49"/>
          <p:cNvSpPr txBox="1">
            <a:spLocks noGrp="1"/>
          </p:cNvSpPr>
          <p:nvPr>
            <p:ph type="subTitle" idx="1"/>
          </p:nvPr>
        </p:nvSpPr>
        <p:spPr>
          <a:xfrm>
            <a:off x="4042925" y="1580850"/>
            <a:ext cx="3883200" cy="121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769" name="Google Shape;769;p49"/>
          <p:cNvSpPr txBox="1"/>
          <p:nvPr/>
        </p:nvSpPr>
        <p:spPr>
          <a:xfrm>
            <a:off x="4042975" y="3862350"/>
            <a:ext cx="3883200" cy="744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n" sz="1200" b="1" i="0" u="none" strike="noStrike" cap="none">
                <a:solidFill>
                  <a:schemeClr val="dk1"/>
                </a:solidFill>
                <a:latin typeface="Work Sans"/>
                <a:ea typeface="Work Sans"/>
                <a:cs typeface="Work Sans"/>
                <a:sym typeface="Work Sans"/>
              </a:rPr>
              <a:t>CREDITS:</a:t>
            </a:r>
            <a:r>
              <a:rPr lang="en" sz="1200" b="0" i="0" u="none" strike="noStrike" cap="none">
                <a:solidFill>
                  <a:schemeClr val="dk1"/>
                </a:solidFill>
                <a:latin typeface="Work Sans"/>
                <a:ea typeface="Work Sans"/>
                <a:cs typeface="Work Sans"/>
                <a:sym typeface="Work Sans"/>
              </a:rPr>
              <a:t> This presentation template was created by </a:t>
            </a:r>
            <a:r>
              <a:rPr lang="en" sz="1200" b="1" i="0" u="sng" strike="noStrike" cap="none">
                <a:solidFill>
                  <a:schemeClr val="hlink"/>
                </a:solidFill>
                <a:latin typeface="Work Sans"/>
                <a:ea typeface="Work Sans"/>
                <a:cs typeface="Work Sans"/>
                <a:sym typeface="Work Sans"/>
                <a:hlinkClick r:id="rId2"/>
              </a:rPr>
              <a:t>Slidesgo</a:t>
            </a:r>
            <a:r>
              <a:rPr lang="en" sz="1200" b="0" i="0" u="none" strike="noStrike" cap="none">
                <a:solidFill>
                  <a:schemeClr val="dk1"/>
                </a:solidFill>
                <a:latin typeface="Work Sans"/>
                <a:ea typeface="Work Sans"/>
                <a:cs typeface="Work Sans"/>
                <a:sym typeface="Work Sans"/>
              </a:rPr>
              <a:t>, and includes icons by </a:t>
            </a:r>
            <a:r>
              <a:rPr lang="en" sz="1200" b="1" i="0" u="sng" strike="noStrike" cap="none">
                <a:solidFill>
                  <a:schemeClr val="dk1"/>
                </a:solid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Flaticon</a:t>
            </a:r>
            <a:r>
              <a:rPr lang="en" sz="1200" b="0" i="0" u="none" strike="noStrike" cap="none">
                <a:solidFill>
                  <a:schemeClr val="dk1"/>
                </a:solidFill>
                <a:latin typeface="Work Sans"/>
                <a:ea typeface="Work Sans"/>
                <a:cs typeface="Work Sans"/>
                <a:sym typeface="Work Sans"/>
              </a:rPr>
              <a:t>, and infographics &amp; images by </a:t>
            </a:r>
            <a:r>
              <a:rPr lang="en" sz="1200" b="1" i="0" u="sng" strike="noStrike" cap="none">
                <a:solidFill>
                  <a:schemeClr val="dk1"/>
                </a:solid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Freepik</a:t>
            </a:r>
            <a:r>
              <a:rPr lang="en" sz="1200" b="0" i="0" u="sng" strike="noStrike" cap="none">
                <a:solidFill>
                  <a:schemeClr val="dk1"/>
                </a:solidFill>
                <a:latin typeface="Work Sans"/>
                <a:ea typeface="Work Sans"/>
                <a:cs typeface="Work Sans"/>
                <a:sym typeface="Work Sans"/>
              </a:rPr>
              <a:t> </a:t>
            </a:r>
            <a:endParaRPr sz="1200" b="1" i="0" u="sng" strike="noStrike" cap="none">
              <a:solidFill>
                <a:schemeClr val="dk1"/>
              </a:solidFill>
              <a:latin typeface="Work Sans"/>
              <a:ea typeface="Work Sans"/>
              <a:cs typeface="Work Sans"/>
              <a:sym typeface="Work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70"/>
        <p:cNvGrpSpPr/>
        <p:nvPr/>
      </p:nvGrpSpPr>
      <p:grpSpPr>
        <a:xfrm>
          <a:off x="0" y="0"/>
          <a:ext cx="0" cy="0"/>
          <a:chOff x="0" y="0"/>
          <a:chExt cx="0" cy="0"/>
        </a:xfrm>
      </p:grpSpPr>
      <p:sp>
        <p:nvSpPr>
          <p:cNvPr id="771" name="Google Shape;771;p5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772" name="Google Shape;772;p50"/>
          <p:cNvSpPr txBox="1">
            <a:spLocks noGrp="1"/>
          </p:cNvSpPr>
          <p:nvPr>
            <p:ph type="body" idx="1"/>
          </p:nvPr>
        </p:nvSpPr>
        <p:spPr>
          <a:xfrm>
            <a:off x="720000" y="1176900"/>
            <a:ext cx="7704000" cy="766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Nunito Light"/>
              <a:buChar char="●"/>
              <a:defRPr/>
            </a:lvl1pPr>
            <a:lvl2pPr marL="914400" lvl="1" indent="-317500" algn="l">
              <a:lnSpc>
                <a:spcPct val="100000"/>
              </a:lnSpc>
              <a:spcBef>
                <a:spcPts val="0"/>
              </a:spcBef>
              <a:spcAft>
                <a:spcPts val="0"/>
              </a:spcAft>
              <a:buSzPts val="1400"/>
              <a:buFont typeface="Nunito Light"/>
              <a:buChar char="○"/>
              <a:defRPr/>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7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5"/>
        <p:cNvGrpSpPr/>
        <p:nvPr/>
      </p:nvGrpSpPr>
      <p:grpSpPr>
        <a:xfrm>
          <a:off x="0" y="0"/>
          <a:ext cx="0" cy="0"/>
          <a:chOff x="0" y="0"/>
          <a:chExt cx="0" cy="0"/>
        </a:xfrm>
      </p:grpSpPr>
      <p:sp>
        <p:nvSpPr>
          <p:cNvPr id="86" name="Google Shape;86;p6"/>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87" name="Google Shape;87;p6"/>
          <p:cNvSpPr txBox="1">
            <a:spLocks noGrp="1"/>
          </p:cNvSpPr>
          <p:nvPr>
            <p:ph type="subTitle" idx="1"/>
          </p:nvPr>
        </p:nvSpPr>
        <p:spPr>
          <a:xfrm>
            <a:off x="720000" y="1700300"/>
            <a:ext cx="4294800" cy="22983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74"/>
        <p:cNvGrpSpPr/>
        <p:nvPr/>
      </p:nvGrpSpPr>
      <p:grpSpPr>
        <a:xfrm>
          <a:off x="0" y="0"/>
          <a:ext cx="0" cy="0"/>
          <a:chOff x="0" y="0"/>
          <a:chExt cx="0" cy="0"/>
        </a:xfrm>
      </p:grpSpPr>
      <p:grpSp>
        <p:nvGrpSpPr>
          <p:cNvPr id="775" name="Google Shape;775;p52"/>
          <p:cNvGrpSpPr/>
          <p:nvPr/>
        </p:nvGrpSpPr>
        <p:grpSpPr>
          <a:xfrm>
            <a:off x="8119206" y="-21440"/>
            <a:ext cx="1034236" cy="1809607"/>
            <a:chOff x="8119206" y="-21440"/>
            <a:chExt cx="1034236" cy="1809607"/>
          </a:xfrm>
        </p:grpSpPr>
        <p:grpSp>
          <p:nvGrpSpPr>
            <p:cNvPr id="776" name="Google Shape;776;p52"/>
            <p:cNvGrpSpPr/>
            <p:nvPr/>
          </p:nvGrpSpPr>
          <p:grpSpPr>
            <a:xfrm rot="10800000">
              <a:off x="8219556" y="778912"/>
              <a:ext cx="933886" cy="1009255"/>
              <a:chOff x="7852541" y="1105708"/>
              <a:chExt cx="933886" cy="1009255"/>
            </a:xfrm>
          </p:grpSpPr>
          <p:grpSp>
            <p:nvGrpSpPr>
              <p:cNvPr id="777" name="Google Shape;777;p52"/>
              <p:cNvGrpSpPr/>
              <p:nvPr/>
            </p:nvGrpSpPr>
            <p:grpSpPr>
              <a:xfrm>
                <a:off x="8202760" y="1441042"/>
                <a:ext cx="583667" cy="673921"/>
                <a:chOff x="556860" y="2806392"/>
                <a:chExt cx="583667" cy="673921"/>
              </a:xfrm>
            </p:grpSpPr>
            <p:sp>
              <p:nvSpPr>
                <p:cNvPr id="778" name="Google Shape;778;p52"/>
                <p:cNvSpPr/>
                <p:nvPr/>
              </p:nvSpPr>
              <p:spPr>
                <a:xfrm>
                  <a:off x="556860" y="2806392"/>
                  <a:ext cx="583667" cy="291858"/>
                </a:xfrm>
                <a:custGeom>
                  <a:avLst/>
                  <a:gdLst/>
                  <a:ahLst/>
                  <a:cxnLst/>
                  <a:rect l="l" t="t" r="r" b="b"/>
                  <a:pathLst>
                    <a:path w="23328" h="11665" extrusionOk="0">
                      <a:moveTo>
                        <a:pt x="11664" y="1"/>
                      </a:moveTo>
                      <a:lnTo>
                        <a:pt x="0" y="11665"/>
                      </a:lnTo>
                      <a:lnTo>
                        <a:pt x="23328" y="11665"/>
                      </a:lnTo>
                      <a:lnTo>
                        <a:pt x="11664" y="1"/>
                      </a:lnTo>
                      <a:close/>
                    </a:path>
                  </a:pathLst>
                </a:custGeom>
                <a:solidFill>
                  <a:srgbClr val="F5F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52"/>
                <p:cNvSpPr/>
                <p:nvPr/>
              </p:nvSpPr>
              <p:spPr>
                <a:xfrm>
                  <a:off x="556860" y="3188455"/>
                  <a:ext cx="583667" cy="291858"/>
                </a:xfrm>
                <a:custGeom>
                  <a:avLst/>
                  <a:gdLst/>
                  <a:ahLst/>
                  <a:cxnLst/>
                  <a:rect l="l" t="t" r="r" b="b"/>
                  <a:pathLst>
                    <a:path w="23328" h="11665" extrusionOk="0">
                      <a:moveTo>
                        <a:pt x="11664" y="1"/>
                      </a:moveTo>
                      <a:lnTo>
                        <a:pt x="0" y="11665"/>
                      </a:lnTo>
                      <a:lnTo>
                        <a:pt x="23328" y="11665"/>
                      </a:lnTo>
                      <a:lnTo>
                        <a:pt x="1166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0" name="Google Shape;780;p52"/>
              <p:cNvGrpSpPr/>
              <p:nvPr/>
            </p:nvGrpSpPr>
            <p:grpSpPr>
              <a:xfrm>
                <a:off x="7852541" y="1105708"/>
                <a:ext cx="192747" cy="252804"/>
                <a:chOff x="2077591" y="2550308"/>
                <a:chExt cx="192747" cy="252804"/>
              </a:xfrm>
            </p:grpSpPr>
            <p:sp>
              <p:nvSpPr>
                <p:cNvPr id="781" name="Google Shape;781;p52"/>
                <p:cNvSpPr/>
                <p:nvPr/>
              </p:nvSpPr>
              <p:spPr>
                <a:xfrm>
                  <a:off x="2077591" y="2709341"/>
                  <a:ext cx="192747" cy="93771"/>
                </a:xfrm>
                <a:custGeom>
                  <a:avLst/>
                  <a:gdLst/>
                  <a:ahLst/>
                  <a:cxnLst/>
                  <a:rect l="l" t="t" r="r" b="b"/>
                  <a:pathLst>
                    <a:path w="6666" h="3243" fill="none" extrusionOk="0">
                      <a:moveTo>
                        <a:pt x="1" y="3242"/>
                      </a:moveTo>
                      <a:lnTo>
                        <a:pt x="3128" y="115"/>
                      </a:lnTo>
                      <a:cubicBezTo>
                        <a:pt x="3242" y="1"/>
                        <a:pt x="3424" y="1"/>
                        <a:pt x="3539" y="115"/>
                      </a:cubicBezTo>
                      <a:lnTo>
                        <a:pt x="6666" y="3242"/>
                      </a:lnTo>
                    </a:path>
                  </a:pathLst>
                </a:custGeom>
                <a:noFill/>
                <a:ln w="18825" cap="rnd" cmpd="sng">
                  <a:solidFill>
                    <a:srgbClr val="C6C8DB"/>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52"/>
                <p:cNvSpPr/>
                <p:nvPr/>
              </p:nvSpPr>
              <p:spPr>
                <a:xfrm>
                  <a:off x="2077591" y="2550308"/>
                  <a:ext cx="192747" cy="93742"/>
                </a:xfrm>
                <a:custGeom>
                  <a:avLst/>
                  <a:gdLst/>
                  <a:ahLst/>
                  <a:cxnLst/>
                  <a:rect l="l" t="t" r="r" b="b"/>
                  <a:pathLst>
                    <a:path w="6666" h="3242" fill="none" extrusionOk="0">
                      <a:moveTo>
                        <a:pt x="1" y="3241"/>
                      </a:moveTo>
                      <a:lnTo>
                        <a:pt x="3128" y="114"/>
                      </a:lnTo>
                      <a:cubicBezTo>
                        <a:pt x="3242" y="0"/>
                        <a:pt x="3424" y="0"/>
                        <a:pt x="3539" y="114"/>
                      </a:cubicBezTo>
                      <a:lnTo>
                        <a:pt x="6666" y="3241"/>
                      </a:lnTo>
                    </a:path>
                  </a:pathLst>
                </a:custGeom>
                <a:noFill/>
                <a:ln w="18825" cap="rnd" cmpd="sng">
                  <a:solidFill>
                    <a:srgbClr val="C6C8DB"/>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83" name="Google Shape;783;p52"/>
            <p:cNvGrpSpPr/>
            <p:nvPr/>
          </p:nvGrpSpPr>
          <p:grpSpPr>
            <a:xfrm>
              <a:off x="8119206" y="12"/>
              <a:ext cx="268650" cy="465994"/>
              <a:chOff x="3359306" y="-98913"/>
              <a:chExt cx="268650" cy="465994"/>
            </a:xfrm>
          </p:grpSpPr>
          <p:sp>
            <p:nvSpPr>
              <p:cNvPr id="784" name="Google Shape;784;p52"/>
              <p:cNvSpPr/>
              <p:nvPr/>
            </p:nvSpPr>
            <p:spPr>
              <a:xfrm>
                <a:off x="3359306" y="99097"/>
                <a:ext cx="100335" cy="100335"/>
              </a:xfrm>
              <a:custGeom>
                <a:avLst/>
                <a:gdLst/>
                <a:ahLst/>
                <a:cxnLst/>
                <a:rect l="l" t="t" r="r" b="b"/>
                <a:pathLst>
                  <a:path w="3470" h="3470" extrusionOk="0">
                    <a:moveTo>
                      <a:pt x="0" y="0"/>
                    </a:moveTo>
                    <a:lnTo>
                      <a:pt x="0" y="3469"/>
                    </a:lnTo>
                    <a:lnTo>
                      <a:pt x="3470" y="3469"/>
                    </a:lnTo>
                    <a:lnTo>
                      <a:pt x="3470" y="0"/>
                    </a:lnTo>
                    <a:close/>
                  </a:path>
                </a:pathLst>
              </a:custGeom>
              <a:solidFill>
                <a:srgbClr val="7F68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52"/>
              <p:cNvSpPr/>
              <p:nvPr/>
            </p:nvSpPr>
            <p:spPr>
              <a:xfrm>
                <a:off x="3359306" y="-98248"/>
                <a:ext cx="100335" cy="100335"/>
              </a:xfrm>
              <a:custGeom>
                <a:avLst/>
                <a:gdLst/>
                <a:ahLst/>
                <a:cxnLst/>
                <a:rect l="l" t="t" r="r" b="b"/>
                <a:pathLst>
                  <a:path w="3470" h="3470" extrusionOk="0">
                    <a:moveTo>
                      <a:pt x="0" y="0"/>
                    </a:moveTo>
                    <a:lnTo>
                      <a:pt x="0" y="3470"/>
                    </a:lnTo>
                    <a:lnTo>
                      <a:pt x="3470" y="3470"/>
                    </a:lnTo>
                    <a:lnTo>
                      <a:pt x="3470" y="0"/>
                    </a:lnTo>
                    <a:close/>
                  </a:path>
                </a:pathLst>
              </a:custGeom>
              <a:solidFill>
                <a:srgbClr val="7F68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52"/>
              <p:cNvSpPr/>
              <p:nvPr/>
            </p:nvSpPr>
            <p:spPr>
              <a:xfrm>
                <a:off x="3390332" y="328104"/>
                <a:ext cx="38312" cy="38977"/>
              </a:xfrm>
              <a:custGeom>
                <a:avLst/>
                <a:gdLst/>
                <a:ahLst/>
                <a:cxnLst/>
                <a:rect l="l" t="t" r="r" b="b"/>
                <a:pathLst>
                  <a:path w="1325" h="1348" extrusionOk="0">
                    <a:moveTo>
                      <a:pt x="0" y="0"/>
                    </a:moveTo>
                    <a:lnTo>
                      <a:pt x="0" y="1347"/>
                    </a:lnTo>
                    <a:lnTo>
                      <a:pt x="1324" y="1347"/>
                    </a:lnTo>
                    <a:lnTo>
                      <a:pt x="1324" y="0"/>
                    </a:lnTo>
                    <a:close/>
                  </a:path>
                </a:pathLst>
              </a:custGeom>
              <a:solidFill>
                <a:srgbClr val="7F68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52"/>
              <p:cNvSpPr/>
              <p:nvPr/>
            </p:nvSpPr>
            <p:spPr>
              <a:xfrm>
                <a:off x="3552690" y="75329"/>
                <a:ext cx="38312" cy="38312"/>
              </a:xfrm>
              <a:custGeom>
                <a:avLst/>
                <a:gdLst/>
                <a:ahLst/>
                <a:cxnLst/>
                <a:rect l="l" t="t" r="r" b="b"/>
                <a:pathLst>
                  <a:path w="1325" h="1325" extrusionOk="0">
                    <a:moveTo>
                      <a:pt x="0" y="0"/>
                    </a:moveTo>
                    <a:lnTo>
                      <a:pt x="0" y="1324"/>
                    </a:lnTo>
                    <a:lnTo>
                      <a:pt x="1324" y="1324"/>
                    </a:lnTo>
                    <a:lnTo>
                      <a:pt x="1324" y="0"/>
                    </a:lnTo>
                    <a:close/>
                  </a:path>
                </a:pathLst>
              </a:custGeom>
              <a:solidFill>
                <a:srgbClr val="7F68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52"/>
              <p:cNvSpPr/>
              <p:nvPr/>
            </p:nvSpPr>
            <p:spPr>
              <a:xfrm>
                <a:off x="352759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rgbClr val="7F68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9" name="Google Shape;789;p52"/>
            <p:cNvGrpSpPr/>
            <p:nvPr/>
          </p:nvGrpSpPr>
          <p:grpSpPr>
            <a:xfrm>
              <a:off x="8597891" y="-21440"/>
              <a:ext cx="233026" cy="508876"/>
              <a:chOff x="4369741" y="-99578"/>
              <a:chExt cx="233026" cy="508876"/>
            </a:xfrm>
          </p:grpSpPr>
          <p:sp>
            <p:nvSpPr>
              <p:cNvPr id="790" name="Google Shape;790;p52"/>
              <p:cNvSpPr/>
              <p:nvPr/>
            </p:nvSpPr>
            <p:spPr>
              <a:xfrm>
                <a:off x="4370406"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rgbClr val="BBB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52"/>
              <p:cNvSpPr/>
              <p:nvPr/>
            </p:nvSpPr>
            <p:spPr>
              <a:xfrm>
                <a:off x="4370406"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rgbClr val="DBD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52"/>
              <p:cNvSpPr/>
              <p:nvPr/>
            </p:nvSpPr>
            <p:spPr>
              <a:xfrm>
                <a:off x="4369741" y="-99578"/>
                <a:ext cx="233026" cy="232997"/>
              </a:xfrm>
              <a:custGeom>
                <a:avLst/>
                <a:gdLst/>
                <a:ahLst/>
                <a:cxnLst/>
                <a:rect l="l" t="t" r="r" b="b"/>
                <a:pathLst>
                  <a:path w="8059" h="8058" extrusionOk="0">
                    <a:moveTo>
                      <a:pt x="1" y="1"/>
                    </a:moveTo>
                    <a:lnTo>
                      <a:pt x="1" y="8058"/>
                    </a:lnTo>
                    <a:lnTo>
                      <a:pt x="8058" y="8058"/>
                    </a:lnTo>
                    <a:lnTo>
                      <a:pt x="8058" y="1"/>
                    </a:lnTo>
                    <a:close/>
                  </a:path>
                </a:pathLst>
              </a:custGeom>
              <a:solidFill>
                <a:srgbClr val="7F68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93"/>
        <p:cNvGrpSpPr/>
        <p:nvPr/>
      </p:nvGrpSpPr>
      <p:grpSpPr>
        <a:xfrm>
          <a:off x="0" y="0"/>
          <a:ext cx="0" cy="0"/>
          <a:chOff x="0" y="0"/>
          <a:chExt cx="0" cy="0"/>
        </a:xfrm>
      </p:grpSpPr>
      <p:grpSp>
        <p:nvGrpSpPr>
          <p:cNvPr id="794" name="Google Shape;794;p53"/>
          <p:cNvGrpSpPr/>
          <p:nvPr/>
        </p:nvGrpSpPr>
        <p:grpSpPr>
          <a:xfrm>
            <a:off x="8270357" y="-99578"/>
            <a:ext cx="1067397" cy="1391968"/>
            <a:chOff x="7736957" y="-99578"/>
            <a:chExt cx="1067397" cy="1391968"/>
          </a:xfrm>
        </p:grpSpPr>
        <p:grpSp>
          <p:nvGrpSpPr>
            <p:cNvPr id="795" name="Google Shape;795;p53"/>
            <p:cNvGrpSpPr/>
            <p:nvPr/>
          </p:nvGrpSpPr>
          <p:grpSpPr>
            <a:xfrm>
              <a:off x="8167443" y="-99578"/>
              <a:ext cx="636911" cy="1391968"/>
              <a:chOff x="6643443" y="-99578"/>
              <a:chExt cx="636911" cy="1391968"/>
            </a:xfrm>
          </p:grpSpPr>
          <p:sp>
            <p:nvSpPr>
              <p:cNvPr id="796" name="Google Shape;796;p53"/>
              <p:cNvSpPr/>
              <p:nvPr/>
            </p:nvSpPr>
            <p:spPr>
              <a:xfrm>
                <a:off x="6644744" y="536003"/>
                <a:ext cx="635610" cy="458071"/>
              </a:xfrm>
              <a:custGeom>
                <a:avLst/>
                <a:gdLst/>
                <a:ahLst/>
                <a:cxnLst/>
                <a:rect l="l" t="t" r="r" b="b"/>
                <a:pathLst>
                  <a:path w="21982" h="15842" extrusionOk="0">
                    <a:moveTo>
                      <a:pt x="1" y="0"/>
                    </a:moveTo>
                    <a:lnTo>
                      <a:pt x="1" y="15841"/>
                    </a:lnTo>
                    <a:lnTo>
                      <a:pt x="21982" y="15841"/>
                    </a:lnTo>
                    <a:lnTo>
                      <a:pt x="21982" y="0"/>
                    </a:lnTo>
                    <a:close/>
                  </a:path>
                </a:pathLst>
              </a:custGeom>
              <a:solidFill>
                <a:srgbClr val="BBB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53"/>
              <p:cNvSpPr/>
              <p:nvPr/>
            </p:nvSpPr>
            <p:spPr>
              <a:xfrm>
                <a:off x="6644744" y="994045"/>
                <a:ext cx="635610" cy="298345"/>
              </a:xfrm>
              <a:custGeom>
                <a:avLst/>
                <a:gdLst/>
                <a:ahLst/>
                <a:cxnLst/>
                <a:rect l="l" t="t" r="r" b="b"/>
                <a:pathLst>
                  <a:path w="21982" h="10318" extrusionOk="0">
                    <a:moveTo>
                      <a:pt x="1" y="0"/>
                    </a:moveTo>
                    <a:lnTo>
                      <a:pt x="1" y="10317"/>
                    </a:lnTo>
                    <a:lnTo>
                      <a:pt x="21982" y="10317"/>
                    </a:lnTo>
                    <a:lnTo>
                      <a:pt x="21982" y="0"/>
                    </a:lnTo>
                    <a:close/>
                  </a:path>
                </a:pathLst>
              </a:custGeom>
              <a:solidFill>
                <a:srgbClr val="DBD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53"/>
              <p:cNvSpPr/>
              <p:nvPr/>
            </p:nvSpPr>
            <p:spPr>
              <a:xfrm>
                <a:off x="6643443" y="-99578"/>
                <a:ext cx="636911" cy="636940"/>
              </a:xfrm>
              <a:custGeom>
                <a:avLst/>
                <a:gdLst/>
                <a:ahLst/>
                <a:cxnLst/>
                <a:rect l="l" t="t" r="r" b="b"/>
                <a:pathLst>
                  <a:path w="22027" h="22028" extrusionOk="0">
                    <a:moveTo>
                      <a:pt x="0" y="1"/>
                    </a:moveTo>
                    <a:lnTo>
                      <a:pt x="0" y="22027"/>
                    </a:lnTo>
                    <a:lnTo>
                      <a:pt x="22027" y="22027"/>
                    </a:lnTo>
                    <a:lnTo>
                      <a:pt x="22027" y="1"/>
                    </a:lnTo>
                    <a:close/>
                  </a:path>
                </a:pathLst>
              </a:custGeom>
              <a:solidFill>
                <a:srgbClr val="7F68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9" name="Google Shape;799;p53"/>
            <p:cNvGrpSpPr/>
            <p:nvPr/>
          </p:nvGrpSpPr>
          <p:grpSpPr>
            <a:xfrm>
              <a:off x="7736957" y="-99578"/>
              <a:ext cx="232361" cy="508876"/>
              <a:chOff x="7411657" y="-99578"/>
              <a:chExt cx="232361" cy="508876"/>
            </a:xfrm>
          </p:grpSpPr>
          <p:sp>
            <p:nvSpPr>
              <p:cNvPr id="800" name="Google Shape;800;p53"/>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rgbClr val="BBB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53"/>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rgbClr val="DBD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53"/>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rgbClr val="7F68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03" name="Google Shape;803;p53"/>
          <p:cNvGrpSpPr/>
          <p:nvPr/>
        </p:nvGrpSpPr>
        <p:grpSpPr>
          <a:xfrm>
            <a:off x="8333730" y="1491143"/>
            <a:ext cx="194077" cy="1122018"/>
            <a:chOff x="7947568" y="177630"/>
            <a:chExt cx="194077" cy="1122018"/>
          </a:xfrm>
        </p:grpSpPr>
        <p:sp>
          <p:nvSpPr>
            <p:cNvPr id="804" name="Google Shape;804;p53"/>
            <p:cNvSpPr/>
            <p:nvPr/>
          </p:nvSpPr>
          <p:spPr>
            <a:xfrm>
              <a:off x="7947568" y="177630"/>
              <a:ext cx="194077" cy="194714"/>
            </a:xfrm>
            <a:custGeom>
              <a:avLst/>
              <a:gdLst/>
              <a:ahLst/>
              <a:cxnLst/>
              <a:rect l="l" t="t" r="r" b="b"/>
              <a:pathLst>
                <a:path w="6712" h="6734" extrusionOk="0">
                  <a:moveTo>
                    <a:pt x="1" y="0"/>
                  </a:moveTo>
                  <a:lnTo>
                    <a:pt x="1" y="6734"/>
                  </a:lnTo>
                  <a:lnTo>
                    <a:pt x="6712" y="6734"/>
                  </a:ln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53"/>
            <p:cNvSpPr/>
            <p:nvPr/>
          </p:nvSpPr>
          <p:spPr>
            <a:xfrm>
              <a:off x="7947568" y="409933"/>
              <a:ext cx="194077" cy="194077"/>
            </a:xfrm>
            <a:custGeom>
              <a:avLst/>
              <a:gdLst/>
              <a:ahLst/>
              <a:cxnLst/>
              <a:rect l="l" t="t" r="r" b="b"/>
              <a:pathLst>
                <a:path w="6712" h="6712" extrusionOk="0">
                  <a:moveTo>
                    <a:pt x="1" y="1"/>
                  </a:moveTo>
                  <a:lnTo>
                    <a:pt x="1" y="6711"/>
                  </a:lnTo>
                  <a:lnTo>
                    <a:pt x="6712" y="6711"/>
                  </a:lnTo>
                  <a:lnTo>
                    <a:pt x="6712" y="1"/>
                  </a:lnTo>
                  <a:close/>
                </a:path>
              </a:pathLst>
            </a:custGeom>
            <a:solidFill>
              <a:srgbClr val="F5F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53"/>
            <p:cNvSpPr/>
            <p:nvPr/>
          </p:nvSpPr>
          <p:spPr>
            <a:xfrm>
              <a:off x="7947568" y="641600"/>
              <a:ext cx="194077" cy="194077"/>
            </a:xfrm>
            <a:custGeom>
              <a:avLst/>
              <a:gdLst/>
              <a:ahLst/>
              <a:cxnLst/>
              <a:rect l="l" t="t" r="r" b="b"/>
              <a:pathLst>
                <a:path w="6712" h="6712" extrusionOk="0">
                  <a:moveTo>
                    <a:pt x="1" y="0"/>
                  </a:moveTo>
                  <a:lnTo>
                    <a:pt x="1" y="6711"/>
                  </a:lnTo>
                  <a:lnTo>
                    <a:pt x="6712" y="6711"/>
                  </a:ln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53"/>
            <p:cNvSpPr/>
            <p:nvPr/>
          </p:nvSpPr>
          <p:spPr>
            <a:xfrm>
              <a:off x="7947568" y="873267"/>
              <a:ext cx="194077" cy="194049"/>
            </a:xfrm>
            <a:custGeom>
              <a:avLst/>
              <a:gdLst/>
              <a:ahLst/>
              <a:cxnLst/>
              <a:rect l="l" t="t" r="r" b="b"/>
              <a:pathLst>
                <a:path w="6712" h="6711" extrusionOk="0">
                  <a:moveTo>
                    <a:pt x="1" y="0"/>
                  </a:moveTo>
                  <a:lnTo>
                    <a:pt x="1" y="6711"/>
                  </a:lnTo>
                  <a:lnTo>
                    <a:pt x="6712" y="6711"/>
                  </a:lnTo>
                  <a:lnTo>
                    <a:pt x="6712" y="0"/>
                  </a:lnTo>
                  <a:close/>
                </a:path>
              </a:pathLst>
            </a:custGeom>
            <a:solidFill>
              <a:srgbClr val="F5F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53"/>
            <p:cNvSpPr/>
            <p:nvPr/>
          </p:nvSpPr>
          <p:spPr>
            <a:xfrm>
              <a:off x="7947568" y="1105571"/>
              <a:ext cx="194077" cy="194077"/>
            </a:xfrm>
            <a:custGeom>
              <a:avLst/>
              <a:gdLst/>
              <a:ahLst/>
              <a:cxnLst/>
              <a:rect l="l" t="t" r="r" b="b"/>
              <a:pathLst>
                <a:path w="6712" h="6712" extrusionOk="0">
                  <a:moveTo>
                    <a:pt x="1" y="1"/>
                  </a:moveTo>
                  <a:lnTo>
                    <a:pt x="1" y="6711"/>
                  </a:lnTo>
                  <a:lnTo>
                    <a:pt x="6712" y="6711"/>
                  </a:lnTo>
                  <a:lnTo>
                    <a:pt x="671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9" name="Google Shape;809;p53"/>
          <p:cNvGrpSpPr/>
          <p:nvPr/>
        </p:nvGrpSpPr>
        <p:grpSpPr>
          <a:xfrm rot="10800000" flipH="1">
            <a:off x="375952" y="4434771"/>
            <a:ext cx="674529" cy="778825"/>
            <a:chOff x="511439" y="2611666"/>
            <a:chExt cx="674529" cy="778825"/>
          </a:xfrm>
        </p:grpSpPr>
        <p:sp>
          <p:nvSpPr>
            <p:cNvPr id="810" name="Google Shape;810;p53"/>
            <p:cNvSpPr/>
            <p:nvPr/>
          </p:nvSpPr>
          <p:spPr>
            <a:xfrm>
              <a:off x="511439" y="2611666"/>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rgbClr val="F5F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53"/>
            <p:cNvSpPr/>
            <p:nvPr/>
          </p:nvSpPr>
          <p:spPr>
            <a:xfrm>
              <a:off x="511439" y="3053198"/>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2" name="Google Shape;812;p53"/>
          <p:cNvGrpSpPr/>
          <p:nvPr/>
        </p:nvGrpSpPr>
        <p:grpSpPr>
          <a:xfrm flipH="1">
            <a:off x="6018412" y="3720325"/>
            <a:ext cx="3715780" cy="2034778"/>
            <a:chOff x="3831199" y="4002275"/>
            <a:chExt cx="3715780" cy="2034778"/>
          </a:xfrm>
        </p:grpSpPr>
        <p:sp>
          <p:nvSpPr>
            <p:cNvPr id="813" name="Google Shape;813;p53"/>
            <p:cNvSpPr/>
            <p:nvPr/>
          </p:nvSpPr>
          <p:spPr>
            <a:xfrm>
              <a:off x="6345127" y="4834536"/>
              <a:ext cx="1201852" cy="1202517"/>
            </a:xfrm>
            <a:custGeom>
              <a:avLst/>
              <a:gdLst/>
              <a:ahLst/>
              <a:cxnLst/>
              <a:rect l="l" t="t" r="r" b="b"/>
              <a:pathLst>
                <a:path w="41565" h="41588" fill="none" extrusionOk="0">
                  <a:moveTo>
                    <a:pt x="0" y="0"/>
                  </a:moveTo>
                  <a:lnTo>
                    <a:pt x="41565" y="41588"/>
                  </a:lnTo>
                </a:path>
              </a:pathLst>
            </a:custGeom>
            <a:noFill/>
            <a:ln w="18825" cap="rnd" cmpd="sng">
              <a:solidFill>
                <a:srgbClr val="C6C8DB"/>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14" name="Google Shape;814;p53"/>
            <p:cNvGrpSpPr/>
            <p:nvPr/>
          </p:nvGrpSpPr>
          <p:grpSpPr>
            <a:xfrm>
              <a:off x="3831199" y="4002275"/>
              <a:ext cx="3018842" cy="1712723"/>
              <a:chOff x="3831199" y="4002275"/>
              <a:chExt cx="3018842" cy="1712723"/>
            </a:xfrm>
          </p:grpSpPr>
          <p:sp>
            <p:nvSpPr>
              <p:cNvPr id="815" name="Google Shape;815;p53"/>
              <p:cNvSpPr/>
              <p:nvPr/>
            </p:nvSpPr>
            <p:spPr>
              <a:xfrm>
                <a:off x="4051647" y="4219427"/>
                <a:ext cx="2798394" cy="1495571"/>
              </a:xfrm>
              <a:custGeom>
                <a:avLst/>
                <a:gdLst/>
                <a:ahLst/>
                <a:cxnLst/>
                <a:rect l="l" t="t" r="r" b="b"/>
                <a:pathLst>
                  <a:path w="96780" h="51723" fill="none" extrusionOk="0">
                    <a:moveTo>
                      <a:pt x="0" y="0"/>
                    </a:moveTo>
                    <a:lnTo>
                      <a:pt x="9632" y="9632"/>
                    </a:lnTo>
                    <a:lnTo>
                      <a:pt x="54690" y="9632"/>
                    </a:lnTo>
                    <a:lnTo>
                      <a:pt x="96779" y="51722"/>
                    </a:lnTo>
                  </a:path>
                </a:pathLst>
              </a:custGeom>
              <a:noFill/>
              <a:ln w="18825" cap="rnd" cmpd="sng">
                <a:solidFill>
                  <a:srgbClr val="C6C8DB"/>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53"/>
              <p:cNvSpPr/>
              <p:nvPr/>
            </p:nvSpPr>
            <p:spPr>
              <a:xfrm>
                <a:off x="3831199" y="4002275"/>
                <a:ext cx="126734" cy="126763"/>
              </a:xfrm>
              <a:custGeom>
                <a:avLst/>
                <a:gdLst/>
                <a:ahLst/>
                <a:cxnLst/>
                <a:rect l="l" t="t" r="r" b="b"/>
                <a:pathLst>
                  <a:path w="4383" h="4384" fill="none" extrusionOk="0">
                    <a:moveTo>
                      <a:pt x="0" y="1"/>
                    </a:moveTo>
                    <a:lnTo>
                      <a:pt x="4383" y="4383"/>
                    </a:lnTo>
                  </a:path>
                </a:pathLst>
              </a:custGeom>
              <a:noFill/>
              <a:ln w="18825" cap="rnd" cmpd="sng">
                <a:solidFill>
                  <a:srgbClr val="C6C8DB"/>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7"/>
          <p:cNvSpPr>
            <a:spLocks noGrp="1"/>
          </p:cNvSpPr>
          <p:nvPr>
            <p:ph type="pic" idx="2"/>
          </p:nvPr>
        </p:nvSpPr>
        <p:spPr>
          <a:xfrm>
            <a:off x="-25" y="-13725"/>
            <a:ext cx="9144000" cy="5157300"/>
          </a:xfrm>
          <a:prstGeom prst="rect">
            <a:avLst/>
          </a:prstGeom>
          <a:noFill/>
          <a:ln>
            <a:noFill/>
          </a:ln>
        </p:spPr>
      </p:sp>
      <p:sp>
        <p:nvSpPr>
          <p:cNvPr id="90" name="Google Shape;90;p7"/>
          <p:cNvSpPr txBox="1">
            <a:spLocks noGrp="1"/>
          </p:cNvSpPr>
          <p:nvPr>
            <p:ph type="title"/>
          </p:nvPr>
        </p:nvSpPr>
        <p:spPr>
          <a:xfrm>
            <a:off x="720000" y="3827125"/>
            <a:ext cx="7704000" cy="760200"/>
          </a:xfrm>
          <a:prstGeom prst="rect">
            <a:avLst/>
          </a:prstGeom>
          <a:solidFill>
            <a:schemeClr val="lt2"/>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91"/>
        <p:cNvGrpSpPr/>
        <p:nvPr/>
      </p:nvGrpSpPr>
      <p:grpSpPr>
        <a:xfrm>
          <a:off x="0" y="0"/>
          <a:ext cx="0" cy="0"/>
          <a:chOff x="0" y="0"/>
          <a:chExt cx="0" cy="0"/>
        </a:xfrm>
      </p:grpSpPr>
      <p:grpSp>
        <p:nvGrpSpPr>
          <p:cNvPr id="92" name="Google Shape;92;p8"/>
          <p:cNvGrpSpPr/>
          <p:nvPr/>
        </p:nvGrpSpPr>
        <p:grpSpPr>
          <a:xfrm>
            <a:off x="8270357" y="-99578"/>
            <a:ext cx="1067397" cy="1391968"/>
            <a:chOff x="7736957" y="-99578"/>
            <a:chExt cx="1067397" cy="1391968"/>
          </a:xfrm>
        </p:grpSpPr>
        <p:grpSp>
          <p:nvGrpSpPr>
            <p:cNvPr id="93" name="Google Shape;93;p8"/>
            <p:cNvGrpSpPr/>
            <p:nvPr/>
          </p:nvGrpSpPr>
          <p:grpSpPr>
            <a:xfrm>
              <a:off x="8167443" y="-99578"/>
              <a:ext cx="636911" cy="1391968"/>
              <a:chOff x="6643443" y="-99578"/>
              <a:chExt cx="636911" cy="1391968"/>
            </a:xfrm>
          </p:grpSpPr>
          <p:sp>
            <p:nvSpPr>
              <p:cNvPr id="94" name="Google Shape;94;p8"/>
              <p:cNvSpPr/>
              <p:nvPr/>
            </p:nvSpPr>
            <p:spPr>
              <a:xfrm>
                <a:off x="6644744" y="536003"/>
                <a:ext cx="635610" cy="458071"/>
              </a:xfrm>
              <a:custGeom>
                <a:avLst/>
                <a:gdLst/>
                <a:ahLst/>
                <a:cxnLst/>
                <a:rect l="l" t="t" r="r" b="b"/>
                <a:pathLst>
                  <a:path w="21982" h="15842" extrusionOk="0">
                    <a:moveTo>
                      <a:pt x="1" y="0"/>
                    </a:moveTo>
                    <a:lnTo>
                      <a:pt x="1" y="15841"/>
                    </a:lnTo>
                    <a:lnTo>
                      <a:pt x="21982" y="15841"/>
                    </a:lnTo>
                    <a:lnTo>
                      <a:pt x="219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8"/>
              <p:cNvSpPr/>
              <p:nvPr/>
            </p:nvSpPr>
            <p:spPr>
              <a:xfrm>
                <a:off x="6644744" y="994045"/>
                <a:ext cx="635610" cy="298345"/>
              </a:xfrm>
              <a:custGeom>
                <a:avLst/>
                <a:gdLst/>
                <a:ahLst/>
                <a:cxnLst/>
                <a:rect l="l" t="t" r="r" b="b"/>
                <a:pathLst>
                  <a:path w="21982" h="10318" extrusionOk="0">
                    <a:moveTo>
                      <a:pt x="1" y="0"/>
                    </a:moveTo>
                    <a:lnTo>
                      <a:pt x="1" y="10317"/>
                    </a:lnTo>
                    <a:lnTo>
                      <a:pt x="21982" y="10317"/>
                    </a:lnTo>
                    <a:lnTo>
                      <a:pt x="2198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8"/>
              <p:cNvSpPr/>
              <p:nvPr/>
            </p:nvSpPr>
            <p:spPr>
              <a:xfrm>
                <a:off x="6643443" y="-99578"/>
                <a:ext cx="636911" cy="636940"/>
              </a:xfrm>
              <a:custGeom>
                <a:avLst/>
                <a:gdLst/>
                <a:ahLst/>
                <a:cxnLst/>
                <a:rect l="l" t="t" r="r" b="b"/>
                <a:pathLst>
                  <a:path w="22027" h="22028" extrusionOk="0">
                    <a:moveTo>
                      <a:pt x="0" y="1"/>
                    </a:moveTo>
                    <a:lnTo>
                      <a:pt x="0" y="22027"/>
                    </a:lnTo>
                    <a:lnTo>
                      <a:pt x="22027" y="22027"/>
                    </a:lnTo>
                    <a:lnTo>
                      <a:pt x="2202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 name="Google Shape;97;p8"/>
            <p:cNvGrpSpPr/>
            <p:nvPr/>
          </p:nvGrpSpPr>
          <p:grpSpPr>
            <a:xfrm>
              <a:off x="7736957" y="-99578"/>
              <a:ext cx="232361" cy="508876"/>
              <a:chOff x="7411657" y="-99578"/>
              <a:chExt cx="232361" cy="508876"/>
            </a:xfrm>
          </p:grpSpPr>
          <p:sp>
            <p:nvSpPr>
              <p:cNvPr id="98" name="Google Shape;98;p8"/>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8"/>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8"/>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1" name="Google Shape;101;p8"/>
          <p:cNvGrpSpPr/>
          <p:nvPr/>
        </p:nvGrpSpPr>
        <p:grpSpPr>
          <a:xfrm>
            <a:off x="8333730" y="1491143"/>
            <a:ext cx="194077" cy="1122018"/>
            <a:chOff x="7947568" y="177630"/>
            <a:chExt cx="194077" cy="1122018"/>
          </a:xfrm>
        </p:grpSpPr>
        <p:sp>
          <p:nvSpPr>
            <p:cNvPr id="102" name="Google Shape;102;p8"/>
            <p:cNvSpPr/>
            <p:nvPr/>
          </p:nvSpPr>
          <p:spPr>
            <a:xfrm>
              <a:off x="7947568" y="177630"/>
              <a:ext cx="194077" cy="194714"/>
            </a:xfrm>
            <a:custGeom>
              <a:avLst/>
              <a:gdLst/>
              <a:ahLst/>
              <a:cxnLst/>
              <a:rect l="l" t="t" r="r" b="b"/>
              <a:pathLst>
                <a:path w="6712" h="6734" extrusionOk="0">
                  <a:moveTo>
                    <a:pt x="1" y="0"/>
                  </a:moveTo>
                  <a:lnTo>
                    <a:pt x="1" y="6734"/>
                  </a:lnTo>
                  <a:lnTo>
                    <a:pt x="6712" y="6734"/>
                  </a:lnTo>
                  <a:lnTo>
                    <a:pt x="671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8"/>
            <p:cNvSpPr/>
            <p:nvPr/>
          </p:nvSpPr>
          <p:spPr>
            <a:xfrm>
              <a:off x="7947568" y="409933"/>
              <a:ext cx="194077" cy="194077"/>
            </a:xfrm>
            <a:custGeom>
              <a:avLst/>
              <a:gdLst/>
              <a:ahLst/>
              <a:cxnLst/>
              <a:rect l="l" t="t" r="r" b="b"/>
              <a:pathLst>
                <a:path w="6712" h="6712" extrusionOk="0">
                  <a:moveTo>
                    <a:pt x="1" y="1"/>
                  </a:moveTo>
                  <a:lnTo>
                    <a:pt x="1" y="6711"/>
                  </a:lnTo>
                  <a:lnTo>
                    <a:pt x="6712" y="6711"/>
                  </a:lnTo>
                  <a:lnTo>
                    <a:pt x="671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8"/>
            <p:cNvSpPr/>
            <p:nvPr/>
          </p:nvSpPr>
          <p:spPr>
            <a:xfrm>
              <a:off x="7947568" y="641600"/>
              <a:ext cx="194077" cy="194077"/>
            </a:xfrm>
            <a:custGeom>
              <a:avLst/>
              <a:gdLst/>
              <a:ahLst/>
              <a:cxnLst/>
              <a:rect l="l" t="t" r="r" b="b"/>
              <a:pathLst>
                <a:path w="6712" h="6712" extrusionOk="0">
                  <a:moveTo>
                    <a:pt x="1" y="0"/>
                  </a:moveTo>
                  <a:lnTo>
                    <a:pt x="1" y="6711"/>
                  </a:lnTo>
                  <a:lnTo>
                    <a:pt x="6712" y="6711"/>
                  </a:lnTo>
                  <a:lnTo>
                    <a:pt x="671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8"/>
            <p:cNvSpPr/>
            <p:nvPr/>
          </p:nvSpPr>
          <p:spPr>
            <a:xfrm>
              <a:off x="7947568" y="873267"/>
              <a:ext cx="194077" cy="194049"/>
            </a:xfrm>
            <a:custGeom>
              <a:avLst/>
              <a:gdLst/>
              <a:ahLst/>
              <a:cxnLst/>
              <a:rect l="l" t="t" r="r" b="b"/>
              <a:pathLst>
                <a:path w="6712" h="6711" extrusionOk="0">
                  <a:moveTo>
                    <a:pt x="1" y="0"/>
                  </a:moveTo>
                  <a:lnTo>
                    <a:pt x="1" y="6711"/>
                  </a:lnTo>
                  <a:lnTo>
                    <a:pt x="6712" y="6711"/>
                  </a:lnTo>
                  <a:lnTo>
                    <a:pt x="67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8"/>
            <p:cNvSpPr/>
            <p:nvPr/>
          </p:nvSpPr>
          <p:spPr>
            <a:xfrm>
              <a:off x="7947568" y="1105571"/>
              <a:ext cx="194077" cy="194077"/>
            </a:xfrm>
            <a:custGeom>
              <a:avLst/>
              <a:gdLst/>
              <a:ahLst/>
              <a:cxnLst/>
              <a:rect l="l" t="t" r="r" b="b"/>
              <a:pathLst>
                <a:path w="6712" h="6712" extrusionOk="0">
                  <a:moveTo>
                    <a:pt x="1" y="1"/>
                  </a:moveTo>
                  <a:lnTo>
                    <a:pt x="1" y="6711"/>
                  </a:lnTo>
                  <a:lnTo>
                    <a:pt x="6712" y="6711"/>
                  </a:lnTo>
                  <a:lnTo>
                    <a:pt x="671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p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08" name="Google Shape;108;p8"/>
          <p:cNvSpPr txBox="1">
            <a:spLocks noGrp="1"/>
          </p:cNvSpPr>
          <p:nvPr>
            <p:ph type="subTitle" idx="1"/>
          </p:nvPr>
        </p:nvSpPr>
        <p:spPr>
          <a:xfrm>
            <a:off x="4832040" y="1667625"/>
            <a:ext cx="3254100" cy="2420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9" name="Google Shape;109;p8"/>
          <p:cNvSpPr txBox="1">
            <a:spLocks noGrp="1"/>
          </p:cNvSpPr>
          <p:nvPr>
            <p:ph type="subTitle" idx="2"/>
          </p:nvPr>
        </p:nvSpPr>
        <p:spPr>
          <a:xfrm>
            <a:off x="1057860" y="1667625"/>
            <a:ext cx="3254100" cy="2420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10" name="Google Shape;110;p8"/>
          <p:cNvGrpSpPr/>
          <p:nvPr/>
        </p:nvGrpSpPr>
        <p:grpSpPr>
          <a:xfrm rot="10800000" flipH="1">
            <a:off x="375952" y="4434771"/>
            <a:ext cx="674529" cy="778825"/>
            <a:chOff x="511439" y="2611666"/>
            <a:chExt cx="674529" cy="778825"/>
          </a:xfrm>
        </p:grpSpPr>
        <p:sp>
          <p:nvSpPr>
            <p:cNvPr id="111" name="Google Shape;111;p8"/>
            <p:cNvSpPr/>
            <p:nvPr/>
          </p:nvSpPr>
          <p:spPr>
            <a:xfrm>
              <a:off x="511439" y="2611666"/>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8"/>
            <p:cNvSpPr/>
            <p:nvPr/>
          </p:nvSpPr>
          <p:spPr>
            <a:xfrm>
              <a:off x="511439" y="3053198"/>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13"/>
        <p:cNvGrpSpPr/>
        <p:nvPr/>
      </p:nvGrpSpPr>
      <p:grpSpPr>
        <a:xfrm>
          <a:off x="0" y="0"/>
          <a:ext cx="0" cy="0"/>
          <a:chOff x="0" y="0"/>
          <a:chExt cx="0" cy="0"/>
        </a:xfrm>
      </p:grpSpPr>
      <p:sp>
        <p:nvSpPr>
          <p:cNvPr id="114" name="Google Shape;114;p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15" name="Google Shape;115;p9"/>
          <p:cNvSpPr txBox="1">
            <a:spLocks noGrp="1"/>
          </p:cNvSpPr>
          <p:nvPr>
            <p:ph type="subTitle" idx="1"/>
          </p:nvPr>
        </p:nvSpPr>
        <p:spPr>
          <a:xfrm>
            <a:off x="2170875" y="3494675"/>
            <a:ext cx="4437300" cy="868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6" name="Google Shape;116;p9"/>
          <p:cNvSpPr txBox="1">
            <a:spLocks noGrp="1"/>
          </p:cNvSpPr>
          <p:nvPr>
            <p:ph type="subTitle" idx="2"/>
          </p:nvPr>
        </p:nvSpPr>
        <p:spPr>
          <a:xfrm>
            <a:off x="2170875" y="1926575"/>
            <a:ext cx="4437300" cy="868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7" name="Google Shape;117;p9"/>
          <p:cNvSpPr txBox="1">
            <a:spLocks noGrp="1"/>
          </p:cNvSpPr>
          <p:nvPr>
            <p:ph type="subTitle" idx="3"/>
          </p:nvPr>
        </p:nvSpPr>
        <p:spPr>
          <a:xfrm>
            <a:off x="2170875" y="1443875"/>
            <a:ext cx="4437300" cy="55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8" name="Google Shape;118;p9"/>
          <p:cNvSpPr txBox="1">
            <a:spLocks noGrp="1"/>
          </p:cNvSpPr>
          <p:nvPr>
            <p:ph type="subTitle" idx="4"/>
          </p:nvPr>
        </p:nvSpPr>
        <p:spPr>
          <a:xfrm>
            <a:off x="2170875" y="3011975"/>
            <a:ext cx="4437300" cy="55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19" name="Google Shape;119;p9"/>
          <p:cNvGrpSpPr/>
          <p:nvPr/>
        </p:nvGrpSpPr>
        <p:grpSpPr>
          <a:xfrm>
            <a:off x="7488682" y="4651511"/>
            <a:ext cx="1497886" cy="508876"/>
            <a:chOff x="7488682" y="4651511"/>
            <a:chExt cx="1497886" cy="508876"/>
          </a:xfrm>
        </p:grpSpPr>
        <p:grpSp>
          <p:nvGrpSpPr>
            <p:cNvPr id="120" name="Google Shape;120;p9"/>
            <p:cNvGrpSpPr/>
            <p:nvPr/>
          </p:nvGrpSpPr>
          <p:grpSpPr>
            <a:xfrm rot="10800000" flipH="1">
              <a:off x="7488682" y="4651511"/>
              <a:ext cx="232361" cy="508876"/>
              <a:chOff x="7411657" y="-99578"/>
              <a:chExt cx="232361" cy="508876"/>
            </a:xfrm>
          </p:grpSpPr>
          <p:sp>
            <p:nvSpPr>
              <p:cNvPr id="121" name="Google Shape;121;p9"/>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9"/>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9"/>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 name="Google Shape;124;p9"/>
            <p:cNvGrpSpPr/>
            <p:nvPr/>
          </p:nvGrpSpPr>
          <p:grpSpPr>
            <a:xfrm rot="10800000" flipH="1">
              <a:off x="8754207" y="4651511"/>
              <a:ext cx="232361" cy="508876"/>
              <a:chOff x="7411657" y="-99578"/>
              <a:chExt cx="232361" cy="508876"/>
            </a:xfrm>
          </p:grpSpPr>
          <p:sp>
            <p:nvSpPr>
              <p:cNvPr id="125" name="Google Shape;125;p9"/>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9"/>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9"/>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28"/>
        <p:cNvGrpSpPr/>
        <p:nvPr/>
      </p:nvGrpSpPr>
      <p:grpSpPr>
        <a:xfrm>
          <a:off x="0" y="0"/>
          <a:ext cx="0" cy="0"/>
          <a:chOff x="0" y="0"/>
          <a:chExt cx="0" cy="0"/>
        </a:xfrm>
      </p:grpSpPr>
      <p:sp>
        <p:nvSpPr>
          <p:cNvPr id="129" name="Google Shape;129;p1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130" name="Google Shape;130;p10"/>
          <p:cNvGrpSpPr/>
          <p:nvPr/>
        </p:nvGrpSpPr>
        <p:grpSpPr>
          <a:xfrm>
            <a:off x="8117957" y="-3"/>
            <a:ext cx="1067397" cy="1777629"/>
            <a:chOff x="7660757" y="-99578"/>
            <a:chExt cx="1067397" cy="1777629"/>
          </a:xfrm>
        </p:grpSpPr>
        <p:grpSp>
          <p:nvGrpSpPr>
            <p:cNvPr id="131" name="Google Shape;131;p10"/>
            <p:cNvGrpSpPr/>
            <p:nvPr/>
          </p:nvGrpSpPr>
          <p:grpSpPr>
            <a:xfrm>
              <a:off x="7660757" y="-99578"/>
              <a:ext cx="1067397" cy="1391968"/>
              <a:chOff x="7660757" y="-99578"/>
              <a:chExt cx="1067397" cy="1391968"/>
            </a:xfrm>
          </p:grpSpPr>
          <p:grpSp>
            <p:nvGrpSpPr>
              <p:cNvPr id="132" name="Google Shape;132;p10"/>
              <p:cNvGrpSpPr/>
              <p:nvPr/>
            </p:nvGrpSpPr>
            <p:grpSpPr>
              <a:xfrm>
                <a:off x="8091243" y="-99578"/>
                <a:ext cx="636911" cy="1391968"/>
                <a:chOff x="6643443" y="-99578"/>
                <a:chExt cx="636911" cy="1391968"/>
              </a:xfrm>
            </p:grpSpPr>
            <p:sp>
              <p:nvSpPr>
                <p:cNvPr id="133" name="Google Shape;133;p10"/>
                <p:cNvSpPr/>
                <p:nvPr/>
              </p:nvSpPr>
              <p:spPr>
                <a:xfrm>
                  <a:off x="6644744" y="536003"/>
                  <a:ext cx="635610" cy="458071"/>
                </a:xfrm>
                <a:custGeom>
                  <a:avLst/>
                  <a:gdLst/>
                  <a:ahLst/>
                  <a:cxnLst/>
                  <a:rect l="l" t="t" r="r" b="b"/>
                  <a:pathLst>
                    <a:path w="21982" h="15842" extrusionOk="0">
                      <a:moveTo>
                        <a:pt x="1" y="0"/>
                      </a:moveTo>
                      <a:lnTo>
                        <a:pt x="1" y="15841"/>
                      </a:lnTo>
                      <a:lnTo>
                        <a:pt x="21982" y="15841"/>
                      </a:lnTo>
                      <a:lnTo>
                        <a:pt x="219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0"/>
                <p:cNvSpPr/>
                <p:nvPr/>
              </p:nvSpPr>
              <p:spPr>
                <a:xfrm>
                  <a:off x="6644744" y="994045"/>
                  <a:ext cx="635610" cy="298345"/>
                </a:xfrm>
                <a:custGeom>
                  <a:avLst/>
                  <a:gdLst/>
                  <a:ahLst/>
                  <a:cxnLst/>
                  <a:rect l="l" t="t" r="r" b="b"/>
                  <a:pathLst>
                    <a:path w="21982" h="10318" extrusionOk="0">
                      <a:moveTo>
                        <a:pt x="1" y="0"/>
                      </a:moveTo>
                      <a:lnTo>
                        <a:pt x="1" y="10317"/>
                      </a:lnTo>
                      <a:lnTo>
                        <a:pt x="21982" y="10317"/>
                      </a:lnTo>
                      <a:lnTo>
                        <a:pt x="2198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0"/>
                <p:cNvSpPr/>
                <p:nvPr/>
              </p:nvSpPr>
              <p:spPr>
                <a:xfrm>
                  <a:off x="6643443" y="-99578"/>
                  <a:ext cx="636911" cy="636940"/>
                </a:xfrm>
                <a:custGeom>
                  <a:avLst/>
                  <a:gdLst/>
                  <a:ahLst/>
                  <a:cxnLst/>
                  <a:rect l="l" t="t" r="r" b="b"/>
                  <a:pathLst>
                    <a:path w="22027" h="22028" extrusionOk="0">
                      <a:moveTo>
                        <a:pt x="0" y="1"/>
                      </a:moveTo>
                      <a:lnTo>
                        <a:pt x="0" y="22027"/>
                      </a:lnTo>
                      <a:lnTo>
                        <a:pt x="22027" y="22027"/>
                      </a:lnTo>
                      <a:lnTo>
                        <a:pt x="2202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6" name="Google Shape;136;p10"/>
              <p:cNvGrpSpPr/>
              <p:nvPr/>
            </p:nvGrpSpPr>
            <p:grpSpPr>
              <a:xfrm>
                <a:off x="7660757" y="-99578"/>
                <a:ext cx="232361" cy="508876"/>
                <a:chOff x="7411657" y="-99578"/>
                <a:chExt cx="232361" cy="508876"/>
              </a:xfrm>
            </p:grpSpPr>
            <p:sp>
              <p:nvSpPr>
                <p:cNvPr id="137" name="Google Shape;137;p10"/>
                <p:cNvSpPr/>
                <p:nvPr/>
              </p:nvSpPr>
              <p:spPr>
                <a:xfrm>
                  <a:off x="7411657"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0"/>
                <p:cNvSpPr/>
                <p:nvPr/>
              </p:nvSpPr>
              <p:spPr>
                <a:xfrm>
                  <a:off x="7411657"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0"/>
                <p:cNvSpPr/>
                <p:nvPr/>
              </p:nvSpPr>
              <p:spPr>
                <a:xfrm>
                  <a:off x="7411657" y="-99578"/>
                  <a:ext cx="232361" cy="232997"/>
                </a:xfrm>
                <a:custGeom>
                  <a:avLst/>
                  <a:gdLst/>
                  <a:ahLst/>
                  <a:cxnLst/>
                  <a:rect l="l" t="t" r="r" b="b"/>
                  <a:pathLst>
                    <a:path w="8036" h="8058" extrusionOk="0">
                      <a:moveTo>
                        <a:pt x="1" y="1"/>
                      </a:moveTo>
                      <a:lnTo>
                        <a:pt x="1" y="8058"/>
                      </a:lnTo>
                      <a:lnTo>
                        <a:pt x="8035" y="8058"/>
                      </a:lnTo>
                      <a:lnTo>
                        <a:pt x="80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40" name="Google Shape;140;p10"/>
            <p:cNvGrpSpPr/>
            <p:nvPr/>
          </p:nvGrpSpPr>
          <p:grpSpPr>
            <a:xfrm>
              <a:off x="8359515" y="1465497"/>
              <a:ext cx="100364" cy="212554"/>
              <a:chOff x="2753422" y="-98913"/>
              <a:chExt cx="100364" cy="212554"/>
            </a:xfrm>
          </p:grpSpPr>
          <p:sp>
            <p:nvSpPr>
              <p:cNvPr id="141" name="Google Shape;141;p10"/>
              <p:cNvSpPr/>
              <p:nvPr/>
            </p:nvSpPr>
            <p:spPr>
              <a:xfrm>
                <a:off x="2778520" y="75329"/>
                <a:ext cx="38283" cy="38312"/>
              </a:xfrm>
              <a:custGeom>
                <a:avLst/>
                <a:gdLst/>
                <a:ahLst/>
                <a:cxnLst/>
                <a:rect l="l" t="t" r="r" b="b"/>
                <a:pathLst>
                  <a:path w="1324" h="1325" extrusionOk="0">
                    <a:moveTo>
                      <a:pt x="0" y="0"/>
                    </a:moveTo>
                    <a:lnTo>
                      <a:pt x="0" y="1324"/>
                    </a:lnTo>
                    <a:lnTo>
                      <a:pt x="1324" y="1324"/>
                    </a:lnTo>
                    <a:lnTo>
                      <a:pt x="132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0"/>
              <p:cNvSpPr/>
              <p:nvPr/>
            </p:nvSpPr>
            <p:spPr>
              <a:xfrm>
                <a:off x="2753422" y="-98913"/>
                <a:ext cx="100364" cy="100335"/>
              </a:xfrm>
              <a:custGeom>
                <a:avLst/>
                <a:gdLst/>
                <a:ahLst/>
                <a:cxnLst/>
                <a:rect l="l" t="t" r="r" b="b"/>
                <a:pathLst>
                  <a:path w="3471" h="3470" extrusionOk="0">
                    <a:moveTo>
                      <a:pt x="1" y="0"/>
                    </a:moveTo>
                    <a:lnTo>
                      <a:pt x="1" y="3470"/>
                    </a:lnTo>
                    <a:lnTo>
                      <a:pt x="3470" y="3470"/>
                    </a:lnTo>
                    <a:lnTo>
                      <a:pt x="347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43" name="Google Shape;143;p10"/>
          <p:cNvGrpSpPr/>
          <p:nvPr/>
        </p:nvGrpSpPr>
        <p:grpSpPr>
          <a:xfrm>
            <a:off x="8398569" y="4294102"/>
            <a:ext cx="658560" cy="917144"/>
            <a:chOff x="8576294" y="1459902"/>
            <a:chExt cx="658560" cy="917144"/>
          </a:xfrm>
        </p:grpSpPr>
        <p:sp>
          <p:nvSpPr>
            <p:cNvPr id="144" name="Google Shape;144;p10"/>
            <p:cNvSpPr/>
            <p:nvPr/>
          </p:nvSpPr>
          <p:spPr>
            <a:xfrm rot="10800000">
              <a:off x="9011081" y="1459902"/>
              <a:ext cx="223773" cy="223744"/>
            </a:xfrm>
            <a:custGeom>
              <a:avLst/>
              <a:gdLst/>
              <a:ahLst/>
              <a:cxnLst/>
              <a:rect l="l" t="t" r="r" b="b"/>
              <a:pathLst>
                <a:path w="7739" h="7738" extrusionOk="0">
                  <a:moveTo>
                    <a:pt x="1" y="0"/>
                  </a:moveTo>
                  <a:lnTo>
                    <a:pt x="1" y="7738"/>
                  </a:lnTo>
                  <a:lnTo>
                    <a:pt x="7739" y="7738"/>
                  </a:lnTo>
                  <a:lnTo>
                    <a:pt x="773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0"/>
            <p:cNvSpPr/>
            <p:nvPr/>
          </p:nvSpPr>
          <p:spPr>
            <a:xfrm rot="10800000">
              <a:off x="8576294" y="2153302"/>
              <a:ext cx="223773" cy="223744"/>
            </a:xfrm>
            <a:custGeom>
              <a:avLst/>
              <a:gdLst/>
              <a:ahLst/>
              <a:cxnLst/>
              <a:rect l="l" t="t" r="r" b="b"/>
              <a:pathLst>
                <a:path w="7739" h="7738" extrusionOk="0">
                  <a:moveTo>
                    <a:pt x="1" y="0"/>
                  </a:moveTo>
                  <a:lnTo>
                    <a:pt x="1" y="7738"/>
                  </a:lnTo>
                  <a:lnTo>
                    <a:pt x="7739" y="7738"/>
                  </a:lnTo>
                  <a:lnTo>
                    <a:pt x="773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 name="Google Shape;146;p10"/>
          <p:cNvGrpSpPr/>
          <p:nvPr/>
        </p:nvGrpSpPr>
        <p:grpSpPr>
          <a:xfrm rot="10800000" flipH="1">
            <a:off x="8815777" y="2536921"/>
            <a:ext cx="674529" cy="778825"/>
            <a:chOff x="511439" y="2611666"/>
            <a:chExt cx="674529" cy="778825"/>
          </a:xfrm>
        </p:grpSpPr>
        <p:sp>
          <p:nvSpPr>
            <p:cNvPr id="147" name="Google Shape;147;p10"/>
            <p:cNvSpPr/>
            <p:nvPr/>
          </p:nvSpPr>
          <p:spPr>
            <a:xfrm>
              <a:off x="511439" y="2611666"/>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0"/>
            <p:cNvSpPr/>
            <p:nvPr/>
          </p:nvSpPr>
          <p:spPr>
            <a:xfrm>
              <a:off x="511439" y="3053198"/>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10"/>
          <p:cNvSpPr txBox="1">
            <a:spLocks noGrp="1"/>
          </p:cNvSpPr>
          <p:nvPr>
            <p:ph type="subTitle" idx="1"/>
          </p:nvPr>
        </p:nvSpPr>
        <p:spPr>
          <a:xfrm>
            <a:off x="719900" y="2992400"/>
            <a:ext cx="2448900" cy="934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0" name="Google Shape;150;p10"/>
          <p:cNvSpPr txBox="1">
            <a:spLocks noGrp="1"/>
          </p:cNvSpPr>
          <p:nvPr>
            <p:ph type="subTitle" idx="2"/>
          </p:nvPr>
        </p:nvSpPr>
        <p:spPr>
          <a:xfrm>
            <a:off x="3347446" y="2992400"/>
            <a:ext cx="2448900" cy="934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1" name="Google Shape;151;p10"/>
          <p:cNvSpPr txBox="1">
            <a:spLocks noGrp="1"/>
          </p:cNvSpPr>
          <p:nvPr>
            <p:ph type="subTitle" idx="3"/>
          </p:nvPr>
        </p:nvSpPr>
        <p:spPr>
          <a:xfrm>
            <a:off x="5974999" y="2992400"/>
            <a:ext cx="2448900" cy="934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2" name="Google Shape;152;p10"/>
          <p:cNvSpPr txBox="1">
            <a:spLocks noGrp="1"/>
          </p:cNvSpPr>
          <p:nvPr>
            <p:ph type="subTitle" idx="4"/>
          </p:nvPr>
        </p:nvSpPr>
        <p:spPr>
          <a:xfrm>
            <a:off x="719900" y="2419700"/>
            <a:ext cx="24489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3" name="Google Shape;153;p10"/>
          <p:cNvSpPr txBox="1">
            <a:spLocks noGrp="1"/>
          </p:cNvSpPr>
          <p:nvPr>
            <p:ph type="subTitle" idx="5"/>
          </p:nvPr>
        </p:nvSpPr>
        <p:spPr>
          <a:xfrm>
            <a:off x="3347450" y="2419700"/>
            <a:ext cx="24489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4" name="Google Shape;154;p10"/>
          <p:cNvSpPr txBox="1">
            <a:spLocks noGrp="1"/>
          </p:cNvSpPr>
          <p:nvPr>
            <p:ph type="subTitle" idx="6"/>
          </p:nvPr>
        </p:nvSpPr>
        <p:spPr>
          <a:xfrm>
            <a:off x="5974999" y="2419700"/>
            <a:ext cx="24489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000">
                <a:solidFill>
                  <a:schemeClr val="dk1"/>
                </a:solidFill>
                <a:latin typeface="Archivo SemiBold"/>
                <a:ea typeface="Archivo SemiBold"/>
                <a:cs typeface="Archivo SemiBold"/>
                <a:sym typeface="Archivo SemiBold"/>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Archivo SemiBold"/>
              <a:buNone/>
              <a:defRPr sz="3500" b="0" i="0" u="none" strike="noStrike" cap="none">
                <a:solidFill>
                  <a:schemeClr val="dk1"/>
                </a:solidFill>
                <a:latin typeface="Archivo SemiBold"/>
                <a:ea typeface="Archivo SemiBold"/>
                <a:cs typeface="Archivo SemiBold"/>
                <a:sym typeface="Archivo SemiBold"/>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1pPr>
            <a:lvl2pPr marL="914400" marR="0" lvl="1" indent="-317500" algn="l" rtl="0">
              <a:lnSpc>
                <a:spcPct val="115000"/>
              </a:lnSpc>
              <a:spcBef>
                <a:spcPts val="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2pPr>
            <a:lvl3pPr marL="1371600" marR="0" lvl="2" indent="-317500" algn="l" rtl="0">
              <a:lnSpc>
                <a:spcPct val="115000"/>
              </a:lnSpc>
              <a:spcBef>
                <a:spcPts val="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3pPr>
            <a:lvl4pPr marL="1828800" marR="0" lvl="3" indent="-317500" algn="l" rtl="0">
              <a:lnSpc>
                <a:spcPct val="115000"/>
              </a:lnSpc>
              <a:spcBef>
                <a:spcPts val="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4pPr>
            <a:lvl5pPr marL="2286000" marR="0" lvl="4" indent="-317500" algn="l" rtl="0">
              <a:lnSpc>
                <a:spcPct val="115000"/>
              </a:lnSpc>
              <a:spcBef>
                <a:spcPts val="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5pPr>
            <a:lvl6pPr marL="2743200" marR="0" lvl="5" indent="-317500" algn="l" rtl="0">
              <a:lnSpc>
                <a:spcPct val="115000"/>
              </a:lnSpc>
              <a:spcBef>
                <a:spcPts val="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6pPr>
            <a:lvl7pPr marL="3200400" marR="0" lvl="6" indent="-317500" algn="l" rtl="0">
              <a:lnSpc>
                <a:spcPct val="115000"/>
              </a:lnSpc>
              <a:spcBef>
                <a:spcPts val="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7pPr>
            <a:lvl8pPr marL="3657600" marR="0" lvl="7" indent="-317500" algn="l" rtl="0">
              <a:lnSpc>
                <a:spcPct val="115000"/>
              </a:lnSpc>
              <a:spcBef>
                <a:spcPts val="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8pPr>
            <a:lvl9pPr marL="4114800" marR="0" lvl="8" indent="-317500" algn="l" rtl="0">
              <a:lnSpc>
                <a:spcPct val="115000"/>
              </a:lnSpc>
              <a:spcBef>
                <a:spcPts val="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73"/>
        <p:cNvGrpSpPr/>
        <p:nvPr/>
      </p:nvGrpSpPr>
      <p:grpSpPr>
        <a:xfrm>
          <a:off x="0" y="0"/>
          <a:ext cx="0" cy="0"/>
          <a:chOff x="0" y="0"/>
          <a:chExt cx="0" cy="0"/>
        </a:xfrm>
      </p:grpSpPr>
      <p:sp>
        <p:nvSpPr>
          <p:cNvPr id="374" name="Google Shape;374;p24"/>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Archivo SemiBold"/>
              <a:buNone/>
              <a:defRPr sz="3500" b="0" i="0" u="none" strike="noStrike" cap="none">
                <a:solidFill>
                  <a:schemeClr val="dk1"/>
                </a:solidFill>
                <a:latin typeface="Archivo SemiBold"/>
                <a:ea typeface="Archivo SemiBold"/>
                <a:cs typeface="Archivo SemiBold"/>
                <a:sym typeface="Archivo SemiBold"/>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endParaRPr/>
          </a:p>
        </p:txBody>
      </p:sp>
      <p:sp>
        <p:nvSpPr>
          <p:cNvPr id="375" name="Google Shape;375;p24"/>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1pPr>
            <a:lvl2pPr marL="914400" marR="0" lvl="1" indent="-317500" algn="l" rtl="0">
              <a:lnSpc>
                <a:spcPct val="115000"/>
              </a:lnSpc>
              <a:spcBef>
                <a:spcPts val="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2pPr>
            <a:lvl3pPr marL="1371600" marR="0" lvl="2" indent="-317500" algn="l" rtl="0">
              <a:lnSpc>
                <a:spcPct val="115000"/>
              </a:lnSpc>
              <a:spcBef>
                <a:spcPts val="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3pPr>
            <a:lvl4pPr marL="1828800" marR="0" lvl="3" indent="-317500" algn="l" rtl="0">
              <a:lnSpc>
                <a:spcPct val="115000"/>
              </a:lnSpc>
              <a:spcBef>
                <a:spcPts val="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4pPr>
            <a:lvl5pPr marL="2286000" marR="0" lvl="4" indent="-317500" algn="l" rtl="0">
              <a:lnSpc>
                <a:spcPct val="115000"/>
              </a:lnSpc>
              <a:spcBef>
                <a:spcPts val="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5pPr>
            <a:lvl6pPr marL="2743200" marR="0" lvl="5" indent="-317500" algn="l" rtl="0">
              <a:lnSpc>
                <a:spcPct val="115000"/>
              </a:lnSpc>
              <a:spcBef>
                <a:spcPts val="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6pPr>
            <a:lvl7pPr marL="3200400" marR="0" lvl="6" indent="-317500" algn="l" rtl="0">
              <a:lnSpc>
                <a:spcPct val="115000"/>
              </a:lnSpc>
              <a:spcBef>
                <a:spcPts val="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7pPr>
            <a:lvl8pPr marL="3657600" marR="0" lvl="7" indent="-317500" algn="l" rtl="0">
              <a:lnSpc>
                <a:spcPct val="115000"/>
              </a:lnSpc>
              <a:spcBef>
                <a:spcPts val="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8pPr>
            <a:lvl9pPr marL="4114800" marR="0" lvl="8" indent="-317500" algn="l" rtl="0">
              <a:lnSpc>
                <a:spcPct val="115000"/>
              </a:lnSpc>
              <a:spcBef>
                <a:spcPts val="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hyperlink" Target="http://dbs.uni-leipzig.de/file/dw-kap1.pd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forms/d/e/1FAIpQLSftE5iNt0GaLOcNEYIpBbGjpj_scXW0SccTlCLyc66uv0JCxw/viewform?usp=sf_link"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dbs.uni-leipzig.de/file/dw-kap1.pdf"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hyperlink" Target="https://docs.google.com/forms/d/e/1FAIpQLScMx2RcDowfXQzsQ1HEBsTq7h2pF2gVdI92fOtv6d1x3UwSgg/viewform?usp=sf_link" TargetMode="External"/><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85.xml"/><Relationship Id="rId1" Type="http://schemas.openxmlformats.org/officeDocument/2006/relationships/slideLayout" Target="../slideLayouts/slideLayout5.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png"/><Relationship Id="rId9" Type="http://schemas.openxmlformats.org/officeDocument/2006/relationships/image" Target="../media/image41.png"/></Relationships>
</file>

<file path=ppt/slides/_rels/slide8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86.xml"/><Relationship Id="rId1" Type="http://schemas.openxmlformats.org/officeDocument/2006/relationships/slideLayout" Target="../slideLayouts/slideLayout5.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png"/><Relationship Id="rId9" Type="http://schemas.openxmlformats.org/officeDocument/2006/relationships/image" Target="../media/image4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8" Type="http://schemas.openxmlformats.org/officeDocument/2006/relationships/image" Target="../media/image51.jpg"/><Relationship Id="rId13" Type="http://schemas.openxmlformats.org/officeDocument/2006/relationships/image" Target="../media/image56.png"/><Relationship Id="rId3" Type="http://schemas.openxmlformats.org/officeDocument/2006/relationships/hyperlink" Target="https://www.actian.com/" TargetMode="External"/><Relationship Id="rId7" Type="http://schemas.openxmlformats.org/officeDocument/2006/relationships/image" Target="../media/image50.jpg"/><Relationship Id="rId12" Type="http://schemas.openxmlformats.org/officeDocument/2006/relationships/image" Target="../media/image55.jpg"/><Relationship Id="rId2" Type="http://schemas.openxmlformats.org/officeDocument/2006/relationships/notesSlide" Target="../notesSlides/notesSlide93.xml"/><Relationship Id="rId1" Type="http://schemas.openxmlformats.org/officeDocument/2006/relationships/slideLayout" Target="../slideLayouts/slideLayout5.xml"/><Relationship Id="rId6" Type="http://schemas.openxmlformats.org/officeDocument/2006/relationships/image" Target="../media/image49.jpg"/><Relationship Id="rId11" Type="http://schemas.openxmlformats.org/officeDocument/2006/relationships/image" Target="../media/image54.jpg"/><Relationship Id="rId5" Type="http://schemas.openxmlformats.org/officeDocument/2006/relationships/image" Target="../media/image48.jpg"/><Relationship Id="rId10" Type="http://schemas.openxmlformats.org/officeDocument/2006/relationships/image" Target="../media/image53.jpg"/><Relationship Id="rId4" Type="http://schemas.openxmlformats.org/officeDocument/2006/relationships/image" Target="../media/image47.jpg"/><Relationship Id="rId9" Type="http://schemas.openxmlformats.org/officeDocument/2006/relationships/image" Target="../media/image52.png"/><Relationship Id="rId14" Type="http://schemas.openxmlformats.org/officeDocument/2006/relationships/image" Target="../media/image57.png"/></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4.xml"/><Relationship Id="rId1" Type="http://schemas.openxmlformats.org/officeDocument/2006/relationships/slideLayout" Target="../slideLayouts/slideLayout5.xml"/><Relationship Id="rId4" Type="http://schemas.openxmlformats.org/officeDocument/2006/relationships/image" Target="../media/image5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54"/>
          <p:cNvSpPr txBox="1">
            <a:spLocks noGrp="1"/>
          </p:cNvSpPr>
          <p:nvPr>
            <p:ph type="ctrTitle"/>
          </p:nvPr>
        </p:nvSpPr>
        <p:spPr>
          <a:xfrm>
            <a:off x="3273475" y="1158825"/>
            <a:ext cx="5157300" cy="2157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a:t>Data Warehouses</a:t>
            </a:r>
            <a:endParaRPr/>
          </a:p>
        </p:txBody>
      </p:sp>
      <p:sp>
        <p:nvSpPr>
          <p:cNvPr id="822" name="Google Shape;822;p54"/>
          <p:cNvSpPr/>
          <p:nvPr/>
        </p:nvSpPr>
        <p:spPr>
          <a:xfrm rot="10800000">
            <a:off x="2854331" y="4380264"/>
            <a:ext cx="223773" cy="223744"/>
          </a:xfrm>
          <a:custGeom>
            <a:avLst/>
            <a:gdLst/>
            <a:ahLst/>
            <a:cxnLst/>
            <a:rect l="l" t="t" r="r" b="b"/>
            <a:pathLst>
              <a:path w="7739" h="7738" extrusionOk="0">
                <a:moveTo>
                  <a:pt x="1" y="0"/>
                </a:moveTo>
                <a:lnTo>
                  <a:pt x="1" y="7738"/>
                </a:lnTo>
                <a:lnTo>
                  <a:pt x="7739" y="7738"/>
                </a:lnTo>
                <a:lnTo>
                  <a:pt x="773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3" name="Google Shape;823;p54"/>
          <p:cNvGrpSpPr/>
          <p:nvPr/>
        </p:nvGrpSpPr>
        <p:grpSpPr>
          <a:xfrm>
            <a:off x="2225168" y="1338730"/>
            <a:ext cx="194077" cy="1122018"/>
            <a:chOff x="7947568" y="177630"/>
            <a:chExt cx="194077" cy="1122018"/>
          </a:xfrm>
        </p:grpSpPr>
        <p:sp>
          <p:nvSpPr>
            <p:cNvPr id="824" name="Google Shape;824;p54"/>
            <p:cNvSpPr/>
            <p:nvPr/>
          </p:nvSpPr>
          <p:spPr>
            <a:xfrm>
              <a:off x="7947568" y="177630"/>
              <a:ext cx="194077" cy="194714"/>
            </a:xfrm>
            <a:custGeom>
              <a:avLst/>
              <a:gdLst/>
              <a:ahLst/>
              <a:cxnLst/>
              <a:rect l="l" t="t" r="r" b="b"/>
              <a:pathLst>
                <a:path w="6712" h="6734" extrusionOk="0">
                  <a:moveTo>
                    <a:pt x="1" y="0"/>
                  </a:moveTo>
                  <a:lnTo>
                    <a:pt x="1" y="6734"/>
                  </a:lnTo>
                  <a:lnTo>
                    <a:pt x="6712" y="6734"/>
                  </a:lnTo>
                  <a:lnTo>
                    <a:pt x="671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54"/>
            <p:cNvSpPr/>
            <p:nvPr/>
          </p:nvSpPr>
          <p:spPr>
            <a:xfrm>
              <a:off x="7947568" y="409933"/>
              <a:ext cx="194077" cy="194077"/>
            </a:xfrm>
            <a:custGeom>
              <a:avLst/>
              <a:gdLst/>
              <a:ahLst/>
              <a:cxnLst/>
              <a:rect l="l" t="t" r="r" b="b"/>
              <a:pathLst>
                <a:path w="6712" h="6712" extrusionOk="0">
                  <a:moveTo>
                    <a:pt x="1" y="1"/>
                  </a:moveTo>
                  <a:lnTo>
                    <a:pt x="1" y="6711"/>
                  </a:lnTo>
                  <a:lnTo>
                    <a:pt x="6712" y="6711"/>
                  </a:lnTo>
                  <a:lnTo>
                    <a:pt x="671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54"/>
            <p:cNvSpPr/>
            <p:nvPr/>
          </p:nvSpPr>
          <p:spPr>
            <a:xfrm>
              <a:off x="7947568" y="641600"/>
              <a:ext cx="194077" cy="194077"/>
            </a:xfrm>
            <a:custGeom>
              <a:avLst/>
              <a:gdLst/>
              <a:ahLst/>
              <a:cxnLst/>
              <a:rect l="l" t="t" r="r" b="b"/>
              <a:pathLst>
                <a:path w="6712" h="6712" extrusionOk="0">
                  <a:moveTo>
                    <a:pt x="1" y="0"/>
                  </a:moveTo>
                  <a:lnTo>
                    <a:pt x="1" y="6711"/>
                  </a:lnTo>
                  <a:lnTo>
                    <a:pt x="6712" y="6711"/>
                  </a:lnTo>
                  <a:lnTo>
                    <a:pt x="671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54"/>
            <p:cNvSpPr/>
            <p:nvPr/>
          </p:nvSpPr>
          <p:spPr>
            <a:xfrm>
              <a:off x="7947568" y="873267"/>
              <a:ext cx="194077" cy="194049"/>
            </a:xfrm>
            <a:custGeom>
              <a:avLst/>
              <a:gdLst/>
              <a:ahLst/>
              <a:cxnLst/>
              <a:rect l="l" t="t" r="r" b="b"/>
              <a:pathLst>
                <a:path w="6712" h="6711" extrusionOk="0">
                  <a:moveTo>
                    <a:pt x="1" y="0"/>
                  </a:moveTo>
                  <a:lnTo>
                    <a:pt x="1" y="6711"/>
                  </a:lnTo>
                  <a:lnTo>
                    <a:pt x="6712" y="6711"/>
                  </a:lnTo>
                  <a:lnTo>
                    <a:pt x="67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54"/>
            <p:cNvSpPr/>
            <p:nvPr/>
          </p:nvSpPr>
          <p:spPr>
            <a:xfrm>
              <a:off x="7947568" y="1105571"/>
              <a:ext cx="194077" cy="194077"/>
            </a:xfrm>
            <a:custGeom>
              <a:avLst/>
              <a:gdLst/>
              <a:ahLst/>
              <a:cxnLst/>
              <a:rect l="l" t="t" r="r" b="b"/>
              <a:pathLst>
                <a:path w="6712" h="6712" extrusionOk="0">
                  <a:moveTo>
                    <a:pt x="1" y="1"/>
                  </a:moveTo>
                  <a:lnTo>
                    <a:pt x="1" y="6711"/>
                  </a:lnTo>
                  <a:lnTo>
                    <a:pt x="6712" y="6711"/>
                  </a:lnTo>
                  <a:lnTo>
                    <a:pt x="671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9" name="Google Shape;829;p54"/>
          <p:cNvGrpSpPr/>
          <p:nvPr/>
        </p:nvGrpSpPr>
        <p:grpSpPr>
          <a:xfrm>
            <a:off x="-231292" y="2536959"/>
            <a:ext cx="2832402" cy="2613598"/>
            <a:chOff x="-231292" y="2536959"/>
            <a:chExt cx="2832402" cy="2613598"/>
          </a:xfrm>
        </p:grpSpPr>
        <p:grpSp>
          <p:nvGrpSpPr>
            <p:cNvPr id="830" name="Google Shape;830;p54"/>
            <p:cNvGrpSpPr/>
            <p:nvPr/>
          </p:nvGrpSpPr>
          <p:grpSpPr>
            <a:xfrm rot="10800000">
              <a:off x="2368084" y="4641681"/>
              <a:ext cx="233026" cy="508876"/>
              <a:chOff x="4369741" y="-99578"/>
              <a:chExt cx="233026" cy="508876"/>
            </a:xfrm>
          </p:grpSpPr>
          <p:sp>
            <p:nvSpPr>
              <p:cNvPr id="831" name="Google Shape;831;p54"/>
              <p:cNvSpPr/>
              <p:nvPr/>
            </p:nvSpPr>
            <p:spPr>
              <a:xfrm>
                <a:off x="4370406" y="132754"/>
                <a:ext cx="232361" cy="167649"/>
              </a:xfrm>
              <a:custGeom>
                <a:avLst/>
                <a:gdLst/>
                <a:ahLst/>
                <a:cxnLst/>
                <a:rect l="l" t="t" r="r" b="b"/>
                <a:pathLst>
                  <a:path w="8036" h="5798" extrusionOk="0">
                    <a:moveTo>
                      <a:pt x="1" y="0"/>
                    </a:moveTo>
                    <a:lnTo>
                      <a:pt x="1" y="5798"/>
                    </a:lnTo>
                    <a:lnTo>
                      <a:pt x="8035" y="5798"/>
                    </a:lnTo>
                    <a:lnTo>
                      <a:pt x="80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54"/>
              <p:cNvSpPr/>
              <p:nvPr/>
            </p:nvSpPr>
            <p:spPr>
              <a:xfrm>
                <a:off x="4370406" y="300375"/>
                <a:ext cx="232361" cy="108923"/>
              </a:xfrm>
              <a:custGeom>
                <a:avLst/>
                <a:gdLst/>
                <a:ahLst/>
                <a:cxnLst/>
                <a:rect l="l" t="t" r="r" b="b"/>
                <a:pathLst>
                  <a:path w="8036" h="3767" extrusionOk="0">
                    <a:moveTo>
                      <a:pt x="1" y="1"/>
                    </a:moveTo>
                    <a:lnTo>
                      <a:pt x="1" y="3767"/>
                    </a:lnTo>
                    <a:lnTo>
                      <a:pt x="8035" y="3767"/>
                    </a:lnTo>
                    <a:lnTo>
                      <a:pt x="80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54"/>
              <p:cNvSpPr/>
              <p:nvPr/>
            </p:nvSpPr>
            <p:spPr>
              <a:xfrm>
                <a:off x="4369741" y="-99578"/>
                <a:ext cx="233026" cy="232997"/>
              </a:xfrm>
              <a:custGeom>
                <a:avLst/>
                <a:gdLst/>
                <a:ahLst/>
                <a:cxnLst/>
                <a:rect l="l" t="t" r="r" b="b"/>
                <a:pathLst>
                  <a:path w="8059" h="8058" extrusionOk="0">
                    <a:moveTo>
                      <a:pt x="1" y="1"/>
                    </a:moveTo>
                    <a:lnTo>
                      <a:pt x="1" y="8058"/>
                    </a:lnTo>
                    <a:lnTo>
                      <a:pt x="8058" y="8058"/>
                    </a:lnTo>
                    <a:lnTo>
                      <a:pt x="805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4" name="Google Shape;834;p54"/>
            <p:cNvGrpSpPr/>
            <p:nvPr/>
          </p:nvGrpSpPr>
          <p:grpSpPr>
            <a:xfrm>
              <a:off x="1705801" y="3570970"/>
              <a:ext cx="490398" cy="1579586"/>
              <a:chOff x="1705801" y="3570970"/>
              <a:chExt cx="490398" cy="1579586"/>
            </a:xfrm>
          </p:grpSpPr>
          <p:grpSp>
            <p:nvGrpSpPr>
              <p:cNvPr id="835" name="Google Shape;835;p54"/>
              <p:cNvGrpSpPr/>
              <p:nvPr/>
            </p:nvGrpSpPr>
            <p:grpSpPr>
              <a:xfrm rot="10800000">
                <a:off x="1705801" y="4078705"/>
                <a:ext cx="490398" cy="1071851"/>
                <a:chOff x="4756508" y="-99578"/>
                <a:chExt cx="490398" cy="1071851"/>
              </a:xfrm>
            </p:grpSpPr>
            <p:sp>
              <p:nvSpPr>
                <p:cNvPr id="836" name="Google Shape;836;p54"/>
                <p:cNvSpPr/>
                <p:nvPr/>
              </p:nvSpPr>
              <p:spPr>
                <a:xfrm>
                  <a:off x="4757838" y="390127"/>
                  <a:ext cx="489068" cy="352474"/>
                </a:xfrm>
                <a:custGeom>
                  <a:avLst/>
                  <a:gdLst/>
                  <a:ahLst/>
                  <a:cxnLst/>
                  <a:rect l="l" t="t" r="r" b="b"/>
                  <a:pathLst>
                    <a:path w="16914" h="12190" extrusionOk="0">
                      <a:moveTo>
                        <a:pt x="0" y="1"/>
                      </a:moveTo>
                      <a:lnTo>
                        <a:pt x="0" y="12190"/>
                      </a:lnTo>
                      <a:lnTo>
                        <a:pt x="16914" y="12190"/>
                      </a:lnTo>
                      <a:lnTo>
                        <a:pt x="1691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54"/>
                <p:cNvSpPr/>
                <p:nvPr/>
              </p:nvSpPr>
              <p:spPr>
                <a:xfrm>
                  <a:off x="4757838" y="742572"/>
                  <a:ext cx="489068" cy="229701"/>
                </a:xfrm>
                <a:custGeom>
                  <a:avLst/>
                  <a:gdLst/>
                  <a:ahLst/>
                  <a:cxnLst/>
                  <a:rect l="l" t="t" r="r" b="b"/>
                  <a:pathLst>
                    <a:path w="16914" h="7944" extrusionOk="0">
                      <a:moveTo>
                        <a:pt x="0" y="1"/>
                      </a:moveTo>
                      <a:lnTo>
                        <a:pt x="0" y="7944"/>
                      </a:lnTo>
                      <a:lnTo>
                        <a:pt x="16914" y="7944"/>
                      </a:lnTo>
                      <a:lnTo>
                        <a:pt x="1691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54"/>
                <p:cNvSpPr/>
                <p:nvPr/>
              </p:nvSpPr>
              <p:spPr>
                <a:xfrm>
                  <a:off x="4756508" y="-99578"/>
                  <a:ext cx="490398" cy="490398"/>
                </a:xfrm>
                <a:custGeom>
                  <a:avLst/>
                  <a:gdLst/>
                  <a:ahLst/>
                  <a:cxnLst/>
                  <a:rect l="l" t="t" r="r" b="b"/>
                  <a:pathLst>
                    <a:path w="16960" h="16960" extrusionOk="0">
                      <a:moveTo>
                        <a:pt x="1" y="1"/>
                      </a:moveTo>
                      <a:lnTo>
                        <a:pt x="1" y="16960"/>
                      </a:lnTo>
                      <a:lnTo>
                        <a:pt x="16960" y="16960"/>
                      </a:lnTo>
                      <a:lnTo>
                        <a:pt x="1696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9" name="Google Shape;839;p54"/>
              <p:cNvSpPr/>
              <p:nvPr/>
            </p:nvSpPr>
            <p:spPr>
              <a:xfrm rot="10800000">
                <a:off x="1853952" y="3570970"/>
                <a:ext cx="194077" cy="194077"/>
              </a:xfrm>
              <a:custGeom>
                <a:avLst/>
                <a:gdLst/>
                <a:ahLst/>
                <a:cxnLst/>
                <a:rect l="l" t="t" r="r" b="b"/>
                <a:pathLst>
                  <a:path w="6712" h="6712" extrusionOk="0">
                    <a:moveTo>
                      <a:pt x="1" y="1"/>
                    </a:moveTo>
                    <a:lnTo>
                      <a:pt x="1" y="6711"/>
                    </a:lnTo>
                    <a:lnTo>
                      <a:pt x="6711" y="6711"/>
                    </a:lnTo>
                    <a:lnTo>
                      <a:pt x="67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0" name="Google Shape;840;p54"/>
            <p:cNvGrpSpPr/>
            <p:nvPr/>
          </p:nvGrpSpPr>
          <p:grpSpPr>
            <a:xfrm rot="10800000">
              <a:off x="439267" y="2536959"/>
              <a:ext cx="1086365" cy="2613598"/>
              <a:chOff x="5427076" y="-99578"/>
              <a:chExt cx="1086365" cy="2613598"/>
            </a:xfrm>
          </p:grpSpPr>
          <p:sp>
            <p:nvSpPr>
              <p:cNvPr id="841" name="Google Shape;841;p54"/>
              <p:cNvSpPr/>
              <p:nvPr/>
            </p:nvSpPr>
            <p:spPr>
              <a:xfrm>
                <a:off x="5429042" y="984128"/>
                <a:ext cx="1083734" cy="781457"/>
              </a:xfrm>
              <a:custGeom>
                <a:avLst/>
                <a:gdLst/>
                <a:ahLst/>
                <a:cxnLst/>
                <a:rect l="l" t="t" r="r" b="b"/>
                <a:pathLst>
                  <a:path w="37480" h="27026" extrusionOk="0">
                    <a:moveTo>
                      <a:pt x="1" y="1"/>
                    </a:moveTo>
                    <a:lnTo>
                      <a:pt x="1" y="27026"/>
                    </a:lnTo>
                    <a:lnTo>
                      <a:pt x="37480" y="27026"/>
                    </a:lnTo>
                    <a:lnTo>
                      <a:pt x="3748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54"/>
              <p:cNvSpPr/>
              <p:nvPr/>
            </p:nvSpPr>
            <p:spPr>
              <a:xfrm>
                <a:off x="5429042" y="1764919"/>
                <a:ext cx="1083734" cy="508875"/>
              </a:xfrm>
              <a:custGeom>
                <a:avLst/>
                <a:gdLst/>
                <a:ahLst/>
                <a:cxnLst/>
                <a:rect l="l" t="t" r="r" b="b"/>
                <a:pathLst>
                  <a:path w="37480" h="17599" extrusionOk="0">
                    <a:moveTo>
                      <a:pt x="1" y="0"/>
                    </a:moveTo>
                    <a:lnTo>
                      <a:pt x="1" y="17598"/>
                    </a:lnTo>
                    <a:lnTo>
                      <a:pt x="37480" y="17598"/>
                    </a:lnTo>
                    <a:lnTo>
                      <a:pt x="3748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54"/>
              <p:cNvSpPr/>
              <p:nvPr/>
            </p:nvSpPr>
            <p:spPr>
              <a:xfrm>
                <a:off x="5427076" y="-99578"/>
                <a:ext cx="1086365" cy="1085729"/>
              </a:xfrm>
              <a:custGeom>
                <a:avLst/>
                <a:gdLst/>
                <a:ahLst/>
                <a:cxnLst/>
                <a:rect l="l" t="t" r="r" b="b"/>
                <a:pathLst>
                  <a:path w="37571" h="37549" extrusionOk="0">
                    <a:moveTo>
                      <a:pt x="0" y="1"/>
                    </a:moveTo>
                    <a:lnTo>
                      <a:pt x="0" y="37548"/>
                    </a:lnTo>
                    <a:lnTo>
                      <a:pt x="37571" y="37548"/>
                    </a:lnTo>
                    <a:lnTo>
                      <a:pt x="3757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54"/>
              <p:cNvSpPr/>
              <p:nvPr/>
            </p:nvSpPr>
            <p:spPr>
              <a:xfrm>
                <a:off x="5775531" y="2085673"/>
                <a:ext cx="370951" cy="185461"/>
              </a:xfrm>
              <a:custGeom>
                <a:avLst/>
                <a:gdLst/>
                <a:ahLst/>
                <a:cxnLst/>
                <a:rect l="l" t="t" r="r" b="b"/>
                <a:pathLst>
                  <a:path w="12829" h="6414" extrusionOk="0">
                    <a:moveTo>
                      <a:pt x="6415" y="0"/>
                    </a:moveTo>
                    <a:lnTo>
                      <a:pt x="1" y="6414"/>
                    </a:lnTo>
                    <a:lnTo>
                      <a:pt x="12829" y="6414"/>
                    </a:lnTo>
                    <a:lnTo>
                      <a:pt x="641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54"/>
              <p:cNvSpPr/>
              <p:nvPr/>
            </p:nvSpPr>
            <p:spPr>
              <a:xfrm>
                <a:off x="5775531" y="2328530"/>
                <a:ext cx="370951" cy="185490"/>
              </a:xfrm>
              <a:custGeom>
                <a:avLst/>
                <a:gdLst/>
                <a:ahLst/>
                <a:cxnLst/>
                <a:rect l="l" t="t" r="r" b="b"/>
                <a:pathLst>
                  <a:path w="12829" h="6415" extrusionOk="0">
                    <a:moveTo>
                      <a:pt x="6415" y="1"/>
                    </a:moveTo>
                    <a:lnTo>
                      <a:pt x="1" y="6415"/>
                    </a:lnTo>
                    <a:lnTo>
                      <a:pt x="12829" y="6415"/>
                    </a:lnTo>
                    <a:lnTo>
                      <a:pt x="64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6" name="Google Shape;846;p54"/>
            <p:cNvGrpSpPr/>
            <p:nvPr/>
          </p:nvGrpSpPr>
          <p:grpSpPr>
            <a:xfrm rot="10800000">
              <a:off x="-231292" y="4078696"/>
              <a:ext cx="490398" cy="1071851"/>
              <a:chOff x="4756508" y="-99578"/>
              <a:chExt cx="490398" cy="1071851"/>
            </a:xfrm>
          </p:grpSpPr>
          <p:sp>
            <p:nvSpPr>
              <p:cNvPr id="847" name="Google Shape;847;p54"/>
              <p:cNvSpPr/>
              <p:nvPr/>
            </p:nvSpPr>
            <p:spPr>
              <a:xfrm>
                <a:off x="4757838" y="390127"/>
                <a:ext cx="489068" cy="352474"/>
              </a:xfrm>
              <a:custGeom>
                <a:avLst/>
                <a:gdLst/>
                <a:ahLst/>
                <a:cxnLst/>
                <a:rect l="l" t="t" r="r" b="b"/>
                <a:pathLst>
                  <a:path w="16914" h="12190" extrusionOk="0">
                    <a:moveTo>
                      <a:pt x="0" y="1"/>
                    </a:moveTo>
                    <a:lnTo>
                      <a:pt x="0" y="12190"/>
                    </a:lnTo>
                    <a:lnTo>
                      <a:pt x="16914" y="12190"/>
                    </a:lnTo>
                    <a:lnTo>
                      <a:pt x="1691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54"/>
              <p:cNvSpPr/>
              <p:nvPr/>
            </p:nvSpPr>
            <p:spPr>
              <a:xfrm>
                <a:off x="4757838" y="742572"/>
                <a:ext cx="489068" cy="229701"/>
              </a:xfrm>
              <a:custGeom>
                <a:avLst/>
                <a:gdLst/>
                <a:ahLst/>
                <a:cxnLst/>
                <a:rect l="l" t="t" r="r" b="b"/>
                <a:pathLst>
                  <a:path w="16914" h="7944" extrusionOk="0">
                    <a:moveTo>
                      <a:pt x="0" y="1"/>
                    </a:moveTo>
                    <a:lnTo>
                      <a:pt x="0" y="7944"/>
                    </a:lnTo>
                    <a:lnTo>
                      <a:pt x="16914" y="7944"/>
                    </a:lnTo>
                    <a:lnTo>
                      <a:pt x="1691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54"/>
              <p:cNvSpPr/>
              <p:nvPr/>
            </p:nvSpPr>
            <p:spPr>
              <a:xfrm>
                <a:off x="4756508" y="-99578"/>
                <a:ext cx="490398" cy="490398"/>
              </a:xfrm>
              <a:custGeom>
                <a:avLst/>
                <a:gdLst/>
                <a:ahLst/>
                <a:cxnLst/>
                <a:rect l="l" t="t" r="r" b="b"/>
                <a:pathLst>
                  <a:path w="16960" h="16960" extrusionOk="0">
                    <a:moveTo>
                      <a:pt x="1" y="1"/>
                    </a:moveTo>
                    <a:lnTo>
                      <a:pt x="1" y="16960"/>
                    </a:lnTo>
                    <a:lnTo>
                      <a:pt x="16960" y="16960"/>
                    </a:lnTo>
                    <a:lnTo>
                      <a:pt x="1696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50" name="Google Shape;850;p54"/>
          <p:cNvGrpSpPr/>
          <p:nvPr/>
        </p:nvGrpSpPr>
        <p:grpSpPr>
          <a:xfrm>
            <a:off x="1332872" y="906019"/>
            <a:ext cx="192747" cy="252803"/>
            <a:chOff x="6751672" y="2523244"/>
            <a:chExt cx="192747" cy="252803"/>
          </a:xfrm>
        </p:grpSpPr>
        <p:sp>
          <p:nvSpPr>
            <p:cNvPr id="851" name="Google Shape;851;p54"/>
            <p:cNvSpPr/>
            <p:nvPr/>
          </p:nvSpPr>
          <p:spPr>
            <a:xfrm>
              <a:off x="6751672" y="2523244"/>
              <a:ext cx="192747" cy="93742"/>
            </a:xfrm>
            <a:custGeom>
              <a:avLst/>
              <a:gdLst/>
              <a:ahLst/>
              <a:cxnLst/>
              <a:rect l="l" t="t" r="r" b="b"/>
              <a:pathLst>
                <a:path w="6666" h="3242" fill="none" extrusionOk="0">
                  <a:moveTo>
                    <a:pt x="6665" y="0"/>
                  </a:moveTo>
                  <a:lnTo>
                    <a:pt x="3538" y="3127"/>
                  </a:lnTo>
                  <a:cubicBezTo>
                    <a:pt x="3424" y="3241"/>
                    <a:pt x="3242" y="3241"/>
                    <a:pt x="3128" y="3127"/>
                  </a:cubicBezTo>
                  <a:lnTo>
                    <a:pt x="0" y="0"/>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54"/>
            <p:cNvSpPr/>
            <p:nvPr/>
          </p:nvSpPr>
          <p:spPr>
            <a:xfrm>
              <a:off x="6751672" y="2682305"/>
              <a:ext cx="192747" cy="93742"/>
            </a:xfrm>
            <a:custGeom>
              <a:avLst/>
              <a:gdLst/>
              <a:ahLst/>
              <a:cxnLst/>
              <a:rect l="l" t="t" r="r" b="b"/>
              <a:pathLst>
                <a:path w="6666" h="3242" fill="none" extrusionOk="0">
                  <a:moveTo>
                    <a:pt x="6665" y="0"/>
                  </a:moveTo>
                  <a:lnTo>
                    <a:pt x="3538" y="3127"/>
                  </a:lnTo>
                  <a:cubicBezTo>
                    <a:pt x="3424" y="3241"/>
                    <a:pt x="3242" y="3241"/>
                    <a:pt x="3128" y="3127"/>
                  </a:cubicBezTo>
                  <a:lnTo>
                    <a:pt x="0" y="0"/>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6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DWH Eigenschaften nach Inmon (3)</a:t>
            </a:r>
            <a:endParaRPr/>
          </a:p>
        </p:txBody>
      </p:sp>
      <p:sp>
        <p:nvSpPr>
          <p:cNvPr id="1042" name="Google Shape;1042;p63"/>
          <p:cNvSpPr txBox="1"/>
          <p:nvPr/>
        </p:nvSpPr>
        <p:spPr>
          <a:xfrm>
            <a:off x="491920" y="1369477"/>
            <a:ext cx="8466883" cy="687443"/>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Work Sans"/>
                <a:ea typeface="Work Sans"/>
                <a:cs typeface="Work Sans"/>
                <a:sym typeface="Work Sans"/>
              </a:rPr>
              <a:t>Nicht-flüchtige Datenbasis (non-volatile):  Daten im DWH werden i.d.R. nicht mehr geändert: stabile persistente Datenbasis </a:t>
            </a:r>
            <a:endParaRPr sz="1400" b="0" i="0" u="none" strike="noStrike" cap="none">
              <a:solidFill>
                <a:srgbClr val="000000"/>
              </a:solidFill>
              <a:latin typeface="Arial"/>
              <a:ea typeface="Arial"/>
              <a:cs typeface="Arial"/>
              <a:sym typeface="Arial"/>
            </a:endParaRPr>
          </a:p>
        </p:txBody>
      </p:sp>
      <p:sp>
        <p:nvSpPr>
          <p:cNvPr id="1043" name="Google Shape;1043;p63"/>
          <p:cNvSpPr/>
          <p:nvPr/>
        </p:nvSpPr>
        <p:spPr>
          <a:xfrm>
            <a:off x="5881341" y="2571750"/>
            <a:ext cx="1279923" cy="1391696"/>
          </a:xfrm>
          <a:prstGeom prst="flowChartMagneticDisk">
            <a:avLst/>
          </a:prstGeom>
          <a:solidFill>
            <a:schemeClr val="accent3"/>
          </a:solidFill>
          <a:ln w="25400" cap="flat" cmpd="sng">
            <a:solidFill>
              <a:srgbClr val="5354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Data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Warehouse</a:t>
            </a:r>
            <a:endParaRPr sz="1400" b="0" i="0" u="none" strike="noStrike" cap="none">
              <a:solidFill>
                <a:srgbClr val="000000"/>
              </a:solidFill>
              <a:latin typeface="Arial"/>
              <a:ea typeface="Arial"/>
              <a:cs typeface="Arial"/>
              <a:sym typeface="Arial"/>
            </a:endParaRPr>
          </a:p>
        </p:txBody>
      </p:sp>
      <p:sp>
        <p:nvSpPr>
          <p:cNvPr id="1044" name="Google Shape;1044;p63"/>
          <p:cNvSpPr/>
          <p:nvPr/>
        </p:nvSpPr>
        <p:spPr>
          <a:xfrm>
            <a:off x="1659639" y="2781675"/>
            <a:ext cx="1269598" cy="871335"/>
          </a:xfrm>
          <a:prstGeom prst="flowChartMagneticDisk">
            <a:avLst/>
          </a:prstGeom>
          <a:solidFill>
            <a:schemeClr val="accent2"/>
          </a:solidFill>
          <a:ln w="25400" cap="flat" cmpd="sng">
            <a:solidFill>
              <a:srgbClr val="5354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Operationale</a:t>
            </a:r>
            <a:br>
              <a:rPr lang="en" sz="1400" b="0" i="0" u="none" strike="noStrike" cap="none">
                <a:solidFill>
                  <a:schemeClr val="dk1"/>
                </a:solidFill>
                <a:latin typeface="Arial"/>
                <a:ea typeface="Arial"/>
                <a:cs typeface="Arial"/>
                <a:sym typeface="Arial"/>
              </a:rPr>
            </a:br>
            <a:r>
              <a:rPr lang="en" sz="1400" b="0" i="0" u="none" strike="noStrike" cap="none">
                <a:solidFill>
                  <a:schemeClr val="dk1"/>
                </a:solidFill>
                <a:latin typeface="Arial"/>
                <a:ea typeface="Arial"/>
                <a:cs typeface="Arial"/>
                <a:sym typeface="Arial"/>
              </a:rPr>
              <a:t>DB</a:t>
            </a:r>
            <a:endParaRPr sz="1400" b="0" i="0" u="none" strike="noStrike" cap="none">
              <a:solidFill>
                <a:schemeClr val="lt1"/>
              </a:solidFill>
              <a:latin typeface="Arial"/>
              <a:ea typeface="Arial"/>
              <a:cs typeface="Arial"/>
              <a:sym typeface="Arial"/>
            </a:endParaRPr>
          </a:p>
        </p:txBody>
      </p:sp>
      <p:cxnSp>
        <p:nvCxnSpPr>
          <p:cNvPr id="1045" name="Google Shape;1045;p63"/>
          <p:cNvCxnSpPr>
            <a:stCxn id="1044" idx="4"/>
          </p:cNvCxnSpPr>
          <p:nvPr/>
        </p:nvCxnSpPr>
        <p:spPr>
          <a:xfrm rot="10800000" flipH="1">
            <a:off x="2929237" y="2968943"/>
            <a:ext cx="624300" cy="248400"/>
          </a:xfrm>
          <a:prstGeom prst="straightConnector1">
            <a:avLst/>
          </a:prstGeom>
          <a:noFill/>
          <a:ln w="38100" cap="flat" cmpd="sng">
            <a:solidFill>
              <a:schemeClr val="dk1"/>
            </a:solidFill>
            <a:prstDash val="solid"/>
            <a:round/>
            <a:headEnd type="none" w="sm" len="sm"/>
            <a:tailEnd type="triangle" w="med" len="med"/>
          </a:ln>
        </p:spPr>
      </p:cxnSp>
      <p:cxnSp>
        <p:nvCxnSpPr>
          <p:cNvPr id="1046" name="Google Shape;1046;p63"/>
          <p:cNvCxnSpPr/>
          <p:nvPr/>
        </p:nvCxnSpPr>
        <p:spPr>
          <a:xfrm>
            <a:off x="2952387" y="3323527"/>
            <a:ext cx="601041" cy="137303"/>
          </a:xfrm>
          <a:prstGeom prst="straightConnector1">
            <a:avLst/>
          </a:prstGeom>
          <a:noFill/>
          <a:ln w="38100" cap="flat" cmpd="sng">
            <a:solidFill>
              <a:schemeClr val="dk1"/>
            </a:solidFill>
            <a:prstDash val="solid"/>
            <a:round/>
            <a:headEnd type="none" w="sm" len="sm"/>
            <a:tailEnd type="triangle" w="med" len="med"/>
          </a:ln>
        </p:spPr>
      </p:cxnSp>
      <p:cxnSp>
        <p:nvCxnSpPr>
          <p:cNvPr id="1047" name="Google Shape;1047;p63"/>
          <p:cNvCxnSpPr/>
          <p:nvPr/>
        </p:nvCxnSpPr>
        <p:spPr>
          <a:xfrm rot="10800000">
            <a:off x="1139620" y="2968972"/>
            <a:ext cx="520019" cy="196997"/>
          </a:xfrm>
          <a:prstGeom prst="straightConnector1">
            <a:avLst/>
          </a:prstGeom>
          <a:noFill/>
          <a:ln w="38100" cap="flat" cmpd="sng">
            <a:solidFill>
              <a:schemeClr val="dk1"/>
            </a:solidFill>
            <a:prstDash val="solid"/>
            <a:round/>
            <a:headEnd type="none" w="sm" len="sm"/>
            <a:tailEnd type="triangle" w="med" len="med"/>
          </a:ln>
        </p:spPr>
      </p:cxnSp>
      <p:cxnSp>
        <p:nvCxnSpPr>
          <p:cNvPr id="1048" name="Google Shape;1048;p63"/>
          <p:cNvCxnSpPr/>
          <p:nvPr/>
        </p:nvCxnSpPr>
        <p:spPr>
          <a:xfrm flipH="1">
            <a:off x="1103760" y="3353266"/>
            <a:ext cx="569780" cy="211737"/>
          </a:xfrm>
          <a:prstGeom prst="straightConnector1">
            <a:avLst/>
          </a:prstGeom>
          <a:noFill/>
          <a:ln w="38100" cap="flat" cmpd="sng">
            <a:solidFill>
              <a:schemeClr val="dk1"/>
            </a:solidFill>
            <a:prstDash val="solid"/>
            <a:round/>
            <a:headEnd type="none" w="sm" len="sm"/>
            <a:tailEnd type="triangle" w="med" len="med"/>
          </a:ln>
        </p:spPr>
      </p:cxnSp>
      <p:sp>
        <p:nvSpPr>
          <p:cNvPr id="1049" name="Google Shape;1049;p63"/>
          <p:cNvSpPr txBox="1"/>
          <p:nvPr/>
        </p:nvSpPr>
        <p:spPr>
          <a:xfrm>
            <a:off x="468288" y="2571750"/>
            <a:ext cx="91976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Work Sans"/>
                <a:ea typeface="Work Sans"/>
                <a:cs typeface="Work Sans"/>
                <a:sym typeface="Work Sans"/>
              </a:rPr>
              <a:t>change</a:t>
            </a:r>
            <a:endParaRPr sz="1400" b="0" i="0" u="none" strike="noStrike" cap="none">
              <a:solidFill>
                <a:srgbClr val="000000"/>
              </a:solidFill>
              <a:latin typeface="Arial"/>
              <a:ea typeface="Arial"/>
              <a:cs typeface="Arial"/>
              <a:sym typeface="Arial"/>
            </a:endParaRPr>
          </a:p>
        </p:txBody>
      </p:sp>
      <p:sp>
        <p:nvSpPr>
          <p:cNvPr id="1050" name="Google Shape;1050;p63"/>
          <p:cNvSpPr txBox="1"/>
          <p:nvPr/>
        </p:nvSpPr>
        <p:spPr>
          <a:xfrm>
            <a:off x="468288" y="3605413"/>
            <a:ext cx="91976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Work Sans"/>
                <a:ea typeface="Work Sans"/>
                <a:cs typeface="Work Sans"/>
                <a:sym typeface="Work Sans"/>
              </a:rPr>
              <a:t>insert</a:t>
            </a:r>
            <a:endParaRPr sz="1400" b="0" i="0" u="none" strike="noStrike" cap="none">
              <a:solidFill>
                <a:srgbClr val="000000"/>
              </a:solidFill>
              <a:latin typeface="Arial"/>
              <a:ea typeface="Arial"/>
              <a:cs typeface="Arial"/>
              <a:sym typeface="Arial"/>
            </a:endParaRPr>
          </a:p>
        </p:txBody>
      </p:sp>
      <p:sp>
        <p:nvSpPr>
          <p:cNvPr id="1051" name="Google Shape;1051;p63"/>
          <p:cNvSpPr txBox="1"/>
          <p:nvPr/>
        </p:nvSpPr>
        <p:spPr>
          <a:xfrm>
            <a:off x="5013213" y="2395547"/>
            <a:ext cx="91976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Work Sans"/>
                <a:ea typeface="Work Sans"/>
                <a:cs typeface="Work Sans"/>
                <a:sym typeface="Work Sans"/>
              </a:rPr>
              <a:t>load</a:t>
            </a:r>
            <a:endParaRPr sz="1400" b="0" i="0" u="none" strike="noStrike" cap="none">
              <a:solidFill>
                <a:srgbClr val="000000"/>
              </a:solidFill>
              <a:latin typeface="Arial"/>
              <a:ea typeface="Arial"/>
              <a:cs typeface="Arial"/>
              <a:sym typeface="Arial"/>
            </a:endParaRPr>
          </a:p>
        </p:txBody>
      </p:sp>
      <p:sp>
        <p:nvSpPr>
          <p:cNvPr id="1052" name="Google Shape;1052;p63"/>
          <p:cNvSpPr txBox="1"/>
          <p:nvPr/>
        </p:nvSpPr>
        <p:spPr>
          <a:xfrm>
            <a:off x="3398491" y="3601257"/>
            <a:ext cx="91976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Work Sans"/>
                <a:ea typeface="Work Sans"/>
                <a:cs typeface="Work Sans"/>
                <a:sym typeface="Work Sans"/>
              </a:rPr>
              <a:t>delete</a:t>
            </a:r>
            <a:endParaRPr sz="1400" b="0" i="0" u="none" strike="noStrike" cap="none">
              <a:solidFill>
                <a:srgbClr val="000000"/>
              </a:solidFill>
              <a:latin typeface="Arial"/>
              <a:ea typeface="Arial"/>
              <a:cs typeface="Arial"/>
              <a:sym typeface="Arial"/>
            </a:endParaRPr>
          </a:p>
        </p:txBody>
      </p:sp>
      <p:sp>
        <p:nvSpPr>
          <p:cNvPr id="1053" name="Google Shape;1053;p63"/>
          <p:cNvSpPr txBox="1"/>
          <p:nvPr/>
        </p:nvSpPr>
        <p:spPr>
          <a:xfrm>
            <a:off x="6075862" y="4390698"/>
            <a:ext cx="14178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Work Sans"/>
                <a:ea typeface="Work Sans"/>
                <a:cs typeface="Work Sans"/>
                <a:sym typeface="Work Sans"/>
              </a:rPr>
              <a:t>persistent</a:t>
            </a:r>
            <a:endParaRPr sz="1400" b="1" i="0" u="none" strike="noStrike" cap="none">
              <a:solidFill>
                <a:srgbClr val="000000"/>
              </a:solidFill>
              <a:latin typeface="Work Sans"/>
              <a:ea typeface="Work Sans"/>
              <a:cs typeface="Work Sans"/>
              <a:sym typeface="Work Sans"/>
            </a:endParaRPr>
          </a:p>
        </p:txBody>
      </p:sp>
      <p:sp>
        <p:nvSpPr>
          <p:cNvPr id="1054" name="Google Shape;1054;p63"/>
          <p:cNvSpPr txBox="1"/>
          <p:nvPr/>
        </p:nvSpPr>
        <p:spPr>
          <a:xfrm>
            <a:off x="1711452" y="4390698"/>
            <a:ext cx="14178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Work Sans"/>
                <a:ea typeface="Work Sans"/>
                <a:cs typeface="Work Sans"/>
                <a:sym typeface="Work Sans"/>
              </a:rPr>
              <a:t>volatil</a:t>
            </a:r>
            <a:endParaRPr sz="1400" b="1" i="0" u="none" strike="noStrike" cap="none">
              <a:solidFill>
                <a:srgbClr val="000000"/>
              </a:solidFill>
              <a:latin typeface="Work Sans"/>
              <a:ea typeface="Work Sans"/>
              <a:cs typeface="Work Sans"/>
              <a:sym typeface="Work Sans"/>
            </a:endParaRPr>
          </a:p>
        </p:txBody>
      </p:sp>
      <p:cxnSp>
        <p:nvCxnSpPr>
          <p:cNvPr id="1055" name="Google Shape;1055;p63"/>
          <p:cNvCxnSpPr/>
          <p:nvPr/>
        </p:nvCxnSpPr>
        <p:spPr>
          <a:xfrm>
            <a:off x="5031522" y="3165969"/>
            <a:ext cx="651648" cy="0"/>
          </a:xfrm>
          <a:prstGeom prst="straightConnector1">
            <a:avLst/>
          </a:prstGeom>
          <a:noFill/>
          <a:ln w="38100" cap="flat" cmpd="sng">
            <a:solidFill>
              <a:schemeClr val="dk1"/>
            </a:solidFill>
            <a:prstDash val="solid"/>
            <a:round/>
            <a:headEnd type="none" w="sm" len="sm"/>
            <a:tailEnd type="triangle" w="med" len="med"/>
          </a:ln>
        </p:spPr>
      </p:cxnSp>
      <p:cxnSp>
        <p:nvCxnSpPr>
          <p:cNvPr id="1056" name="Google Shape;1056;p63"/>
          <p:cNvCxnSpPr/>
          <p:nvPr/>
        </p:nvCxnSpPr>
        <p:spPr>
          <a:xfrm>
            <a:off x="5031522" y="3318369"/>
            <a:ext cx="651648" cy="0"/>
          </a:xfrm>
          <a:prstGeom prst="straightConnector1">
            <a:avLst/>
          </a:prstGeom>
          <a:noFill/>
          <a:ln w="38100" cap="flat" cmpd="sng">
            <a:solidFill>
              <a:schemeClr val="dk1"/>
            </a:solidFill>
            <a:prstDash val="solid"/>
            <a:round/>
            <a:headEnd type="none" w="sm" len="sm"/>
            <a:tailEnd type="triangle" w="med" len="med"/>
          </a:ln>
        </p:spPr>
      </p:cxnSp>
      <p:cxnSp>
        <p:nvCxnSpPr>
          <p:cNvPr id="1057" name="Google Shape;1057;p63"/>
          <p:cNvCxnSpPr/>
          <p:nvPr/>
        </p:nvCxnSpPr>
        <p:spPr>
          <a:xfrm>
            <a:off x="5031522" y="3459134"/>
            <a:ext cx="651648" cy="0"/>
          </a:xfrm>
          <a:prstGeom prst="straightConnector1">
            <a:avLst/>
          </a:prstGeom>
          <a:noFill/>
          <a:ln w="38100" cap="flat" cmpd="sng">
            <a:solidFill>
              <a:schemeClr val="dk1"/>
            </a:solidFill>
            <a:prstDash val="solid"/>
            <a:round/>
            <a:headEnd type="none" w="sm" len="sm"/>
            <a:tailEnd type="triangle" w="med" len="med"/>
          </a:ln>
        </p:spPr>
      </p:cxnSp>
      <p:cxnSp>
        <p:nvCxnSpPr>
          <p:cNvPr id="1058" name="Google Shape;1058;p63"/>
          <p:cNvCxnSpPr/>
          <p:nvPr/>
        </p:nvCxnSpPr>
        <p:spPr>
          <a:xfrm rot="10800000" flipH="1">
            <a:off x="7587284" y="2968972"/>
            <a:ext cx="651648" cy="193432"/>
          </a:xfrm>
          <a:prstGeom prst="straightConnector1">
            <a:avLst/>
          </a:prstGeom>
          <a:noFill/>
          <a:ln w="38100" cap="flat" cmpd="sng">
            <a:solidFill>
              <a:schemeClr val="dk1"/>
            </a:solidFill>
            <a:prstDash val="solid"/>
            <a:round/>
            <a:headEnd type="none" w="sm" len="sm"/>
            <a:tailEnd type="triangle" w="med" len="med"/>
          </a:ln>
        </p:spPr>
      </p:cxnSp>
      <p:cxnSp>
        <p:nvCxnSpPr>
          <p:cNvPr id="1059" name="Google Shape;1059;p63"/>
          <p:cNvCxnSpPr/>
          <p:nvPr/>
        </p:nvCxnSpPr>
        <p:spPr>
          <a:xfrm>
            <a:off x="7587284" y="3303229"/>
            <a:ext cx="651648" cy="0"/>
          </a:xfrm>
          <a:prstGeom prst="straightConnector1">
            <a:avLst/>
          </a:prstGeom>
          <a:noFill/>
          <a:ln w="38100" cap="flat" cmpd="sng">
            <a:solidFill>
              <a:schemeClr val="dk1"/>
            </a:solidFill>
            <a:prstDash val="solid"/>
            <a:round/>
            <a:headEnd type="none" w="sm" len="sm"/>
            <a:tailEnd type="triangle" w="med" len="med"/>
          </a:ln>
        </p:spPr>
      </p:cxnSp>
      <p:cxnSp>
        <p:nvCxnSpPr>
          <p:cNvPr id="1060" name="Google Shape;1060;p63"/>
          <p:cNvCxnSpPr/>
          <p:nvPr/>
        </p:nvCxnSpPr>
        <p:spPr>
          <a:xfrm>
            <a:off x="7587284" y="3443994"/>
            <a:ext cx="651648" cy="209016"/>
          </a:xfrm>
          <a:prstGeom prst="straightConnector1">
            <a:avLst/>
          </a:prstGeom>
          <a:noFill/>
          <a:ln w="38100" cap="flat" cmpd="sng">
            <a:solidFill>
              <a:schemeClr val="dk1"/>
            </a:solidFill>
            <a:prstDash val="solid"/>
            <a:round/>
            <a:headEnd type="none" w="sm" len="sm"/>
            <a:tailEnd type="triangle" w="med" len="med"/>
          </a:ln>
        </p:spPr>
      </p:cxnSp>
      <p:sp>
        <p:nvSpPr>
          <p:cNvPr id="1061" name="Google Shape;1061;p63"/>
          <p:cNvSpPr txBox="1"/>
          <p:nvPr/>
        </p:nvSpPr>
        <p:spPr>
          <a:xfrm>
            <a:off x="3550891" y="2724150"/>
            <a:ext cx="91976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Work Sans"/>
                <a:ea typeface="Work Sans"/>
                <a:cs typeface="Work Sans"/>
                <a:sym typeface="Work Sans"/>
              </a:rPr>
              <a:t>select</a:t>
            </a:r>
            <a:endParaRPr sz="1400" b="0" i="0" u="none" strike="noStrike" cap="none">
              <a:solidFill>
                <a:srgbClr val="000000"/>
              </a:solidFill>
              <a:latin typeface="Arial"/>
              <a:ea typeface="Arial"/>
              <a:cs typeface="Arial"/>
              <a:sym typeface="Arial"/>
            </a:endParaRPr>
          </a:p>
        </p:txBody>
      </p:sp>
      <p:sp>
        <p:nvSpPr>
          <p:cNvPr id="1062" name="Google Shape;1062;p63"/>
          <p:cNvSpPr txBox="1"/>
          <p:nvPr/>
        </p:nvSpPr>
        <p:spPr>
          <a:xfrm>
            <a:off x="7504235" y="2395547"/>
            <a:ext cx="91976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Work Sans"/>
                <a:ea typeface="Work Sans"/>
                <a:cs typeface="Work Sans"/>
                <a:sym typeface="Work Sans"/>
              </a:rPr>
              <a:t>access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6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DWH Eigenschaften nach Inmon (4)</a:t>
            </a:r>
            <a:endParaRPr/>
          </a:p>
        </p:txBody>
      </p:sp>
      <p:sp>
        <p:nvSpPr>
          <p:cNvPr id="1068" name="Google Shape;1068;p64"/>
          <p:cNvSpPr txBox="1"/>
          <p:nvPr/>
        </p:nvSpPr>
        <p:spPr>
          <a:xfrm>
            <a:off x="491920" y="1369477"/>
            <a:ext cx="8466883" cy="687443"/>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Work Sans"/>
                <a:ea typeface="Work Sans"/>
                <a:cs typeface="Work Sans"/>
                <a:sym typeface="Work Sans"/>
              </a:rPr>
              <a:t>Historische Daten (time-variant):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Work Sans"/>
                <a:ea typeface="Work Sans"/>
                <a:cs typeface="Work Sans"/>
                <a:sym typeface="Work Sans"/>
              </a:rPr>
              <a:t>Zeitreihenanalysen möglich, Speicherung über längeren Zeitraum</a:t>
            </a:r>
            <a:endParaRPr sz="1400" b="0" i="0" u="none" strike="noStrike" cap="none">
              <a:solidFill>
                <a:srgbClr val="000000"/>
              </a:solidFill>
              <a:latin typeface="Arial"/>
              <a:ea typeface="Arial"/>
              <a:cs typeface="Arial"/>
              <a:sym typeface="Arial"/>
            </a:endParaRPr>
          </a:p>
        </p:txBody>
      </p:sp>
      <p:sp>
        <p:nvSpPr>
          <p:cNvPr id="1069" name="Google Shape;1069;p64"/>
          <p:cNvSpPr/>
          <p:nvPr/>
        </p:nvSpPr>
        <p:spPr>
          <a:xfrm>
            <a:off x="5444970" y="2201360"/>
            <a:ext cx="1279923" cy="1391696"/>
          </a:xfrm>
          <a:prstGeom prst="flowChartMagneticDisk">
            <a:avLst/>
          </a:prstGeom>
          <a:solidFill>
            <a:schemeClr val="accent3"/>
          </a:solidFill>
          <a:ln w="25400" cap="flat" cmpd="sng">
            <a:solidFill>
              <a:srgbClr val="5354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Data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Warehouse</a:t>
            </a:r>
            <a:endParaRPr sz="1400" b="0" i="0" u="none" strike="noStrike" cap="none">
              <a:solidFill>
                <a:srgbClr val="000000"/>
              </a:solidFill>
              <a:latin typeface="Arial"/>
              <a:ea typeface="Arial"/>
              <a:cs typeface="Arial"/>
              <a:sym typeface="Arial"/>
            </a:endParaRPr>
          </a:p>
        </p:txBody>
      </p:sp>
      <p:sp>
        <p:nvSpPr>
          <p:cNvPr id="1070" name="Google Shape;1070;p64"/>
          <p:cNvSpPr/>
          <p:nvPr/>
        </p:nvSpPr>
        <p:spPr>
          <a:xfrm>
            <a:off x="1269567" y="2571750"/>
            <a:ext cx="1269598" cy="871335"/>
          </a:xfrm>
          <a:prstGeom prst="flowChartMagneticDisk">
            <a:avLst/>
          </a:prstGeom>
          <a:solidFill>
            <a:schemeClr val="accent2"/>
          </a:solidFill>
          <a:ln w="25400" cap="flat" cmpd="sng">
            <a:solidFill>
              <a:srgbClr val="5354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Operationale</a:t>
            </a:r>
            <a:br>
              <a:rPr lang="en" sz="1400" b="0" i="0" u="none" strike="noStrike" cap="none">
                <a:solidFill>
                  <a:schemeClr val="dk1"/>
                </a:solidFill>
                <a:latin typeface="Arial"/>
                <a:ea typeface="Arial"/>
                <a:cs typeface="Arial"/>
                <a:sym typeface="Arial"/>
              </a:rPr>
            </a:br>
            <a:r>
              <a:rPr lang="en" sz="1400" b="0" i="0" u="none" strike="noStrike" cap="none">
                <a:solidFill>
                  <a:schemeClr val="dk1"/>
                </a:solidFill>
                <a:latin typeface="Arial"/>
                <a:ea typeface="Arial"/>
                <a:cs typeface="Arial"/>
                <a:sym typeface="Arial"/>
              </a:rPr>
              <a:t>DB</a:t>
            </a:r>
            <a:endParaRPr sz="1400" b="0" i="0" u="none" strike="noStrike" cap="none">
              <a:solidFill>
                <a:schemeClr val="lt1"/>
              </a:solidFill>
              <a:latin typeface="Arial"/>
              <a:ea typeface="Arial"/>
              <a:cs typeface="Arial"/>
              <a:sym typeface="Arial"/>
            </a:endParaRPr>
          </a:p>
        </p:txBody>
      </p:sp>
      <p:sp>
        <p:nvSpPr>
          <p:cNvPr id="1071" name="Google Shape;1071;p64"/>
          <p:cNvSpPr txBox="1"/>
          <p:nvPr/>
        </p:nvSpPr>
        <p:spPr>
          <a:xfrm>
            <a:off x="5396360" y="3636985"/>
            <a:ext cx="2338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b="1" i="0" u="none" strike="noStrike" cap="none">
                <a:solidFill>
                  <a:schemeClr val="dk1"/>
                </a:solidFill>
                <a:latin typeface="Work Sans"/>
                <a:ea typeface="Work Sans"/>
                <a:cs typeface="Work Sans"/>
                <a:sym typeface="Work Sans"/>
              </a:rPr>
              <a:t>Schnappschuss</a:t>
            </a:r>
            <a:endParaRPr b="1" i="0" u="none" strike="noStrike" cap="none">
              <a:solidFill>
                <a:srgbClr val="000000"/>
              </a:solidFill>
              <a:latin typeface="Arial"/>
              <a:ea typeface="Arial"/>
              <a:cs typeface="Arial"/>
              <a:sym typeface="Arial"/>
            </a:endParaRPr>
          </a:p>
        </p:txBody>
      </p:sp>
      <p:sp>
        <p:nvSpPr>
          <p:cNvPr id="1072" name="Google Shape;1072;p64"/>
          <p:cNvSpPr txBox="1"/>
          <p:nvPr/>
        </p:nvSpPr>
        <p:spPr>
          <a:xfrm>
            <a:off x="1149754" y="3636985"/>
            <a:ext cx="2338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b="1" i="0" u="none" strike="noStrike" cap="none">
                <a:solidFill>
                  <a:schemeClr val="dk1"/>
                </a:solidFill>
                <a:latin typeface="Work Sans"/>
                <a:ea typeface="Work Sans"/>
                <a:cs typeface="Work Sans"/>
                <a:sym typeface="Work Sans"/>
              </a:rPr>
              <a:t>Aktuelle Daten</a:t>
            </a:r>
            <a:endParaRPr b="1" i="0" u="none" strike="noStrike" cap="none">
              <a:solidFill>
                <a:srgbClr val="000000"/>
              </a:solidFill>
              <a:latin typeface="Arial"/>
              <a:ea typeface="Arial"/>
              <a:cs typeface="Arial"/>
              <a:sym typeface="Arial"/>
            </a:endParaRPr>
          </a:p>
        </p:txBody>
      </p:sp>
      <p:sp>
        <p:nvSpPr>
          <p:cNvPr id="1073" name="Google Shape;1073;p64"/>
          <p:cNvSpPr txBox="1"/>
          <p:nvPr/>
        </p:nvSpPr>
        <p:spPr>
          <a:xfrm>
            <a:off x="796201" y="4030300"/>
            <a:ext cx="26154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Char char="•"/>
            </a:pPr>
            <a:r>
              <a:rPr lang="en" sz="1400" b="0" i="0" u="none" strike="noStrike" cap="none">
                <a:solidFill>
                  <a:schemeClr val="dk1"/>
                </a:solidFill>
                <a:latin typeface="Arial"/>
                <a:ea typeface="Arial"/>
                <a:cs typeface="Arial"/>
                <a:sym typeface="Arial"/>
              </a:rPr>
              <a:t> Zeitbezug optional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Char char="•"/>
            </a:pPr>
            <a:r>
              <a:rPr lang="en" sz="1400" b="0" i="0" u="none" strike="noStrike" cap="none">
                <a:solidFill>
                  <a:schemeClr val="dk1"/>
                </a:solidFill>
                <a:latin typeface="Arial"/>
                <a:ea typeface="Arial"/>
                <a:cs typeface="Arial"/>
                <a:sym typeface="Arial"/>
              </a:rPr>
              <a:t> Zeithorizont: 60-90 Tage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Char char="•"/>
            </a:pPr>
            <a:r>
              <a:rPr lang="en" sz="1400" b="0" i="0" u="none" strike="noStrike" cap="none">
                <a:solidFill>
                  <a:schemeClr val="dk1"/>
                </a:solidFill>
                <a:latin typeface="Arial"/>
                <a:ea typeface="Arial"/>
                <a:cs typeface="Arial"/>
                <a:sym typeface="Arial"/>
              </a:rPr>
              <a:t> Daten änderbar </a:t>
            </a:r>
            <a:endParaRPr sz="1400" b="0" i="0" u="none" strike="noStrike" cap="none">
              <a:solidFill>
                <a:srgbClr val="000000"/>
              </a:solidFill>
              <a:latin typeface="Arial"/>
              <a:ea typeface="Arial"/>
              <a:cs typeface="Arial"/>
              <a:sym typeface="Arial"/>
            </a:endParaRPr>
          </a:p>
        </p:txBody>
      </p:sp>
      <p:sp>
        <p:nvSpPr>
          <p:cNvPr id="1074" name="Google Shape;1074;p64"/>
          <p:cNvSpPr txBox="1"/>
          <p:nvPr/>
        </p:nvSpPr>
        <p:spPr>
          <a:xfrm>
            <a:off x="4891549" y="4030300"/>
            <a:ext cx="37710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Char char="•"/>
            </a:pPr>
            <a:r>
              <a:rPr lang="en" sz="1400" b="0" i="0" u="none" strike="noStrike" cap="none">
                <a:solidFill>
                  <a:schemeClr val="dk1"/>
                </a:solidFill>
                <a:latin typeface="Arial"/>
                <a:ea typeface="Arial"/>
                <a:cs typeface="Arial"/>
                <a:sym typeface="Arial"/>
              </a:rPr>
              <a:t> Zeitbezug aller Objekte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Char char="•"/>
            </a:pPr>
            <a:r>
              <a:rPr lang="en" sz="1400" b="0" i="0" u="none" strike="noStrike" cap="none">
                <a:solidFill>
                  <a:schemeClr val="dk1"/>
                </a:solidFill>
                <a:latin typeface="Arial"/>
                <a:ea typeface="Arial"/>
                <a:cs typeface="Arial"/>
                <a:sym typeface="Arial"/>
              </a:rPr>
              <a:t> Zeithorizont: 2 – 10 Jahre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Char char="•"/>
            </a:pPr>
            <a:r>
              <a:rPr lang="en" sz="1400" b="0" i="0" u="none" strike="noStrike" cap="none">
                <a:solidFill>
                  <a:schemeClr val="dk1"/>
                </a:solidFill>
                <a:latin typeface="Arial"/>
                <a:ea typeface="Arial"/>
                <a:cs typeface="Arial"/>
                <a:sym typeface="Arial"/>
              </a:rPr>
              <a:t> keine Änderung nach Schnappschuss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graphicFrame>
        <p:nvGraphicFramePr>
          <p:cNvPr id="1079" name="Google Shape;1079;p65"/>
          <p:cNvGraphicFramePr/>
          <p:nvPr/>
        </p:nvGraphicFramePr>
        <p:xfrm>
          <a:off x="483350" y="1047750"/>
          <a:ext cx="8099150" cy="3779430"/>
        </p:xfrm>
        <a:graphic>
          <a:graphicData uri="http://schemas.openxmlformats.org/drawingml/2006/table">
            <a:tbl>
              <a:tblPr>
                <a:noFill/>
                <a:tableStyleId>{FDDC46BD-2FE2-44E9-BF27-4A036847F3E0}</a:tableStyleId>
              </a:tblPr>
              <a:tblGrid>
                <a:gridCol w="1805050">
                  <a:extLst>
                    <a:ext uri="{9D8B030D-6E8A-4147-A177-3AD203B41FA5}">
                      <a16:colId xmlns:a16="http://schemas.microsoft.com/office/drawing/2014/main" val="20000"/>
                    </a:ext>
                  </a:extLst>
                </a:gridCol>
                <a:gridCol w="3228275">
                  <a:extLst>
                    <a:ext uri="{9D8B030D-6E8A-4147-A177-3AD203B41FA5}">
                      <a16:colId xmlns:a16="http://schemas.microsoft.com/office/drawing/2014/main" val="20001"/>
                    </a:ext>
                  </a:extLst>
                </a:gridCol>
                <a:gridCol w="3065825">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200"/>
                        <a:buFont typeface="Arial"/>
                        <a:buNone/>
                      </a:pPr>
                      <a:r>
                        <a:rPr lang="en" b="1">
                          <a:solidFill>
                            <a:schemeClr val="dk1"/>
                          </a:solidFill>
                          <a:latin typeface="Work Sans"/>
                          <a:ea typeface="Work Sans"/>
                          <a:cs typeface="Work Sans"/>
                          <a:sym typeface="Work Sans"/>
                        </a:rPr>
                        <a:t>Apekt</a:t>
                      </a:r>
                      <a:endParaRPr b="1"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b="1" u="none" strike="noStrike" cap="none">
                          <a:solidFill>
                            <a:schemeClr val="dk1"/>
                          </a:solidFill>
                          <a:latin typeface="Work Sans"/>
                          <a:ea typeface="Work Sans"/>
                          <a:cs typeface="Work Sans"/>
                          <a:sym typeface="Work Sans"/>
                        </a:rPr>
                        <a:t>O</a:t>
                      </a:r>
                      <a:r>
                        <a:rPr lang="en" b="1">
                          <a:solidFill>
                            <a:schemeClr val="dk1"/>
                          </a:solidFill>
                          <a:latin typeface="Work Sans"/>
                          <a:ea typeface="Work Sans"/>
                          <a:cs typeface="Work Sans"/>
                          <a:sym typeface="Work Sans"/>
                        </a:rPr>
                        <a:t>peratio</a:t>
                      </a:r>
                      <a:r>
                        <a:rPr lang="en" b="1" u="none" strike="noStrike" cap="none">
                          <a:solidFill>
                            <a:schemeClr val="dk1"/>
                          </a:solidFill>
                          <a:latin typeface="Work Sans"/>
                          <a:ea typeface="Work Sans"/>
                          <a:cs typeface="Work Sans"/>
                          <a:sym typeface="Work Sans"/>
                        </a:rPr>
                        <a:t>nale Datenbanken OLTP</a:t>
                      </a:r>
                      <a:endParaRPr b="1"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b="1" u="none" strike="noStrike" cap="none">
                          <a:solidFill>
                            <a:schemeClr val="dk1"/>
                          </a:solidFill>
                          <a:latin typeface="Work Sans"/>
                          <a:ea typeface="Work Sans"/>
                          <a:cs typeface="Work Sans"/>
                          <a:sym typeface="Work Sans"/>
                        </a:rPr>
                        <a:t>Data Warehouses  OLAP</a:t>
                      </a:r>
                      <a:endParaRPr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Work Sans"/>
                          <a:ea typeface="Work Sans"/>
                          <a:cs typeface="Work Sans"/>
                          <a:sym typeface="Work Sans"/>
                        </a:rPr>
                        <a:t>Entstehung</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Work Sans"/>
                          <a:ea typeface="Work Sans"/>
                          <a:cs typeface="Work Sans"/>
                          <a:sym typeface="Work Sans"/>
                        </a:rPr>
                        <a:t>Aus Applikation</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Work Sans"/>
                          <a:ea typeface="Work Sans"/>
                          <a:cs typeface="Work Sans"/>
                          <a:sym typeface="Work Sans"/>
                        </a:rPr>
                        <a:t>Controlling-Anforderungen</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Work Sans"/>
                          <a:ea typeface="Work Sans"/>
                          <a:cs typeface="Work Sans"/>
                          <a:sym typeface="Work Sans"/>
                        </a:rPr>
                        <a:t>Bedeutung</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Work Sans"/>
                          <a:ea typeface="Work Sans"/>
                          <a:cs typeface="Work Sans"/>
                          <a:sym typeface="Work Sans"/>
                        </a:rPr>
                        <a:t>Tagesgeschäft</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Work Sans"/>
                          <a:ea typeface="Work Sans"/>
                          <a:cs typeface="Work Sans"/>
                          <a:sym typeface="Work Sans"/>
                        </a:rPr>
                        <a:t>Business Intelligence</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Work Sans"/>
                          <a:ea typeface="Work Sans"/>
                          <a:cs typeface="Work Sans"/>
                          <a:sym typeface="Work Sans"/>
                        </a:rPr>
                        <a:t>Datenzugriff</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Work Sans"/>
                          <a:ea typeface="Work Sans"/>
                          <a:cs typeface="Work Sans"/>
                          <a:sym typeface="Work Sans"/>
                        </a:rPr>
                        <a:t>Häufiger Zugriff, CRUD</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Work Sans"/>
                          <a:ea typeface="Work Sans"/>
                          <a:cs typeface="Work Sans"/>
                          <a:sym typeface="Work Sans"/>
                        </a:rPr>
                        <a:t>Selten, zur Berichtserstellung</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Work Sans"/>
                          <a:ea typeface="Work Sans"/>
                          <a:cs typeface="Work Sans"/>
                          <a:sym typeface="Work Sans"/>
                        </a:rPr>
                        <a:t>Nutzer</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Work Sans"/>
                          <a:ea typeface="Work Sans"/>
                          <a:cs typeface="Work Sans"/>
                          <a:sym typeface="Work Sans"/>
                        </a:rPr>
                        <a:t>Sachbearbeiter, Online-Nutzer</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Work Sans"/>
                          <a:ea typeface="Work Sans"/>
                          <a:cs typeface="Work Sans"/>
                          <a:sym typeface="Work Sans"/>
                        </a:rPr>
                        <a:t>Management / Data Scientist</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Work Sans"/>
                          <a:ea typeface="Work Sans"/>
                          <a:cs typeface="Work Sans"/>
                          <a:sym typeface="Work Sans"/>
                        </a:rPr>
                        <a:t>Änderung / Aktualität</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Work Sans"/>
                          <a:ea typeface="Work Sans"/>
                          <a:cs typeface="Work Sans"/>
                          <a:sym typeface="Work Sans"/>
                        </a:rPr>
                        <a:t>Häufig / </a:t>
                      </a:r>
                      <a:r>
                        <a:rPr lang="en" sz="1300" u="none" strike="noStrike" cap="none">
                          <a:solidFill>
                            <a:schemeClr val="dk1"/>
                          </a:solidFill>
                          <a:latin typeface="Work Sans"/>
                          <a:ea typeface="Work Sans"/>
                          <a:cs typeface="Work Sans"/>
                          <a:sym typeface="Work Sans"/>
                        </a:rPr>
                        <a:t>stets</a:t>
                      </a:r>
                      <a:r>
                        <a:rPr lang="en" sz="1200" u="none" strike="noStrike" cap="none">
                          <a:solidFill>
                            <a:schemeClr val="dk1"/>
                          </a:solidFill>
                          <a:latin typeface="Work Sans"/>
                          <a:ea typeface="Work Sans"/>
                          <a:cs typeface="Work Sans"/>
                          <a:sym typeface="Work Sans"/>
                        </a:rPr>
                        <a:t> aktuell</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Work Sans"/>
                          <a:ea typeface="Work Sans"/>
                          <a:cs typeface="Work Sans"/>
                          <a:sym typeface="Work Sans"/>
                        </a:rPr>
                        <a:t>Zeitpunkt des letzten Snapshots</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Work Sans"/>
                          <a:ea typeface="Work Sans"/>
                          <a:cs typeface="Work Sans"/>
                          <a:sym typeface="Work Sans"/>
                        </a:rPr>
                        <a:t>Datenquellen</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Work Sans"/>
                          <a:ea typeface="Work Sans"/>
                          <a:cs typeface="Work Sans"/>
                          <a:sym typeface="Work Sans"/>
                        </a:rPr>
                        <a:t>Meist eine</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a:solidFill>
                            <a:schemeClr val="dk1"/>
                          </a:solidFill>
                          <a:latin typeface="Work Sans"/>
                          <a:ea typeface="Work Sans"/>
                          <a:cs typeface="Work Sans"/>
                          <a:sym typeface="Work Sans"/>
                        </a:rPr>
                        <a:t>Oft m</a:t>
                      </a:r>
                      <a:r>
                        <a:rPr lang="en" sz="1200" u="none" strike="noStrike" cap="none">
                          <a:solidFill>
                            <a:schemeClr val="dk1"/>
                          </a:solidFill>
                          <a:latin typeface="Work Sans"/>
                          <a:ea typeface="Work Sans"/>
                          <a:cs typeface="Work Sans"/>
                          <a:sym typeface="Work Sans"/>
                        </a:rPr>
                        <a:t>ehrere heterogene Quellen</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Work Sans"/>
                          <a:ea typeface="Work Sans"/>
                          <a:cs typeface="Work Sans"/>
                          <a:sym typeface="Work Sans"/>
                        </a:rPr>
                        <a:t>Datenmerkmale</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Work Sans"/>
                          <a:ea typeface="Work Sans"/>
                          <a:cs typeface="Work Sans"/>
                          <a:sym typeface="Work Sans"/>
                        </a:rPr>
                        <a:t>Nicht abgeleitet, autonom, zeitaktuell, dynamisch, </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a:solidFill>
                            <a:schemeClr val="dk1"/>
                          </a:solidFill>
                          <a:latin typeface="Work Sans"/>
                          <a:ea typeface="Work Sans"/>
                          <a:cs typeface="Work Sans"/>
                          <a:sym typeface="Work Sans"/>
                        </a:rPr>
                        <a:t>Konsistent, a</a:t>
                      </a:r>
                      <a:r>
                        <a:rPr lang="en" sz="1200" u="none" strike="noStrike" cap="none">
                          <a:solidFill>
                            <a:schemeClr val="dk1"/>
                          </a:solidFill>
                          <a:latin typeface="Work Sans"/>
                          <a:ea typeface="Work Sans"/>
                          <a:cs typeface="Work Sans"/>
                          <a:sym typeface="Work Sans"/>
                        </a:rPr>
                        <a:t>bgeleitet, nicht aktuell, statisch</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Work Sans"/>
                          <a:ea typeface="Work Sans"/>
                          <a:cs typeface="Work Sans"/>
                          <a:sym typeface="Work Sans"/>
                        </a:rPr>
                        <a:t>Optimierungsziele</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Work Sans"/>
                          <a:ea typeface="Work Sans"/>
                          <a:cs typeface="Work Sans"/>
                          <a:sym typeface="Work Sans"/>
                        </a:rPr>
                        <a:t>Hoher Durchsatz /Verfügbarkeit, kurze Antwortzeit</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Work Sans"/>
                          <a:ea typeface="Work Sans"/>
                          <a:cs typeface="Work Sans"/>
                          <a:sym typeface="Work Sans"/>
                        </a:rPr>
                        <a:t>Optimiert für Abfragen</a:t>
                      </a:r>
                      <a:endParaRPr sz="1200" u="none" strike="noStrike" cap="none">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080" name="Google Shape;1080;p65"/>
          <p:cNvSpPr txBox="1"/>
          <p:nvPr/>
        </p:nvSpPr>
        <p:spPr>
          <a:xfrm>
            <a:off x="1905000" y="324450"/>
            <a:ext cx="5236800" cy="723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chemeClr val="dk1"/>
                </a:solidFill>
                <a:latin typeface="Archivo SemiBold"/>
                <a:ea typeface="Archivo SemiBold"/>
                <a:cs typeface="Archivo SemiBold"/>
                <a:sym typeface="Archivo SemiBold"/>
              </a:rPr>
              <a:t>Vergleich OLTP / OLAP</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66"/>
          <p:cNvSpPr/>
          <p:nvPr/>
        </p:nvSpPr>
        <p:spPr>
          <a:xfrm>
            <a:off x="898871" y="3287783"/>
            <a:ext cx="829800" cy="558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ctor"/>
              <a:ea typeface="Actor"/>
              <a:cs typeface="Actor"/>
              <a:sym typeface="Actor"/>
            </a:endParaRPr>
          </a:p>
        </p:txBody>
      </p:sp>
      <p:sp>
        <p:nvSpPr>
          <p:cNvPr id="1086" name="Google Shape;1086;p6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Bsp. Warenhauskette</a:t>
            </a:r>
            <a:endParaRPr/>
          </a:p>
        </p:txBody>
      </p:sp>
      <p:sp>
        <p:nvSpPr>
          <p:cNvPr id="1087" name="Google Shape;1087;p66"/>
          <p:cNvSpPr txBox="1">
            <a:spLocks noGrp="1"/>
          </p:cNvSpPr>
          <p:nvPr>
            <p:ph type="subTitle" idx="1"/>
          </p:nvPr>
        </p:nvSpPr>
        <p:spPr>
          <a:xfrm>
            <a:off x="2046333" y="1780516"/>
            <a:ext cx="5486507" cy="1164162"/>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SzPts val="1400"/>
              <a:buFont typeface="Arial"/>
              <a:buChar char="•"/>
            </a:pPr>
            <a:r>
              <a:rPr lang="en"/>
              <a:t>Lagerbestände in den Filialen</a:t>
            </a:r>
            <a:endParaRPr/>
          </a:p>
          <a:p>
            <a:pPr marL="285750" lvl="0" indent="-285750" algn="l" rtl="0">
              <a:lnSpc>
                <a:spcPct val="115000"/>
              </a:lnSpc>
              <a:spcBef>
                <a:spcPts val="0"/>
              </a:spcBef>
              <a:spcAft>
                <a:spcPts val="0"/>
              </a:spcAft>
              <a:buSzPts val="1400"/>
              <a:buFont typeface="Arial"/>
              <a:buChar char="•"/>
            </a:pPr>
            <a:r>
              <a:rPr lang="en"/>
              <a:t>Verkaufszahlen in den Filialen</a:t>
            </a:r>
            <a:endParaRPr/>
          </a:p>
          <a:p>
            <a:pPr marL="285750" lvl="0" indent="-285750" algn="l" rtl="0">
              <a:lnSpc>
                <a:spcPct val="115000"/>
              </a:lnSpc>
              <a:spcBef>
                <a:spcPts val="0"/>
              </a:spcBef>
              <a:spcAft>
                <a:spcPts val="0"/>
              </a:spcAft>
              <a:buSzPts val="1400"/>
              <a:buFont typeface="Arial"/>
              <a:buChar char="•"/>
            </a:pPr>
            <a:r>
              <a:rPr lang="en"/>
              <a:t>Warenkorbdaten der Kunden</a:t>
            </a:r>
            <a:endParaRPr/>
          </a:p>
          <a:p>
            <a:pPr marL="285750" lvl="0" indent="-285750" algn="l" rtl="0">
              <a:lnSpc>
                <a:spcPct val="115000"/>
              </a:lnSpc>
              <a:spcBef>
                <a:spcPts val="0"/>
              </a:spcBef>
              <a:spcAft>
                <a:spcPts val="0"/>
              </a:spcAft>
              <a:buSzPts val="1400"/>
              <a:buFont typeface="Arial"/>
              <a:buChar char="•"/>
            </a:pPr>
            <a:r>
              <a:rPr lang="en"/>
              <a:t>Zeitpunkte und Inhalte von Marketingkampagnen</a:t>
            </a:r>
            <a:endParaRPr/>
          </a:p>
        </p:txBody>
      </p:sp>
      <p:sp>
        <p:nvSpPr>
          <p:cNvPr id="1088" name="Google Shape;1088;p66"/>
          <p:cNvSpPr txBox="1"/>
          <p:nvPr/>
        </p:nvSpPr>
        <p:spPr>
          <a:xfrm>
            <a:off x="2046334" y="1297816"/>
            <a:ext cx="4437300" cy="558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chemeClr val="dk1"/>
                </a:solidFill>
                <a:latin typeface="Archivo SemiBold"/>
                <a:ea typeface="Archivo SemiBold"/>
                <a:cs typeface="Archivo SemiBold"/>
                <a:sym typeface="Archivo SemiBold"/>
              </a:rPr>
              <a:t>Verfügbare</a:t>
            </a:r>
            <a:r>
              <a:rPr lang="en" sz="1400" b="0" i="0" u="none" strike="noStrike" cap="none">
                <a:solidFill>
                  <a:srgbClr val="000000"/>
                </a:solidFill>
                <a:latin typeface="Arial"/>
                <a:ea typeface="Arial"/>
                <a:cs typeface="Arial"/>
                <a:sym typeface="Arial"/>
              </a:rPr>
              <a:t> </a:t>
            </a:r>
            <a:r>
              <a:rPr lang="en" sz="2000" b="0" i="0" u="none" strike="noStrike" cap="none">
                <a:solidFill>
                  <a:schemeClr val="dk1"/>
                </a:solidFill>
                <a:latin typeface="Archivo SemiBold"/>
                <a:ea typeface="Archivo SemiBold"/>
                <a:cs typeface="Archivo SemiBold"/>
                <a:sym typeface="Archivo SemiBold"/>
              </a:rPr>
              <a:t>Daten</a:t>
            </a:r>
            <a:endParaRPr sz="1400" b="0" i="0" u="none" strike="noStrike" cap="none">
              <a:solidFill>
                <a:srgbClr val="000000"/>
              </a:solidFill>
              <a:latin typeface="Arial"/>
              <a:ea typeface="Arial"/>
              <a:cs typeface="Arial"/>
              <a:sym typeface="Arial"/>
            </a:endParaRPr>
          </a:p>
        </p:txBody>
      </p:sp>
      <p:sp>
        <p:nvSpPr>
          <p:cNvPr id="1089" name="Google Shape;1089;p66"/>
          <p:cNvSpPr/>
          <p:nvPr/>
        </p:nvSpPr>
        <p:spPr>
          <a:xfrm>
            <a:off x="910413" y="1839875"/>
            <a:ext cx="829800" cy="558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ctor"/>
              <a:ea typeface="Actor"/>
              <a:cs typeface="Actor"/>
              <a:sym typeface="Actor"/>
            </a:endParaRPr>
          </a:p>
        </p:txBody>
      </p:sp>
      <p:grpSp>
        <p:nvGrpSpPr>
          <p:cNvPr id="1090" name="Google Shape;1090;p66"/>
          <p:cNvGrpSpPr/>
          <p:nvPr/>
        </p:nvGrpSpPr>
        <p:grpSpPr>
          <a:xfrm>
            <a:off x="1079541" y="3400906"/>
            <a:ext cx="379918" cy="366038"/>
            <a:chOff x="-63665750" y="1914325"/>
            <a:chExt cx="328450" cy="316450"/>
          </a:xfrm>
        </p:grpSpPr>
        <p:sp>
          <p:nvSpPr>
            <p:cNvPr id="1091" name="Google Shape;1091;p66"/>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66"/>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3" name="Google Shape;1093;p66"/>
          <p:cNvGrpSpPr/>
          <p:nvPr/>
        </p:nvGrpSpPr>
        <p:grpSpPr>
          <a:xfrm>
            <a:off x="1216534" y="1945632"/>
            <a:ext cx="368091" cy="334402"/>
            <a:chOff x="-62518200" y="2692475"/>
            <a:chExt cx="318225" cy="289100"/>
          </a:xfrm>
        </p:grpSpPr>
        <p:sp>
          <p:nvSpPr>
            <p:cNvPr id="1094" name="Google Shape;1094;p66"/>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66"/>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6" name="Google Shape;1096;p66"/>
          <p:cNvSpPr txBox="1"/>
          <p:nvPr/>
        </p:nvSpPr>
        <p:spPr>
          <a:xfrm>
            <a:off x="1983344" y="3280803"/>
            <a:ext cx="5118717" cy="1479664"/>
          </a:xfrm>
          <a:prstGeom prst="rect">
            <a:avLst/>
          </a:prstGeom>
          <a:noFill/>
          <a:ln>
            <a:noFill/>
          </a:ln>
        </p:spPr>
        <p:txBody>
          <a:bodyPr spcFirstLastPara="1" wrap="square" lIns="91425" tIns="91425" rIns="91425" bIns="91425" anchor="t" anchorCtr="0">
            <a:noAutofit/>
          </a:bodyPr>
          <a:lstStyle/>
          <a:p>
            <a:pPr marL="285750" marR="0" lvl="0" indent="-285750" algn="l" rtl="0">
              <a:lnSpc>
                <a:spcPct val="115000"/>
              </a:lnSpc>
              <a:spcBef>
                <a:spcPts val="0"/>
              </a:spcBef>
              <a:spcAft>
                <a:spcPts val="0"/>
              </a:spcAft>
              <a:buClr>
                <a:schemeClr val="dk1"/>
              </a:buClr>
              <a:buSzPts val="1400"/>
              <a:buFont typeface="Arial"/>
              <a:buChar char="•"/>
            </a:pPr>
            <a:r>
              <a:rPr lang="en" sz="1400" b="0" i="0" u="none" strike="noStrike" cap="none">
                <a:solidFill>
                  <a:schemeClr val="dk1"/>
                </a:solidFill>
                <a:latin typeface="Work Sans"/>
                <a:ea typeface="Work Sans"/>
                <a:cs typeface="Work Sans"/>
                <a:sym typeface="Work Sans"/>
              </a:rPr>
              <a:t>Minimierung der Bestände</a:t>
            </a:r>
            <a:endParaRPr sz="1400" b="0" i="0" u="none" strike="noStrike" cap="none">
              <a:solidFill>
                <a:srgbClr val="000000"/>
              </a:solidFill>
              <a:latin typeface="Arial"/>
              <a:ea typeface="Arial"/>
              <a:cs typeface="Arial"/>
              <a:sym typeface="Arial"/>
            </a:endParaRPr>
          </a:p>
          <a:p>
            <a:pPr marL="285750" marR="0" lvl="0" indent="-285750" algn="l" rtl="0">
              <a:lnSpc>
                <a:spcPct val="115000"/>
              </a:lnSpc>
              <a:spcBef>
                <a:spcPts val="0"/>
              </a:spcBef>
              <a:spcAft>
                <a:spcPts val="0"/>
              </a:spcAft>
              <a:buClr>
                <a:schemeClr val="dk1"/>
              </a:buClr>
              <a:buSzPts val="1400"/>
              <a:buFont typeface="Arial"/>
              <a:buChar char="•"/>
            </a:pPr>
            <a:r>
              <a:rPr lang="en" sz="1400" b="0" i="0" u="none" strike="noStrike" cap="none">
                <a:solidFill>
                  <a:schemeClr val="dk1"/>
                </a:solidFill>
                <a:latin typeface="Work Sans"/>
                <a:ea typeface="Work Sans"/>
                <a:cs typeface="Work Sans"/>
                <a:sym typeface="Work Sans"/>
              </a:rPr>
              <a:t>Optimierung der Produktpalette</a:t>
            </a:r>
            <a:endParaRPr sz="1400" b="0" i="0" u="none" strike="noStrike" cap="none">
              <a:solidFill>
                <a:srgbClr val="000000"/>
              </a:solidFill>
              <a:latin typeface="Arial"/>
              <a:ea typeface="Arial"/>
              <a:cs typeface="Arial"/>
              <a:sym typeface="Arial"/>
            </a:endParaRPr>
          </a:p>
          <a:p>
            <a:pPr marL="285750" marR="0" lvl="0" indent="-285750" algn="l" rtl="0">
              <a:lnSpc>
                <a:spcPct val="115000"/>
              </a:lnSpc>
              <a:spcBef>
                <a:spcPts val="0"/>
              </a:spcBef>
              <a:spcAft>
                <a:spcPts val="0"/>
              </a:spcAft>
              <a:buClr>
                <a:schemeClr val="dk1"/>
              </a:buClr>
              <a:buSzPts val="1400"/>
              <a:buFont typeface="Arial"/>
              <a:buChar char="•"/>
            </a:pPr>
            <a:r>
              <a:rPr lang="en" sz="1400" b="0" i="0" u="none" strike="noStrike" cap="none">
                <a:solidFill>
                  <a:schemeClr val="dk1"/>
                </a:solidFill>
                <a:latin typeface="Work Sans"/>
                <a:ea typeface="Work Sans"/>
                <a:cs typeface="Work Sans"/>
                <a:sym typeface="Work Sans"/>
              </a:rPr>
              <a:t>Optimierung der Preisgestaltung (Gewinnerhöhung)</a:t>
            </a:r>
            <a:endParaRPr sz="1400" b="0" i="0" u="none" strike="noStrike" cap="none">
              <a:solidFill>
                <a:srgbClr val="000000"/>
              </a:solidFill>
              <a:latin typeface="Arial"/>
              <a:ea typeface="Arial"/>
              <a:cs typeface="Arial"/>
              <a:sym typeface="Arial"/>
            </a:endParaRPr>
          </a:p>
          <a:p>
            <a:pPr marL="285750" marR="0" lvl="0" indent="-285750" algn="l" rtl="0">
              <a:lnSpc>
                <a:spcPct val="115000"/>
              </a:lnSpc>
              <a:spcBef>
                <a:spcPts val="0"/>
              </a:spcBef>
              <a:spcAft>
                <a:spcPts val="0"/>
              </a:spcAft>
              <a:buClr>
                <a:schemeClr val="dk1"/>
              </a:buClr>
              <a:buSzPts val="1400"/>
              <a:buFont typeface="Arial"/>
              <a:buChar char="•"/>
            </a:pPr>
            <a:r>
              <a:rPr lang="en" sz="1400" b="0" i="0" u="none" strike="noStrike" cap="none">
                <a:solidFill>
                  <a:schemeClr val="dk1"/>
                </a:solidFill>
                <a:latin typeface="Work Sans"/>
                <a:ea typeface="Work Sans"/>
                <a:cs typeface="Work Sans"/>
                <a:sym typeface="Work Sans"/>
              </a:rPr>
              <a:t>Ermittlung von Kassenschlagern und Ladenhütern</a:t>
            </a:r>
            <a:endParaRPr sz="1400" b="0" i="0" u="none" strike="noStrike" cap="none">
              <a:solidFill>
                <a:srgbClr val="000000"/>
              </a:solidFill>
              <a:latin typeface="Arial"/>
              <a:ea typeface="Arial"/>
              <a:cs typeface="Arial"/>
              <a:sym typeface="Arial"/>
            </a:endParaRPr>
          </a:p>
          <a:p>
            <a:pPr marL="285750" marR="0" lvl="0" indent="-285750" algn="l" rtl="0">
              <a:lnSpc>
                <a:spcPct val="115000"/>
              </a:lnSpc>
              <a:spcBef>
                <a:spcPts val="0"/>
              </a:spcBef>
              <a:spcAft>
                <a:spcPts val="0"/>
              </a:spcAft>
              <a:buClr>
                <a:schemeClr val="dk1"/>
              </a:buClr>
              <a:buSzPts val="1400"/>
              <a:buFont typeface="Arial"/>
              <a:buChar char="•"/>
            </a:pPr>
            <a:r>
              <a:rPr lang="en" sz="1400" b="0" i="0" u="none" strike="noStrike" cap="none">
                <a:solidFill>
                  <a:schemeClr val="dk1"/>
                </a:solidFill>
                <a:latin typeface="Work Sans"/>
                <a:ea typeface="Work Sans"/>
                <a:cs typeface="Work Sans"/>
                <a:sym typeface="Work Sans"/>
              </a:rPr>
              <a:t>Erfolgskontrolle von Marketingkampangen</a:t>
            </a:r>
            <a:endParaRPr sz="1400" b="0" i="0" u="none" strike="noStrike" cap="none">
              <a:solidFill>
                <a:schemeClr val="dk1"/>
              </a:solidFill>
              <a:latin typeface="Work Sans"/>
              <a:ea typeface="Work Sans"/>
              <a:cs typeface="Work Sans"/>
              <a:sym typeface="Work Sans"/>
            </a:endParaRPr>
          </a:p>
          <a:p>
            <a:pPr marL="285750" marR="0" lvl="0" indent="-285750" algn="l" rtl="0">
              <a:lnSpc>
                <a:spcPct val="115000"/>
              </a:lnSpc>
              <a:spcBef>
                <a:spcPts val="0"/>
              </a:spcBef>
              <a:spcAft>
                <a:spcPts val="0"/>
              </a:spcAft>
              <a:buClr>
                <a:schemeClr val="dk1"/>
              </a:buClr>
              <a:buSzPts val="1400"/>
              <a:buFont typeface="Arial"/>
              <a:buChar char="•"/>
            </a:pPr>
            <a:r>
              <a:rPr lang="en" sz="1400" b="0" i="0" u="none" strike="noStrike" cap="none">
                <a:solidFill>
                  <a:schemeClr val="dk1"/>
                </a:solidFill>
                <a:latin typeface="Work Sans"/>
                <a:ea typeface="Work Sans"/>
                <a:cs typeface="Work Sans"/>
                <a:sym typeface="Work Sans"/>
              </a:rPr>
              <a:t>….</a:t>
            </a:r>
            <a:endParaRPr sz="1400" b="0" i="0" u="none" strike="noStrike" cap="none">
              <a:solidFill>
                <a:srgbClr val="000000"/>
              </a:solidFill>
              <a:latin typeface="Arial"/>
              <a:ea typeface="Arial"/>
              <a:cs typeface="Arial"/>
              <a:sym typeface="Arial"/>
            </a:endParaRPr>
          </a:p>
          <a:p>
            <a:pPr marL="285750" marR="0" lvl="0" indent="-196850" algn="l" rtl="0">
              <a:lnSpc>
                <a:spcPct val="115000"/>
              </a:lnSpc>
              <a:spcBef>
                <a:spcPts val="0"/>
              </a:spcBef>
              <a:spcAft>
                <a:spcPts val="0"/>
              </a:spcAft>
              <a:buClr>
                <a:schemeClr val="dk1"/>
              </a:buClr>
              <a:buSzPts val="1400"/>
              <a:buFont typeface="Arial"/>
              <a:buNone/>
            </a:pPr>
            <a:endParaRPr sz="1400" b="0" i="0" u="none" strike="noStrike" cap="none">
              <a:solidFill>
                <a:schemeClr val="dk1"/>
              </a:solidFill>
              <a:latin typeface="Work Sans"/>
              <a:ea typeface="Work Sans"/>
              <a:cs typeface="Work Sans"/>
              <a:sym typeface="Work Sans"/>
            </a:endParaRPr>
          </a:p>
        </p:txBody>
      </p:sp>
      <p:sp>
        <p:nvSpPr>
          <p:cNvPr id="1097" name="Google Shape;1097;p66"/>
          <p:cNvSpPr txBox="1"/>
          <p:nvPr/>
        </p:nvSpPr>
        <p:spPr>
          <a:xfrm>
            <a:off x="1983345" y="2798103"/>
            <a:ext cx="4437300" cy="558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2400"/>
              <a:buFont typeface="DM Sans"/>
              <a:buNone/>
            </a:pPr>
            <a:r>
              <a:rPr lang="en" sz="2000" b="0" i="0" u="none" strike="noStrike" cap="none">
                <a:solidFill>
                  <a:schemeClr val="dk1"/>
                </a:solidFill>
                <a:latin typeface="Archivo SemiBold"/>
                <a:ea typeface="Archivo SemiBold"/>
                <a:cs typeface="Archivo SemiBold"/>
                <a:sym typeface="Archivo SemiBold"/>
              </a:rPr>
              <a:t>Fragestellungen und Ziele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6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Bsp Versicherungen</a:t>
            </a:r>
            <a:endParaRPr/>
          </a:p>
        </p:txBody>
      </p:sp>
      <p:sp>
        <p:nvSpPr>
          <p:cNvPr id="1103" name="Google Shape;1103;p67"/>
          <p:cNvSpPr txBox="1"/>
          <p:nvPr/>
        </p:nvSpPr>
        <p:spPr>
          <a:xfrm>
            <a:off x="2046334" y="1145416"/>
            <a:ext cx="4437300" cy="558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chemeClr val="dk1"/>
                </a:solidFill>
                <a:latin typeface="Archivo SemiBold"/>
                <a:ea typeface="Archivo SemiBold"/>
                <a:cs typeface="Archivo SemiBold"/>
                <a:sym typeface="Archivo SemiBold"/>
              </a:rPr>
              <a:t>Verfügbare</a:t>
            </a:r>
            <a:r>
              <a:rPr lang="en" sz="1400" b="0" i="0" u="none" strike="noStrike" cap="none">
                <a:solidFill>
                  <a:srgbClr val="000000"/>
                </a:solidFill>
                <a:latin typeface="Arial"/>
                <a:ea typeface="Arial"/>
                <a:cs typeface="Arial"/>
                <a:sym typeface="Arial"/>
              </a:rPr>
              <a:t> </a:t>
            </a:r>
            <a:r>
              <a:rPr lang="en" sz="2000" b="0" i="0" u="none" strike="noStrike" cap="none">
                <a:solidFill>
                  <a:schemeClr val="dk1"/>
                </a:solidFill>
                <a:latin typeface="Archivo SemiBold"/>
                <a:ea typeface="Archivo SemiBold"/>
                <a:cs typeface="Archivo SemiBold"/>
                <a:sym typeface="Archivo SemiBold"/>
              </a:rPr>
              <a:t>Daten</a:t>
            </a:r>
            <a:endParaRPr sz="1400" b="0" i="0" u="none" strike="noStrike" cap="none">
              <a:solidFill>
                <a:srgbClr val="000000"/>
              </a:solidFill>
              <a:latin typeface="Arial"/>
              <a:ea typeface="Arial"/>
              <a:cs typeface="Arial"/>
              <a:sym typeface="Arial"/>
            </a:endParaRPr>
          </a:p>
        </p:txBody>
      </p:sp>
      <p:grpSp>
        <p:nvGrpSpPr>
          <p:cNvPr id="1104" name="Google Shape;1104;p67"/>
          <p:cNvGrpSpPr/>
          <p:nvPr/>
        </p:nvGrpSpPr>
        <p:grpSpPr>
          <a:xfrm rot="10800000" flipH="1">
            <a:off x="7445072" y="3767250"/>
            <a:ext cx="192747" cy="252803"/>
            <a:chOff x="6751672" y="2523244"/>
            <a:chExt cx="192747" cy="252803"/>
          </a:xfrm>
        </p:grpSpPr>
        <p:sp>
          <p:nvSpPr>
            <p:cNvPr id="1105" name="Google Shape;1105;p67"/>
            <p:cNvSpPr/>
            <p:nvPr/>
          </p:nvSpPr>
          <p:spPr>
            <a:xfrm>
              <a:off x="6751672" y="2523244"/>
              <a:ext cx="192747" cy="93742"/>
            </a:xfrm>
            <a:custGeom>
              <a:avLst/>
              <a:gdLst/>
              <a:ahLst/>
              <a:cxnLst/>
              <a:rect l="l" t="t" r="r" b="b"/>
              <a:pathLst>
                <a:path w="6666" h="3242" fill="none" extrusionOk="0">
                  <a:moveTo>
                    <a:pt x="6665" y="0"/>
                  </a:moveTo>
                  <a:lnTo>
                    <a:pt x="3538" y="3127"/>
                  </a:lnTo>
                  <a:cubicBezTo>
                    <a:pt x="3424" y="3241"/>
                    <a:pt x="3242" y="3241"/>
                    <a:pt x="3128" y="3127"/>
                  </a:cubicBezTo>
                  <a:lnTo>
                    <a:pt x="0" y="0"/>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67"/>
            <p:cNvSpPr/>
            <p:nvPr/>
          </p:nvSpPr>
          <p:spPr>
            <a:xfrm>
              <a:off x="6751672" y="2682305"/>
              <a:ext cx="192747" cy="93742"/>
            </a:xfrm>
            <a:custGeom>
              <a:avLst/>
              <a:gdLst/>
              <a:ahLst/>
              <a:cxnLst/>
              <a:rect l="l" t="t" r="r" b="b"/>
              <a:pathLst>
                <a:path w="6666" h="3242" fill="none" extrusionOk="0">
                  <a:moveTo>
                    <a:pt x="6665" y="0"/>
                  </a:moveTo>
                  <a:lnTo>
                    <a:pt x="3538" y="3127"/>
                  </a:lnTo>
                  <a:cubicBezTo>
                    <a:pt x="3424" y="3241"/>
                    <a:pt x="3242" y="3241"/>
                    <a:pt x="3128" y="3127"/>
                  </a:cubicBezTo>
                  <a:lnTo>
                    <a:pt x="0" y="0"/>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7" name="Google Shape;1107;p67"/>
          <p:cNvGrpSpPr/>
          <p:nvPr/>
        </p:nvGrpSpPr>
        <p:grpSpPr>
          <a:xfrm>
            <a:off x="910413" y="1839875"/>
            <a:ext cx="829800" cy="558900"/>
            <a:chOff x="910413" y="1839875"/>
            <a:chExt cx="829800" cy="558900"/>
          </a:xfrm>
        </p:grpSpPr>
        <p:sp>
          <p:nvSpPr>
            <p:cNvPr id="1108" name="Google Shape;1108;p67"/>
            <p:cNvSpPr/>
            <p:nvPr/>
          </p:nvSpPr>
          <p:spPr>
            <a:xfrm>
              <a:off x="910413" y="1839875"/>
              <a:ext cx="829800" cy="558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ctor"/>
                <a:ea typeface="Actor"/>
                <a:cs typeface="Actor"/>
                <a:sym typeface="Actor"/>
              </a:endParaRPr>
            </a:p>
          </p:txBody>
        </p:sp>
        <p:grpSp>
          <p:nvGrpSpPr>
            <p:cNvPr id="1109" name="Google Shape;1109;p67"/>
            <p:cNvGrpSpPr/>
            <p:nvPr/>
          </p:nvGrpSpPr>
          <p:grpSpPr>
            <a:xfrm>
              <a:off x="1216562" y="1945632"/>
              <a:ext cx="368091" cy="334402"/>
              <a:chOff x="-62518200" y="2692475"/>
              <a:chExt cx="318225" cy="289100"/>
            </a:xfrm>
          </p:grpSpPr>
          <p:sp>
            <p:nvSpPr>
              <p:cNvPr id="1110" name="Google Shape;1110;p67"/>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67"/>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112" name="Google Shape;1112;p67"/>
          <p:cNvSpPr txBox="1">
            <a:spLocks noGrp="1"/>
          </p:cNvSpPr>
          <p:nvPr>
            <p:ph type="subTitle" idx="1"/>
          </p:nvPr>
        </p:nvSpPr>
        <p:spPr>
          <a:xfrm>
            <a:off x="1890746" y="1687475"/>
            <a:ext cx="6107700" cy="29181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600"/>
              <a:buFont typeface="Arial"/>
              <a:buAutoNum type="arabicPeriod"/>
            </a:pPr>
            <a:r>
              <a:rPr lang="en" b="1" i="0"/>
              <a:t>Persönliche Informationen</a:t>
            </a:r>
            <a:r>
              <a:rPr lang="en" i="0"/>
              <a:t>: Alter, Geschlecht, Beruf, Gesundheitsinformationen, Risikofaktoren…</a:t>
            </a:r>
            <a:endParaRPr/>
          </a:p>
          <a:p>
            <a:pPr marL="457200" lvl="0" indent="-317500" algn="l" rtl="0">
              <a:lnSpc>
                <a:spcPct val="115000"/>
              </a:lnSpc>
              <a:spcBef>
                <a:spcPts val="0"/>
              </a:spcBef>
              <a:spcAft>
                <a:spcPts val="0"/>
              </a:spcAft>
              <a:buSzPts val="1600"/>
              <a:buFont typeface="Arial"/>
              <a:buAutoNum type="arabicPeriod"/>
            </a:pPr>
            <a:r>
              <a:rPr lang="en" b="1" i="0"/>
              <a:t>Police-Daten</a:t>
            </a:r>
            <a:r>
              <a:rPr lang="en" i="0"/>
              <a:t>: Typ, Deckung, Prämien, Bedingungen, Konditionen,..</a:t>
            </a:r>
            <a:endParaRPr/>
          </a:p>
          <a:p>
            <a:pPr marL="457200" lvl="0" indent="-317500" algn="l" rtl="0">
              <a:lnSpc>
                <a:spcPct val="115000"/>
              </a:lnSpc>
              <a:spcBef>
                <a:spcPts val="0"/>
              </a:spcBef>
              <a:spcAft>
                <a:spcPts val="0"/>
              </a:spcAft>
              <a:buSzPts val="1600"/>
              <a:buFont typeface="Arial"/>
              <a:buAutoNum type="arabicPeriod"/>
            </a:pPr>
            <a:r>
              <a:rPr lang="en" b="1" i="0"/>
              <a:t>Schadensdaten</a:t>
            </a:r>
            <a:r>
              <a:rPr lang="en" i="0"/>
              <a:t>: Datum, Typ, beantragter Betrag, Abwicklungsdaten,..</a:t>
            </a:r>
            <a:endParaRPr/>
          </a:p>
          <a:p>
            <a:pPr marL="457200" lvl="0" indent="-317500" algn="l" rtl="0">
              <a:lnSpc>
                <a:spcPct val="115000"/>
              </a:lnSpc>
              <a:spcBef>
                <a:spcPts val="0"/>
              </a:spcBef>
              <a:spcAft>
                <a:spcPts val="0"/>
              </a:spcAft>
              <a:buSzPts val="1600"/>
              <a:buFont typeface="Arial"/>
              <a:buAutoNum type="arabicPeriod"/>
            </a:pPr>
            <a:r>
              <a:rPr lang="en" b="1" i="0"/>
              <a:t>Finanzdaten</a:t>
            </a:r>
            <a:r>
              <a:rPr lang="en" i="0"/>
              <a:t>: Zahlungsinformationen, Buchhaltungsdaten, Investitionen,..</a:t>
            </a:r>
            <a:endParaRPr/>
          </a:p>
          <a:p>
            <a:pPr marL="457200" lvl="0" indent="-317500" algn="l" rtl="0">
              <a:lnSpc>
                <a:spcPct val="115000"/>
              </a:lnSpc>
              <a:spcBef>
                <a:spcPts val="0"/>
              </a:spcBef>
              <a:spcAft>
                <a:spcPts val="0"/>
              </a:spcAft>
              <a:buSzPts val="1600"/>
              <a:buFont typeface="Arial"/>
              <a:buAutoNum type="arabicPeriod"/>
            </a:pPr>
            <a:r>
              <a:rPr lang="en" b="1" i="0"/>
              <a:t>Interaktionsdaten</a:t>
            </a:r>
            <a:r>
              <a:rPr lang="en" i="0"/>
              <a:t>: Aufzeichnungen über Interaktionen mit Kunden über verschiedene Kanäle wie Callcenter, E-Mails und Online-Portale.</a:t>
            </a:r>
            <a:endParaRPr/>
          </a:p>
          <a:p>
            <a:pPr marL="457200" lvl="0" indent="-317500" algn="l" rtl="0">
              <a:lnSpc>
                <a:spcPct val="115000"/>
              </a:lnSpc>
              <a:spcBef>
                <a:spcPts val="0"/>
              </a:spcBef>
              <a:spcAft>
                <a:spcPts val="0"/>
              </a:spcAft>
              <a:buSzPts val="1600"/>
              <a:buFont typeface="Arial"/>
              <a:buAutoNum type="arabicPeriod"/>
            </a:pPr>
            <a:r>
              <a:rPr lang="en" b="1" i="0"/>
              <a:t>Externe Daten</a:t>
            </a:r>
            <a:r>
              <a:rPr lang="en" i="0"/>
              <a:t>: Marktdaten, Wetterinformationen</a:t>
            </a:r>
            <a:r>
              <a:rPr lang="en"/>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68"/>
          <p:cNvSpPr txBox="1">
            <a:spLocks noGrp="1"/>
          </p:cNvSpPr>
          <p:nvPr>
            <p:ph type="subTitle" idx="1"/>
          </p:nvPr>
        </p:nvSpPr>
        <p:spPr>
          <a:xfrm>
            <a:off x="2046333" y="1780516"/>
            <a:ext cx="6107741" cy="3054824"/>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600"/>
              <a:buFont typeface="Arial"/>
              <a:buAutoNum type="arabicPeriod"/>
            </a:pPr>
            <a:r>
              <a:rPr lang="en" b="1">
                <a:latin typeface="Arial"/>
                <a:ea typeface="Arial"/>
                <a:cs typeface="Arial"/>
                <a:sym typeface="Arial"/>
              </a:rPr>
              <a:t>Risikobewertung</a:t>
            </a:r>
            <a:r>
              <a:rPr lang="en">
                <a:latin typeface="Arial"/>
                <a:ea typeface="Arial"/>
                <a:cs typeface="Arial"/>
                <a:sym typeface="Arial"/>
              </a:rPr>
              <a:t>: von Gruppen / Personen</a:t>
            </a:r>
            <a:endParaRPr>
              <a:latin typeface="Arial"/>
              <a:ea typeface="Arial"/>
              <a:cs typeface="Arial"/>
              <a:sym typeface="Arial"/>
            </a:endParaRPr>
          </a:p>
          <a:p>
            <a:pPr marL="457200" lvl="0" indent="-317500" algn="l" rtl="0">
              <a:lnSpc>
                <a:spcPct val="115000"/>
              </a:lnSpc>
              <a:spcBef>
                <a:spcPts val="0"/>
              </a:spcBef>
              <a:spcAft>
                <a:spcPts val="0"/>
              </a:spcAft>
              <a:buSzPts val="1600"/>
              <a:buFont typeface="Arial"/>
              <a:buAutoNum type="arabicPeriod"/>
            </a:pPr>
            <a:r>
              <a:rPr lang="en" b="1">
                <a:latin typeface="Arial"/>
                <a:ea typeface="Arial"/>
                <a:cs typeface="Arial"/>
                <a:sym typeface="Arial"/>
              </a:rPr>
              <a:t>Muster bei Ansprüchen</a:t>
            </a:r>
            <a:r>
              <a:rPr lang="en">
                <a:latin typeface="Arial"/>
                <a:ea typeface="Arial"/>
                <a:cs typeface="Arial"/>
                <a:sym typeface="Arial"/>
              </a:rPr>
              <a:t>: Betrugsmuster / Hochrisikomuster</a:t>
            </a:r>
            <a:endParaRPr>
              <a:latin typeface="Arial"/>
              <a:ea typeface="Arial"/>
              <a:cs typeface="Arial"/>
              <a:sym typeface="Arial"/>
            </a:endParaRPr>
          </a:p>
          <a:p>
            <a:pPr marL="457200" lvl="0" indent="-317500" algn="l" rtl="0">
              <a:lnSpc>
                <a:spcPct val="115000"/>
              </a:lnSpc>
              <a:spcBef>
                <a:spcPts val="0"/>
              </a:spcBef>
              <a:spcAft>
                <a:spcPts val="0"/>
              </a:spcAft>
              <a:buSzPts val="1600"/>
              <a:buFont typeface="Arial"/>
              <a:buAutoNum type="arabicPeriod"/>
            </a:pPr>
            <a:r>
              <a:rPr lang="en" b="1">
                <a:latin typeface="Arial"/>
                <a:ea typeface="Arial"/>
                <a:cs typeface="Arial"/>
                <a:sym typeface="Arial"/>
              </a:rPr>
              <a:t>Kundensegmentierung: </a:t>
            </a:r>
            <a:r>
              <a:rPr lang="en">
                <a:latin typeface="Arial"/>
                <a:ea typeface="Arial"/>
                <a:cs typeface="Arial"/>
                <a:sym typeface="Arial"/>
              </a:rPr>
              <a:t>Personalisiertes Marketing / Produktangebote </a:t>
            </a:r>
            <a:endParaRPr>
              <a:latin typeface="Arial"/>
              <a:ea typeface="Arial"/>
              <a:cs typeface="Arial"/>
              <a:sym typeface="Arial"/>
            </a:endParaRPr>
          </a:p>
          <a:p>
            <a:pPr marL="457200" lvl="0" indent="-317500" algn="l" rtl="0">
              <a:lnSpc>
                <a:spcPct val="115000"/>
              </a:lnSpc>
              <a:spcBef>
                <a:spcPts val="0"/>
              </a:spcBef>
              <a:spcAft>
                <a:spcPts val="0"/>
              </a:spcAft>
              <a:buSzPts val="1600"/>
              <a:buFont typeface="Arial"/>
              <a:buAutoNum type="arabicPeriod"/>
            </a:pPr>
            <a:r>
              <a:rPr lang="en" b="1">
                <a:latin typeface="Arial"/>
                <a:ea typeface="Arial"/>
                <a:cs typeface="Arial"/>
                <a:sym typeface="Arial"/>
              </a:rPr>
              <a:t>Preisstrategi</a:t>
            </a:r>
            <a:r>
              <a:rPr lang="en">
                <a:latin typeface="Arial"/>
                <a:ea typeface="Arial"/>
                <a:cs typeface="Arial"/>
                <a:sym typeface="Arial"/>
              </a:rPr>
              <a:t>en: für das Produktportfolio</a:t>
            </a:r>
            <a:endParaRPr>
              <a:latin typeface="Arial"/>
              <a:ea typeface="Arial"/>
              <a:cs typeface="Arial"/>
              <a:sym typeface="Arial"/>
            </a:endParaRPr>
          </a:p>
          <a:p>
            <a:pPr marL="457200" lvl="0" indent="-317500" algn="l" rtl="0">
              <a:lnSpc>
                <a:spcPct val="115000"/>
              </a:lnSpc>
              <a:spcBef>
                <a:spcPts val="0"/>
              </a:spcBef>
              <a:spcAft>
                <a:spcPts val="0"/>
              </a:spcAft>
              <a:buSzPts val="1600"/>
              <a:buFont typeface="Arial"/>
              <a:buAutoNum type="arabicPeriod"/>
            </a:pPr>
            <a:r>
              <a:rPr lang="en" b="1">
                <a:latin typeface="Arial"/>
                <a:ea typeface="Arial"/>
                <a:cs typeface="Arial"/>
                <a:sym typeface="Arial"/>
              </a:rPr>
              <a:t>Operationelle Effizienz: </a:t>
            </a:r>
            <a:r>
              <a:rPr lang="en">
                <a:latin typeface="Arial"/>
                <a:ea typeface="Arial"/>
                <a:cs typeface="Arial"/>
                <a:sym typeface="Arial"/>
              </a:rPr>
              <a:t>Kosten senken, Service verbessern</a:t>
            </a:r>
            <a:endParaRPr>
              <a:latin typeface="Arial"/>
              <a:ea typeface="Arial"/>
              <a:cs typeface="Arial"/>
              <a:sym typeface="Arial"/>
            </a:endParaRPr>
          </a:p>
          <a:p>
            <a:pPr marL="457200" lvl="0" indent="-317500" algn="l" rtl="0">
              <a:lnSpc>
                <a:spcPct val="115000"/>
              </a:lnSpc>
              <a:spcBef>
                <a:spcPts val="0"/>
              </a:spcBef>
              <a:spcAft>
                <a:spcPts val="0"/>
              </a:spcAft>
              <a:buSzPts val="1600"/>
              <a:buFont typeface="Arial"/>
              <a:buAutoNum type="arabicPeriod"/>
            </a:pPr>
            <a:r>
              <a:rPr lang="en" b="1">
                <a:latin typeface="Arial"/>
                <a:ea typeface="Arial"/>
                <a:cs typeface="Arial"/>
                <a:sym typeface="Arial"/>
              </a:rPr>
              <a:t>Regulatorische Compliance: </a:t>
            </a:r>
            <a:r>
              <a:rPr lang="en">
                <a:latin typeface="Arial"/>
                <a:ea typeface="Arial"/>
                <a:cs typeface="Arial"/>
                <a:sym typeface="Arial"/>
              </a:rPr>
              <a:t>Datensicherheit, Revisionssicherheit</a:t>
            </a:r>
            <a:endParaRPr>
              <a:latin typeface="Arial"/>
              <a:ea typeface="Arial"/>
              <a:cs typeface="Arial"/>
              <a:sym typeface="Arial"/>
            </a:endParaRPr>
          </a:p>
          <a:p>
            <a:pPr marL="457200" lvl="0" indent="-317500" algn="l" rtl="0">
              <a:lnSpc>
                <a:spcPct val="115000"/>
              </a:lnSpc>
              <a:spcBef>
                <a:spcPts val="0"/>
              </a:spcBef>
              <a:spcAft>
                <a:spcPts val="0"/>
              </a:spcAft>
              <a:buSzPts val="1600"/>
              <a:buFont typeface="Arial"/>
              <a:buAutoNum type="arabicPeriod"/>
            </a:pPr>
            <a:r>
              <a:rPr lang="en" b="1">
                <a:latin typeface="Arial"/>
                <a:ea typeface="Arial"/>
                <a:cs typeface="Arial"/>
                <a:sym typeface="Arial"/>
              </a:rPr>
              <a:t>Markttrends: </a:t>
            </a:r>
            <a:r>
              <a:rPr lang="en">
                <a:latin typeface="Arial"/>
                <a:ea typeface="Arial"/>
                <a:cs typeface="Arial"/>
                <a:sym typeface="Arial"/>
              </a:rPr>
              <a:t>aktuelle Trends bewerten, Firma anpassen</a:t>
            </a:r>
            <a:endParaRPr>
              <a:latin typeface="Arial"/>
              <a:ea typeface="Arial"/>
              <a:cs typeface="Arial"/>
              <a:sym typeface="Arial"/>
            </a:endParaRPr>
          </a:p>
        </p:txBody>
      </p:sp>
      <p:sp>
        <p:nvSpPr>
          <p:cNvPr id="1118" name="Google Shape;1118;p6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Bsp Versicherungen</a:t>
            </a:r>
            <a:endParaRPr/>
          </a:p>
        </p:txBody>
      </p:sp>
      <p:sp>
        <p:nvSpPr>
          <p:cNvPr id="1119" name="Google Shape;1119;p68"/>
          <p:cNvSpPr txBox="1"/>
          <p:nvPr/>
        </p:nvSpPr>
        <p:spPr>
          <a:xfrm>
            <a:off x="2046334" y="1297816"/>
            <a:ext cx="4437300" cy="558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chemeClr val="dk1"/>
                </a:solidFill>
                <a:latin typeface="Archivo SemiBold"/>
                <a:ea typeface="Archivo SemiBold"/>
                <a:cs typeface="Archivo SemiBold"/>
                <a:sym typeface="Archivo SemiBold"/>
              </a:rPr>
              <a:t>Fragestellungen</a:t>
            </a:r>
            <a:r>
              <a:rPr lang="en" sz="1400" b="0" i="0" u="none" strike="noStrike" cap="none">
                <a:solidFill>
                  <a:srgbClr val="000000"/>
                </a:solidFill>
                <a:latin typeface="Arial"/>
                <a:ea typeface="Arial"/>
                <a:cs typeface="Arial"/>
                <a:sym typeface="Arial"/>
              </a:rPr>
              <a:t> </a:t>
            </a:r>
            <a:r>
              <a:rPr lang="en" sz="2000" b="0" i="0" u="none" strike="noStrike" cap="none">
                <a:solidFill>
                  <a:schemeClr val="dk1"/>
                </a:solidFill>
                <a:latin typeface="Archivo SemiBold"/>
                <a:ea typeface="Archivo SemiBold"/>
                <a:cs typeface="Archivo SemiBold"/>
                <a:sym typeface="Archivo SemiBold"/>
              </a:rPr>
              <a:t>und</a:t>
            </a:r>
            <a:r>
              <a:rPr lang="en" sz="1400" b="0" i="0" u="none" strike="noStrike" cap="none">
                <a:solidFill>
                  <a:srgbClr val="000000"/>
                </a:solidFill>
                <a:latin typeface="Arial"/>
                <a:ea typeface="Arial"/>
                <a:cs typeface="Arial"/>
                <a:sym typeface="Arial"/>
              </a:rPr>
              <a:t> </a:t>
            </a:r>
            <a:r>
              <a:rPr lang="en" sz="2000" b="0" i="0" u="none" strike="noStrike" cap="none">
                <a:solidFill>
                  <a:schemeClr val="dk1"/>
                </a:solidFill>
                <a:latin typeface="Archivo SemiBold"/>
                <a:ea typeface="Archivo SemiBold"/>
                <a:cs typeface="Archivo SemiBold"/>
                <a:sym typeface="Archivo SemiBold"/>
              </a:rPr>
              <a:t>Ziele</a:t>
            </a:r>
            <a:endParaRPr sz="1400" b="0" i="0" u="none" strike="noStrike" cap="none">
              <a:solidFill>
                <a:srgbClr val="000000"/>
              </a:solidFill>
              <a:latin typeface="Arial"/>
              <a:ea typeface="Arial"/>
              <a:cs typeface="Arial"/>
              <a:sym typeface="Arial"/>
            </a:endParaRPr>
          </a:p>
        </p:txBody>
      </p:sp>
      <p:sp>
        <p:nvSpPr>
          <p:cNvPr id="1120" name="Google Shape;1120;p68"/>
          <p:cNvSpPr/>
          <p:nvPr/>
        </p:nvSpPr>
        <p:spPr>
          <a:xfrm>
            <a:off x="907146" y="1786377"/>
            <a:ext cx="829800" cy="558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ctor"/>
              <a:ea typeface="Actor"/>
              <a:cs typeface="Actor"/>
              <a:sym typeface="Actor"/>
            </a:endParaRPr>
          </a:p>
        </p:txBody>
      </p:sp>
      <p:grpSp>
        <p:nvGrpSpPr>
          <p:cNvPr id="1121" name="Google Shape;1121;p68"/>
          <p:cNvGrpSpPr/>
          <p:nvPr/>
        </p:nvGrpSpPr>
        <p:grpSpPr>
          <a:xfrm>
            <a:off x="1087816" y="1899500"/>
            <a:ext cx="379918" cy="366038"/>
            <a:chOff x="-63665750" y="1914325"/>
            <a:chExt cx="328450" cy="316450"/>
          </a:xfrm>
        </p:grpSpPr>
        <p:sp>
          <p:nvSpPr>
            <p:cNvPr id="1122" name="Google Shape;1122;p68"/>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68"/>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69"/>
          <p:cNvSpPr/>
          <p:nvPr/>
        </p:nvSpPr>
        <p:spPr>
          <a:xfrm>
            <a:off x="898871" y="3287783"/>
            <a:ext cx="829800" cy="558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ctor"/>
              <a:ea typeface="Actor"/>
              <a:cs typeface="Actor"/>
              <a:sym typeface="Actor"/>
            </a:endParaRPr>
          </a:p>
        </p:txBody>
      </p:sp>
      <p:sp>
        <p:nvSpPr>
          <p:cNvPr id="1129" name="Google Shape;1129;p6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Bsp Bioinformatik: Microarrays</a:t>
            </a:r>
            <a:endParaRPr/>
          </a:p>
        </p:txBody>
      </p:sp>
      <p:sp>
        <p:nvSpPr>
          <p:cNvPr id="1130" name="Google Shape;1130;p69"/>
          <p:cNvSpPr txBox="1">
            <a:spLocks noGrp="1"/>
          </p:cNvSpPr>
          <p:nvPr>
            <p:ph type="subTitle" idx="1"/>
          </p:nvPr>
        </p:nvSpPr>
        <p:spPr>
          <a:xfrm>
            <a:off x="2046333" y="1780516"/>
            <a:ext cx="5486507" cy="1164162"/>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SzPts val="1400"/>
              <a:buFont typeface="Arial"/>
              <a:buChar char="•"/>
            </a:pPr>
            <a:r>
              <a:rPr lang="en"/>
              <a:t>Expressionsmuster (Microarrays)</a:t>
            </a:r>
            <a:endParaRPr/>
          </a:p>
          <a:p>
            <a:pPr marL="285750" lvl="0" indent="-285750" algn="l" rtl="0">
              <a:lnSpc>
                <a:spcPct val="115000"/>
              </a:lnSpc>
              <a:spcBef>
                <a:spcPts val="0"/>
              </a:spcBef>
              <a:spcAft>
                <a:spcPts val="0"/>
              </a:spcAft>
              <a:buSzPts val="1400"/>
              <a:buFont typeface="Arial"/>
              <a:buChar char="•"/>
            </a:pPr>
            <a:r>
              <a:rPr lang="en"/>
              <a:t>Information zu Proben/Patienten</a:t>
            </a:r>
            <a:endParaRPr/>
          </a:p>
          <a:p>
            <a:pPr marL="285750" lvl="0" indent="-285750" algn="l" rtl="0">
              <a:lnSpc>
                <a:spcPct val="115000"/>
              </a:lnSpc>
              <a:spcBef>
                <a:spcPts val="0"/>
              </a:spcBef>
              <a:spcAft>
                <a:spcPts val="0"/>
              </a:spcAft>
              <a:buSzPts val="1400"/>
              <a:buFont typeface="Arial"/>
              <a:buChar char="•"/>
            </a:pPr>
            <a:r>
              <a:rPr lang="en"/>
              <a:t>Experimentelle / klinische Daten</a:t>
            </a:r>
            <a:endParaRPr/>
          </a:p>
          <a:p>
            <a:pPr marL="285750" lvl="0" indent="-285750" algn="l" rtl="0">
              <a:lnSpc>
                <a:spcPct val="115000"/>
              </a:lnSpc>
              <a:spcBef>
                <a:spcPts val="0"/>
              </a:spcBef>
              <a:spcAft>
                <a:spcPts val="0"/>
              </a:spcAft>
              <a:buSzPts val="1400"/>
              <a:buFont typeface="Arial"/>
              <a:buChar char="•"/>
            </a:pPr>
            <a:r>
              <a:rPr lang="en"/>
              <a:t>Aktuelle Protein-/Gendatenbanken</a:t>
            </a:r>
            <a:endParaRPr/>
          </a:p>
          <a:p>
            <a:pPr marL="285750" lvl="0" indent="-196850" algn="l" rtl="0">
              <a:lnSpc>
                <a:spcPct val="115000"/>
              </a:lnSpc>
              <a:spcBef>
                <a:spcPts val="0"/>
              </a:spcBef>
              <a:spcAft>
                <a:spcPts val="0"/>
              </a:spcAft>
              <a:buSzPts val="1400"/>
              <a:buFont typeface="Arial"/>
              <a:buNone/>
            </a:pPr>
            <a:endParaRPr/>
          </a:p>
        </p:txBody>
      </p:sp>
      <p:sp>
        <p:nvSpPr>
          <p:cNvPr id="1131" name="Google Shape;1131;p69"/>
          <p:cNvSpPr txBox="1"/>
          <p:nvPr/>
        </p:nvSpPr>
        <p:spPr>
          <a:xfrm>
            <a:off x="2046334" y="1297816"/>
            <a:ext cx="4437300" cy="558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chemeClr val="dk1"/>
                </a:solidFill>
                <a:latin typeface="Archivo SemiBold"/>
                <a:ea typeface="Archivo SemiBold"/>
                <a:cs typeface="Archivo SemiBold"/>
                <a:sym typeface="Archivo SemiBold"/>
              </a:rPr>
              <a:t>Verfügbare</a:t>
            </a:r>
            <a:r>
              <a:rPr lang="en" sz="1400" b="0" i="0" u="none" strike="noStrike" cap="none">
                <a:solidFill>
                  <a:srgbClr val="000000"/>
                </a:solidFill>
                <a:latin typeface="Arial"/>
                <a:ea typeface="Arial"/>
                <a:cs typeface="Arial"/>
                <a:sym typeface="Arial"/>
              </a:rPr>
              <a:t> </a:t>
            </a:r>
            <a:r>
              <a:rPr lang="en" sz="2000" b="0" i="0" u="none" strike="noStrike" cap="none">
                <a:solidFill>
                  <a:schemeClr val="dk1"/>
                </a:solidFill>
                <a:latin typeface="Archivo SemiBold"/>
                <a:ea typeface="Archivo SemiBold"/>
                <a:cs typeface="Archivo SemiBold"/>
                <a:sym typeface="Archivo SemiBold"/>
              </a:rPr>
              <a:t>Daten</a:t>
            </a:r>
            <a:endParaRPr sz="1400" b="0" i="0" u="none" strike="noStrike" cap="none">
              <a:solidFill>
                <a:srgbClr val="000000"/>
              </a:solidFill>
              <a:latin typeface="Arial"/>
              <a:ea typeface="Arial"/>
              <a:cs typeface="Arial"/>
              <a:sym typeface="Arial"/>
            </a:endParaRPr>
          </a:p>
        </p:txBody>
      </p:sp>
      <p:sp>
        <p:nvSpPr>
          <p:cNvPr id="1132" name="Google Shape;1132;p69"/>
          <p:cNvSpPr/>
          <p:nvPr/>
        </p:nvSpPr>
        <p:spPr>
          <a:xfrm>
            <a:off x="910413" y="1839875"/>
            <a:ext cx="829800" cy="558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ctor"/>
              <a:ea typeface="Actor"/>
              <a:cs typeface="Actor"/>
              <a:sym typeface="Actor"/>
            </a:endParaRPr>
          </a:p>
        </p:txBody>
      </p:sp>
      <p:grpSp>
        <p:nvGrpSpPr>
          <p:cNvPr id="1133" name="Google Shape;1133;p69"/>
          <p:cNvGrpSpPr/>
          <p:nvPr/>
        </p:nvGrpSpPr>
        <p:grpSpPr>
          <a:xfrm>
            <a:off x="1079541" y="3400906"/>
            <a:ext cx="379918" cy="366038"/>
            <a:chOff x="-63665750" y="1914325"/>
            <a:chExt cx="328450" cy="316450"/>
          </a:xfrm>
        </p:grpSpPr>
        <p:sp>
          <p:nvSpPr>
            <p:cNvPr id="1134" name="Google Shape;1134;p69"/>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69"/>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36" name="Google Shape;1136;p69"/>
          <p:cNvGrpSpPr/>
          <p:nvPr/>
        </p:nvGrpSpPr>
        <p:grpSpPr>
          <a:xfrm>
            <a:off x="1216534" y="1945632"/>
            <a:ext cx="368091" cy="334402"/>
            <a:chOff x="-62518200" y="2692475"/>
            <a:chExt cx="318225" cy="289100"/>
          </a:xfrm>
        </p:grpSpPr>
        <p:sp>
          <p:nvSpPr>
            <p:cNvPr id="1137" name="Google Shape;1137;p69"/>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69"/>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9" name="Google Shape;1139;p69"/>
          <p:cNvSpPr txBox="1"/>
          <p:nvPr/>
        </p:nvSpPr>
        <p:spPr>
          <a:xfrm>
            <a:off x="2069482" y="3427378"/>
            <a:ext cx="5118717" cy="1479664"/>
          </a:xfrm>
          <a:prstGeom prst="rect">
            <a:avLst/>
          </a:prstGeom>
          <a:noFill/>
          <a:ln>
            <a:noFill/>
          </a:ln>
        </p:spPr>
        <p:txBody>
          <a:bodyPr spcFirstLastPara="1" wrap="square" lIns="91425" tIns="91425" rIns="91425" bIns="91425" anchor="t" anchorCtr="0">
            <a:noAutofit/>
          </a:bodyPr>
          <a:lstStyle/>
          <a:p>
            <a:pPr marL="285750" marR="0" lvl="0" indent="-285750" algn="l" rtl="0">
              <a:lnSpc>
                <a:spcPct val="115000"/>
              </a:lnSpc>
              <a:spcBef>
                <a:spcPts val="0"/>
              </a:spcBef>
              <a:spcAft>
                <a:spcPts val="0"/>
              </a:spcAft>
              <a:buClr>
                <a:schemeClr val="dk1"/>
              </a:buClr>
              <a:buSzPts val="1400"/>
              <a:buFont typeface="Arial"/>
              <a:buChar char="•"/>
            </a:pPr>
            <a:r>
              <a:rPr lang="en" sz="1400" b="0" i="0" u="none" strike="noStrike" cap="none">
                <a:solidFill>
                  <a:schemeClr val="dk1"/>
                </a:solidFill>
                <a:latin typeface="Work Sans"/>
                <a:ea typeface="Work Sans"/>
                <a:cs typeface="Work Sans"/>
                <a:sym typeface="Work Sans"/>
              </a:rPr>
              <a:t>Welche Gene werden bei Patienten / Gesunden exprimiert? In welchen Gewe</a:t>
            </a:r>
            <a:r>
              <a:rPr lang="en">
                <a:solidFill>
                  <a:schemeClr val="dk1"/>
                </a:solidFill>
                <a:latin typeface="Work Sans"/>
                <a:ea typeface="Work Sans"/>
                <a:cs typeface="Work Sans"/>
                <a:sym typeface="Work Sans"/>
              </a:rPr>
              <a:t>ben?</a:t>
            </a:r>
            <a:endParaRPr sz="1400" b="0" i="0" u="none" strike="noStrike" cap="none">
              <a:solidFill>
                <a:srgbClr val="000000"/>
              </a:solidFill>
              <a:latin typeface="Arial"/>
              <a:ea typeface="Arial"/>
              <a:cs typeface="Arial"/>
              <a:sym typeface="Arial"/>
            </a:endParaRPr>
          </a:p>
          <a:p>
            <a:pPr marL="285750" marR="0" lvl="0" indent="-285750" algn="l" rtl="0">
              <a:lnSpc>
                <a:spcPct val="115000"/>
              </a:lnSpc>
              <a:spcBef>
                <a:spcPts val="0"/>
              </a:spcBef>
              <a:spcAft>
                <a:spcPts val="0"/>
              </a:spcAft>
              <a:buClr>
                <a:schemeClr val="dk1"/>
              </a:buClr>
              <a:buSzPts val="1400"/>
              <a:buFont typeface="Arial"/>
              <a:buChar char="•"/>
            </a:pPr>
            <a:r>
              <a:rPr lang="en" sz="1400" b="0" i="0" u="none" strike="noStrike" cap="none">
                <a:solidFill>
                  <a:schemeClr val="dk1"/>
                </a:solidFill>
                <a:latin typeface="Work Sans"/>
                <a:ea typeface="Work Sans"/>
                <a:cs typeface="Work Sans"/>
                <a:sym typeface="Work Sans"/>
              </a:rPr>
              <a:t>Analyse von Stoffwechselketten</a:t>
            </a:r>
            <a:endParaRPr sz="1400" b="0" i="0" u="none" strike="noStrike" cap="none">
              <a:solidFill>
                <a:srgbClr val="000000"/>
              </a:solidFill>
              <a:latin typeface="Arial"/>
              <a:ea typeface="Arial"/>
              <a:cs typeface="Arial"/>
              <a:sym typeface="Arial"/>
            </a:endParaRPr>
          </a:p>
          <a:p>
            <a:pPr marL="285750" marR="0" lvl="0" indent="-285750" algn="l" rtl="0">
              <a:lnSpc>
                <a:spcPct val="115000"/>
              </a:lnSpc>
              <a:spcBef>
                <a:spcPts val="0"/>
              </a:spcBef>
              <a:spcAft>
                <a:spcPts val="0"/>
              </a:spcAft>
              <a:buClr>
                <a:schemeClr val="dk1"/>
              </a:buClr>
              <a:buSzPts val="1400"/>
              <a:buFont typeface="Arial"/>
              <a:buChar char="•"/>
            </a:pPr>
            <a:r>
              <a:rPr lang="en" sz="1400" b="0" i="0" u="none" strike="noStrike" cap="none">
                <a:solidFill>
                  <a:schemeClr val="dk1"/>
                </a:solidFill>
                <a:latin typeface="Work Sans"/>
                <a:ea typeface="Work Sans"/>
                <a:cs typeface="Work Sans"/>
                <a:sym typeface="Work Sans"/>
              </a:rPr>
              <a:t>Gibt es E</a:t>
            </a:r>
            <a:r>
              <a:rPr lang="en">
                <a:solidFill>
                  <a:schemeClr val="dk1"/>
                </a:solidFill>
                <a:latin typeface="Work Sans"/>
                <a:ea typeface="Work Sans"/>
                <a:cs typeface="Work Sans"/>
                <a:sym typeface="Work Sans"/>
              </a:rPr>
              <a:t>x</a:t>
            </a:r>
            <a:r>
              <a:rPr lang="en" sz="1400" b="0" i="0" u="none" strike="noStrike" cap="none">
                <a:solidFill>
                  <a:schemeClr val="dk1"/>
                </a:solidFill>
                <a:latin typeface="Work Sans"/>
                <a:ea typeface="Work Sans"/>
                <a:cs typeface="Work Sans"/>
                <a:sym typeface="Work Sans"/>
              </a:rPr>
              <a:t>pressionsgruppen?</a:t>
            </a:r>
            <a:endParaRPr sz="1400" b="0" i="0" u="none" strike="noStrike" cap="none">
              <a:solidFill>
                <a:srgbClr val="000000"/>
              </a:solidFill>
              <a:latin typeface="Arial"/>
              <a:ea typeface="Arial"/>
              <a:cs typeface="Arial"/>
              <a:sym typeface="Arial"/>
            </a:endParaRPr>
          </a:p>
          <a:p>
            <a:pPr marL="285750" marR="0" lvl="0" indent="-285750" algn="l" rtl="0">
              <a:lnSpc>
                <a:spcPct val="115000"/>
              </a:lnSpc>
              <a:spcBef>
                <a:spcPts val="0"/>
              </a:spcBef>
              <a:spcAft>
                <a:spcPts val="0"/>
              </a:spcAft>
              <a:buClr>
                <a:schemeClr val="dk1"/>
              </a:buClr>
              <a:buSzPts val="1400"/>
              <a:buFont typeface="Arial"/>
              <a:buChar char="•"/>
            </a:pPr>
            <a:r>
              <a:rPr lang="en" sz="1400" b="0" i="0" u="none" strike="noStrike" cap="none">
                <a:solidFill>
                  <a:schemeClr val="dk1"/>
                </a:solidFill>
                <a:latin typeface="Work Sans"/>
                <a:ea typeface="Work Sans"/>
                <a:cs typeface="Work Sans"/>
                <a:sym typeface="Work Sans"/>
              </a:rPr>
              <a:t>….</a:t>
            </a:r>
            <a:endParaRPr sz="1400" b="0" i="0" u="none" strike="noStrike" cap="none">
              <a:solidFill>
                <a:srgbClr val="000000"/>
              </a:solidFill>
              <a:latin typeface="Arial"/>
              <a:ea typeface="Arial"/>
              <a:cs typeface="Arial"/>
              <a:sym typeface="Arial"/>
            </a:endParaRPr>
          </a:p>
          <a:p>
            <a:pPr marL="285750" marR="0" lvl="0" indent="-196850" algn="l" rtl="0">
              <a:lnSpc>
                <a:spcPct val="115000"/>
              </a:lnSpc>
              <a:spcBef>
                <a:spcPts val="0"/>
              </a:spcBef>
              <a:spcAft>
                <a:spcPts val="0"/>
              </a:spcAft>
              <a:buClr>
                <a:schemeClr val="dk1"/>
              </a:buClr>
              <a:buSzPts val="1400"/>
              <a:buFont typeface="Arial"/>
              <a:buNone/>
            </a:pPr>
            <a:endParaRPr sz="1400" b="0" i="0" u="none" strike="noStrike" cap="none">
              <a:solidFill>
                <a:schemeClr val="dk1"/>
              </a:solidFill>
              <a:latin typeface="Work Sans"/>
              <a:ea typeface="Work Sans"/>
              <a:cs typeface="Work Sans"/>
              <a:sym typeface="Work Sans"/>
            </a:endParaRPr>
          </a:p>
        </p:txBody>
      </p:sp>
      <p:sp>
        <p:nvSpPr>
          <p:cNvPr id="1140" name="Google Shape;1140;p69"/>
          <p:cNvSpPr txBox="1"/>
          <p:nvPr/>
        </p:nvSpPr>
        <p:spPr>
          <a:xfrm>
            <a:off x="1983345" y="2798103"/>
            <a:ext cx="4437300" cy="558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2400"/>
              <a:buFont typeface="DM Sans"/>
              <a:buNone/>
            </a:pPr>
            <a:r>
              <a:rPr lang="en" sz="2000" b="0" i="0" u="none" strike="noStrike" cap="none">
                <a:solidFill>
                  <a:schemeClr val="dk1"/>
                </a:solidFill>
                <a:latin typeface="Archivo SemiBold"/>
                <a:ea typeface="Archivo SemiBold"/>
                <a:cs typeface="Archivo SemiBold"/>
                <a:sym typeface="Archivo SemiBold"/>
              </a:rPr>
              <a:t>Fragestellungen und Ziele</a:t>
            </a:r>
            <a:endParaRPr sz="1400" b="0" i="0" u="none" strike="noStrike" cap="none">
              <a:solidFill>
                <a:srgbClr val="000000"/>
              </a:solidFill>
              <a:latin typeface="Arial"/>
              <a:ea typeface="Arial"/>
              <a:cs typeface="Arial"/>
              <a:sym typeface="Arial"/>
            </a:endParaRPr>
          </a:p>
        </p:txBody>
      </p:sp>
      <p:pic>
        <p:nvPicPr>
          <p:cNvPr id="1141" name="Google Shape;1141;p69"/>
          <p:cNvPicPr preferRelativeResize="0"/>
          <p:nvPr/>
        </p:nvPicPr>
        <p:blipFill rotWithShape="1">
          <a:blip r:embed="rId3">
            <a:alphaModFix/>
          </a:blip>
          <a:srcRect/>
          <a:stretch/>
        </p:blipFill>
        <p:spPr>
          <a:xfrm>
            <a:off x="6142640" y="1357675"/>
            <a:ext cx="2467750" cy="14972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70"/>
          <p:cNvSpPr txBox="1">
            <a:spLocks noGrp="1"/>
          </p:cNvSpPr>
          <p:nvPr>
            <p:ph type="title"/>
          </p:nvPr>
        </p:nvSpPr>
        <p:spPr>
          <a:xfrm>
            <a:off x="720000" y="445025"/>
            <a:ext cx="7978256"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GeWare: Expression Data Warehouse </a:t>
            </a:r>
            <a:endParaRPr/>
          </a:p>
        </p:txBody>
      </p:sp>
      <p:grpSp>
        <p:nvGrpSpPr>
          <p:cNvPr id="1147" name="Google Shape;1147;p70"/>
          <p:cNvGrpSpPr/>
          <p:nvPr/>
        </p:nvGrpSpPr>
        <p:grpSpPr>
          <a:xfrm rot="10800000" flipH="1">
            <a:off x="8214824" y="3174448"/>
            <a:ext cx="60750" cy="349813"/>
            <a:chOff x="6939099" y="1536549"/>
            <a:chExt cx="60750" cy="349813"/>
          </a:xfrm>
        </p:grpSpPr>
        <p:sp>
          <p:nvSpPr>
            <p:cNvPr id="1148" name="Google Shape;1148;p70"/>
            <p:cNvSpPr/>
            <p:nvPr/>
          </p:nvSpPr>
          <p:spPr>
            <a:xfrm>
              <a:off x="6939099" y="1536549"/>
              <a:ext cx="60750" cy="60750"/>
            </a:xfrm>
            <a:custGeom>
              <a:avLst/>
              <a:gdLst/>
              <a:ahLst/>
              <a:cxnLst/>
              <a:rect l="l" t="t" r="r" b="b"/>
              <a:pathLst>
                <a:path w="2101" h="2101" extrusionOk="0">
                  <a:moveTo>
                    <a:pt x="1" y="0"/>
                  </a:moveTo>
                  <a:lnTo>
                    <a:pt x="1" y="2100"/>
                  </a:lnTo>
                  <a:lnTo>
                    <a:pt x="2101" y="2100"/>
                  </a:lnTo>
                  <a:lnTo>
                    <a:pt x="210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70"/>
            <p:cNvSpPr/>
            <p:nvPr/>
          </p:nvSpPr>
          <p:spPr>
            <a:xfrm>
              <a:off x="6939099" y="1681095"/>
              <a:ext cx="60750" cy="60750"/>
            </a:xfrm>
            <a:custGeom>
              <a:avLst/>
              <a:gdLst/>
              <a:ahLst/>
              <a:cxnLst/>
              <a:rect l="l" t="t" r="r" b="b"/>
              <a:pathLst>
                <a:path w="2101" h="2101" extrusionOk="0">
                  <a:moveTo>
                    <a:pt x="1" y="0"/>
                  </a:moveTo>
                  <a:lnTo>
                    <a:pt x="1" y="2100"/>
                  </a:lnTo>
                  <a:lnTo>
                    <a:pt x="2101" y="2100"/>
                  </a:lnTo>
                  <a:lnTo>
                    <a:pt x="210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70"/>
            <p:cNvSpPr/>
            <p:nvPr/>
          </p:nvSpPr>
          <p:spPr>
            <a:xfrm>
              <a:off x="6939099" y="1825612"/>
              <a:ext cx="60750" cy="60750"/>
            </a:xfrm>
            <a:custGeom>
              <a:avLst/>
              <a:gdLst/>
              <a:ahLst/>
              <a:cxnLst/>
              <a:rect l="l" t="t" r="r" b="b"/>
              <a:pathLst>
                <a:path w="2101" h="2101" extrusionOk="0">
                  <a:moveTo>
                    <a:pt x="1" y="1"/>
                  </a:moveTo>
                  <a:lnTo>
                    <a:pt x="1" y="2101"/>
                  </a:lnTo>
                  <a:lnTo>
                    <a:pt x="2101" y="2101"/>
                  </a:lnTo>
                  <a:lnTo>
                    <a:pt x="210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1" name="Google Shape;1151;p70"/>
          <p:cNvGrpSpPr/>
          <p:nvPr/>
        </p:nvGrpSpPr>
        <p:grpSpPr>
          <a:xfrm rot="10800000" flipH="1">
            <a:off x="7445072" y="3767250"/>
            <a:ext cx="192747" cy="252803"/>
            <a:chOff x="6751672" y="2523244"/>
            <a:chExt cx="192747" cy="252803"/>
          </a:xfrm>
        </p:grpSpPr>
        <p:sp>
          <p:nvSpPr>
            <p:cNvPr id="1152" name="Google Shape;1152;p70"/>
            <p:cNvSpPr/>
            <p:nvPr/>
          </p:nvSpPr>
          <p:spPr>
            <a:xfrm>
              <a:off x="6751672" y="2523244"/>
              <a:ext cx="192747" cy="93742"/>
            </a:xfrm>
            <a:custGeom>
              <a:avLst/>
              <a:gdLst/>
              <a:ahLst/>
              <a:cxnLst/>
              <a:rect l="l" t="t" r="r" b="b"/>
              <a:pathLst>
                <a:path w="6666" h="3242" fill="none" extrusionOk="0">
                  <a:moveTo>
                    <a:pt x="6665" y="0"/>
                  </a:moveTo>
                  <a:lnTo>
                    <a:pt x="3538" y="3127"/>
                  </a:lnTo>
                  <a:cubicBezTo>
                    <a:pt x="3424" y="3241"/>
                    <a:pt x="3242" y="3241"/>
                    <a:pt x="3128" y="3127"/>
                  </a:cubicBezTo>
                  <a:lnTo>
                    <a:pt x="0" y="0"/>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70"/>
            <p:cNvSpPr/>
            <p:nvPr/>
          </p:nvSpPr>
          <p:spPr>
            <a:xfrm>
              <a:off x="6751672" y="2682305"/>
              <a:ext cx="192747" cy="93742"/>
            </a:xfrm>
            <a:custGeom>
              <a:avLst/>
              <a:gdLst/>
              <a:ahLst/>
              <a:cxnLst/>
              <a:rect l="l" t="t" r="r" b="b"/>
              <a:pathLst>
                <a:path w="6666" h="3242" fill="none" extrusionOk="0">
                  <a:moveTo>
                    <a:pt x="6665" y="0"/>
                  </a:moveTo>
                  <a:lnTo>
                    <a:pt x="3538" y="3127"/>
                  </a:lnTo>
                  <a:cubicBezTo>
                    <a:pt x="3424" y="3241"/>
                    <a:pt x="3242" y="3241"/>
                    <a:pt x="3128" y="3127"/>
                  </a:cubicBezTo>
                  <a:lnTo>
                    <a:pt x="0" y="0"/>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4" name="Google Shape;1154;p70"/>
          <p:cNvGrpSpPr/>
          <p:nvPr/>
        </p:nvGrpSpPr>
        <p:grpSpPr>
          <a:xfrm>
            <a:off x="7688429" y="1703097"/>
            <a:ext cx="1776076" cy="1584686"/>
            <a:chOff x="7459829" y="1474497"/>
            <a:chExt cx="1776076" cy="1584686"/>
          </a:xfrm>
        </p:grpSpPr>
        <p:sp>
          <p:nvSpPr>
            <p:cNvPr id="1155" name="Google Shape;1155;p70"/>
            <p:cNvSpPr/>
            <p:nvPr/>
          </p:nvSpPr>
          <p:spPr>
            <a:xfrm>
              <a:off x="8226771" y="2050021"/>
              <a:ext cx="1009134" cy="1009162"/>
            </a:xfrm>
            <a:custGeom>
              <a:avLst/>
              <a:gdLst/>
              <a:ahLst/>
              <a:cxnLst/>
              <a:rect l="l" t="t" r="r" b="b"/>
              <a:pathLst>
                <a:path w="34900" h="34901" fill="none" extrusionOk="0">
                  <a:moveTo>
                    <a:pt x="0" y="1"/>
                  </a:moveTo>
                  <a:lnTo>
                    <a:pt x="34900" y="34900"/>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70"/>
            <p:cNvSpPr/>
            <p:nvPr/>
          </p:nvSpPr>
          <p:spPr>
            <a:xfrm>
              <a:off x="7459829" y="1474497"/>
              <a:ext cx="1009827" cy="1009162"/>
            </a:xfrm>
            <a:custGeom>
              <a:avLst/>
              <a:gdLst/>
              <a:ahLst/>
              <a:cxnLst/>
              <a:rect l="l" t="t" r="r" b="b"/>
              <a:pathLst>
                <a:path w="34924" h="34901" fill="none" extrusionOk="0">
                  <a:moveTo>
                    <a:pt x="1" y="1"/>
                  </a:moveTo>
                  <a:cubicBezTo>
                    <a:pt x="2649" y="2626"/>
                    <a:pt x="34924" y="34901"/>
                    <a:pt x="34924" y="34901"/>
                  </a:cubicBez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57" name="Google Shape;1157;p70"/>
          <p:cNvPicPr preferRelativeResize="0"/>
          <p:nvPr/>
        </p:nvPicPr>
        <p:blipFill rotWithShape="1">
          <a:blip r:embed="rId3">
            <a:alphaModFix/>
          </a:blip>
          <a:srcRect/>
          <a:stretch/>
        </p:blipFill>
        <p:spPr>
          <a:xfrm>
            <a:off x="445744" y="1258720"/>
            <a:ext cx="8275729" cy="3115569"/>
          </a:xfrm>
          <a:prstGeom prst="rect">
            <a:avLst/>
          </a:prstGeom>
          <a:noFill/>
          <a:ln>
            <a:noFill/>
          </a:ln>
        </p:spPr>
      </p:pic>
      <p:sp>
        <p:nvSpPr>
          <p:cNvPr id="1158" name="Google Shape;1158;p70"/>
          <p:cNvSpPr txBox="1"/>
          <p:nvPr/>
        </p:nvSpPr>
        <p:spPr>
          <a:xfrm>
            <a:off x="623779" y="4615284"/>
            <a:ext cx="8457467"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Kirsten, Toralf &amp; Rahm, Erhard. (2007). Techncal Report A Data Warehouse for Multidimensional Gene Expression Analysis.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pic>
        <p:nvPicPr>
          <p:cNvPr id="1163" name="Google Shape;1163;p71"/>
          <p:cNvPicPr preferRelativeResize="0"/>
          <p:nvPr/>
        </p:nvPicPr>
        <p:blipFill rotWithShape="1">
          <a:blip r:embed="rId3">
            <a:alphaModFix/>
          </a:blip>
          <a:srcRect/>
          <a:stretch/>
        </p:blipFill>
        <p:spPr>
          <a:xfrm>
            <a:off x="1258725" y="990475"/>
            <a:ext cx="3660925" cy="3764049"/>
          </a:xfrm>
          <a:prstGeom prst="rect">
            <a:avLst/>
          </a:prstGeom>
          <a:noFill/>
          <a:ln>
            <a:noFill/>
          </a:ln>
        </p:spPr>
      </p:pic>
      <p:sp>
        <p:nvSpPr>
          <p:cNvPr id="1164" name="Google Shape;1164;p71"/>
          <p:cNvSpPr txBox="1"/>
          <p:nvPr/>
        </p:nvSpPr>
        <p:spPr>
          <a:xfrm>
            <a:off x="2111576" y="4834850"/>
            <a:ext cx="6512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02122"/>
                </a:solidFill>
                <a:latin typeface="Arial"/>
                <a:ea typeface="Arial"/>
                <a:cs typeface="Arial"/>
                <a:sym typeface="Arial"/>
              </a:rPr>
              <a:t>Erhard Rahm: </a:t>
            </a:r>
            <a:r>
              <a:rPr lang="en" sz="1200" b="0" i="1" u="sng" strike="noStrike" cap="none">
                <a:solidFill>
                  <a:schemeClr val="hlink"/>
                </a:solidFill>
                <a:latin typeface="Arial"/>
                <a:ea typeface="Arial"/>
                <a:cs typeface="Arial"/>
                <a:sym typeface="Arial"/>
                <a:hlinkClick r:id="rId4"/>
              </a:rPr>
              <a:t>Data Warehouses.</a:t>
            </a:r>
            <a:r>
              <a:rPr lang="en" sz="1200" b="0" i="0" u="none" strike="noStrike" cap="none">
                <a:solidFill>
                  <a:srgbClr val="202122"/>
                </a:solidFill>
                <a:latin typeface="Arial"/>
                <a:ea typeface="Arial"/>
                <a:cs typeface="Arial"/>
                <a:sym typeface="Arial"/>
              </a:rPr>
              <a:t> (PDF) Einführung. Vorlesungssk</a:t>
            </a:r>
            <a:r>
              <a:rPr lang="en" sz="1200">
                <a:solidFill>
                  <a:srgbClr val="202122"/>
                </a:solidFill>
              </a:rPr>
              <a:t>ript</a:t>
            </a:r>
            <a:endParaRPr sz="1200" b="0" i="0" u="none" strike="noStrike" cap="none">
              <a:solidFill>
                <a:srgbClr val="000000"/>
              </a:solidFill>
              <a:latin typeface="Arial"/>
              <a:ea typeface="Arial"/>
              <a:cs typeface="Arial"/>
              <a:sym typeface="Arial"/>
            </a:endParaRPr>
          </a:p>
        </p:txBody>
      </p:sp>
      <p:sp>
        <p:nvSpPr>
          <p:cNvPr id="1165" name="Google Shape;1165;p71"/>
          <p:cNvSpPr txBox="1"/>
          <p:nvPr/>
        </p:nvSpPr>
        <p:spPr>
          <a:xfrm>
            <a:off x="1905000" y="324450"/>
            <a:ext cx="5236800" cy="723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chemeClr val="dk1"/>
                </a:solidFill>
                <a:latin typeface="Archivo SemiBold"/>
                <a:ea typeface="Archivo SemiBold"/>
                <a:cs typeface="Archivo SemiBold"/>
                <a:sym typeface="Archivo SemiBold"/>
              </a:rPr>
              <a:t>Grobarchitektur DWH</a:t>
            </a:r>
            <a:endParaRPr sz="1400" b="0" i="0" u="none" strike="noStrike" cap="none">
              <a:solidFill>
                <a:srgbClr val="000000"/>
              </a:solidFill>
              <a:latin typeface="Arial"/>
              <a:ea typeface="Arial"/>
              <a:cs typeface="Arial"/>
              <a:sym typeface="Arial"/>
            </a:endParaRPr>
          </a:p>
        </p:txBody>
      </p:sp>
      <p:sp>
        <p:nvSpPr>
          <p:cNvPr id="1166" name="Google Shape;1166;p71"/>
          <p:cNvSpPr/>
          <p:nvPr/>
        </p:nvSpPr>
        <p:spPr>
          <a:xfrm>
            <a:off x="5265125" y="1077350"/>
            <a:ext cx="3075600" cy="799200"/>
          </a:xfrm>
          <a:prstGeom prst="rect">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p:txBody>
      </p:sp>
      <p:sp>
        <p:nvSpPr>
          <p:cNvPr id="1167" name="Google Shape;1167;p71"/>
          <p:cNvSpPr txBox="1"/>
          <p:nvPr/>
        </p:nvSpPr>
        <p:spPr>
          <a:xfrm>
            <a:off x="5595125" y="1269200"/>
            <a:ext cx="27456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Work Sans"/>
                <a:ea typeface="Work Sans"/>
                <a:cs typeface="Work Sans"/>
                <a:sym typeface="Work Sans"/>
              </a:rPr>
              <a:t>Business Intelligence</a:t>
            </a:r>
            <a:endParaRPr sz="1500" b="0" i="0" u="none" strike="noStrike" cap="none">
              <a:solidFill>
                <a:schemeClr val="dk1"/>
              </a:solidFill>
              <a:latin typeface="Work Sans"/>
              <a:ea typeface="Work Sans"/>
              <a:cs typeface="Work Sans"/>
              <a:sym typeface="Work Sans"/>
            </a:endParaRPr>
          </a:p>
        </p:txBody>
      </p:sp>
      <p:sp>
        <p:nvSpPr>
          <p:cNvPr id="1168" name="Google Shape;1168;p71"/>
          <p:cNvSpPr/>
          <p:nvPr/>
        </p:nvSpPr>
        <p:spPr>
          <a:xfrm>
            <a:off x="5265125" y="3592975"/>
            <a:ext cx="3075600" cy="924900"/>
          </a:xfrm>
          <a:prstGeom prst="rect">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p:txBody>
      </p:sp>
      <p:sp>
        <p:nvSpPr>
          <p:cNvPr id="1169" name="Google Shape;1169;p71"/>
          <p:cNvSpPr txBox="1"/>
          <p:nvPr/>
        </p:nvSpPr>
        <p:spPr>
          <a:xfrm>
            <a:off x="5595125" y="3857343"/>
            <a:ext cx="27456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Work Sans"/>
                <a:ea typeface="Work Sans"/>
                <a:cs typeface="Work Sans"/>
                <a:sym typeface="Work Sans"/>
              </a:rPr>
              <a:t>Operative Datenquellen</a:t>
            </a:r>
            <a:endParaRPr sz="1500" b="0" i="0" u="none" strike="noStrike" cap="none">
              <a:solidFill>
                <a:schemeClr val="dk1"/>
              </a:solidFill>
              <a:latin typeface="Work Sans"/>
              <a:ea typeface="Work Sans"/>
              <a:cs typeface="Work Sans"/>
              <a:sym typeface="Work Sans"/>
            </a:endParaRPr>
          </a:p>
        </p:txBody>
      </p:sp>
      <p:sp>
        <p:nvSpPr>
          <p:cNvPr id="1170" name="Google Shape;1170;p71"/>
          <p:cNvSpPr/>
          <p:nvPr/>
        </p:nvSpPr>
        <p:spPr>
          <a:xfrm>
            <a:off x="5265125" y="2031808"/>
            <a:ext cx="3075600" cy="1355100"/>
          </a:xfrm>
          <a:prstGeom prst="rect">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Work Sans"/>
              <a:ea typeface="Work Sans"/>
              <a:cs typeface="Work Sans"/>
              <a:sym typeface="Work Sans"/>
            </a:endParaRPr>
          </a:p>
        </p:txBody>
      </p:sp>
      <p:sp>
        <p:nvSpPr>
          <p:cNvPr id="1171" name="Google Shape;1171;p71"/>
          <p:cNvSpPr txBox="1"/>
          <p:nvPr/>
        </p:nvSpPr>
        <p:spPr>
          <a:xfrm>
            <a:off x="5933975" y="2544000"/>
            <a:ext cx="20679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Work Sans"/>
                <a:ea typeface="Work Sans"/>
                <a:cs typeface="Work Sans"/>
                <a:sym typeface="Work Sans"/>
              </a:rPr>
              <a:t>Data Warehouse</a:t>
            </a:r>
            <a:endParaRPr sz="1500" b="0" i="0" u="none" strike="noStrike" cap="none">
              <a:solidFill>
                <a:schemeClr val="dk1"/>
              </a:solidFill>
              <a:latin typeface="Work Sans"/>
              <a:ea typeface="Work Sans"/>
              <a:cs typeface="Work Sans"/>
              <a:sym typeface="Work Sans"/>
            </a:endParaRPr>
          </a:p>
        </p:txBody>
      </p:sp>
      <p:sp>
        <p:nvSpPr>
          <p:cNvPr id="1172" name="Google Shape;1172;p71"/>
          <p:cNvSpPr txBox="1"/>
          <p:nvPr/>
        </p:nvSpPr>
        <p:spPr>
          <a:xfrm>
            <a:off x="3460377" y="2651723"/>
            <a:ext cx="57259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Core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72"/>
          <p:cNvSpPr txBox="1"/>
          <p:nvPr/>
        </p:nvSpPr>
        <p:spPr>
          <a:xfrm>
            <a:off x="1905000" y="324450"/>
            <a:ext cx="5236800" cy="723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500"/>
              <a:buFont typeface="Arial"/>
              <a:buNone/>
            </a:pPr>
            <a:r>
              <a:rPr lang="en" sz="3500">
                <a:solidFill>
                  <a:schemeClr val="dk1"/>
                </a:solidFill>
                <a:latin typeface="Archivo SemiBold"/>
                <a:ea typeface="Archivo SemiBold"/>
                <a:cs typeface="Archivo SemiBold"/>
                <a:sym typeface="Archivo SemiBold"/>
              </a:rPr>
              <a:t>Data Marts</a:t>
            </a:r>
            <a:endParaRPr sz="1400" b="0" i="0" u="none" strike="noStrike" cap="none">
              <a:solidFill>
                <a:srgbClr val="000000"/>
              </a:solidFill>
              <a:latin typeface="Arial"/>
              <a:ea typeface="Arial"/>
              <a:cs typeface="Arial"/>
              <a:sym typeface="Arial"/>
            </a:endParaRPr>
          </a:p>
        </p:txBody>
      </p:sp>
      <p:pic>
        <p:nvPicPr>
          <p:cNvPr id="1178" name="Google Shape;1178;p72"/>
          <p:cNvPicPr preferRelativeResize="0"/>
          <p:nvPr/>
        </p:nvPicPr>
        <p:blipFill>
          <a:blip r:embed="rId3">
            <a:alphaModFix/>
          </a:blip>
          <a:stretch>
            <a:fillRect/>
          </a:stretch>
        </p:blipFill>
        <p:spPr>
          <a:xfrm>
            <a:off x="891325" y="1236175"/>
            <a:ext cx="2001945" cy="1485451"/>
          </a:xfrm>
          <a:prstGeom prst="rect">
            <a:avLst/>
          </a:prstGeom>
          <a:noFill/>
          <a:ln>
            <a:noFill/>
          </a:ln>
        </p:spPr>
      </p:pic>
      <p:pic>
        <p:nvPicPr>
          <p:cNvPr id="1179" name="Google Shape;1179;p72"/>
          <p:cNvPicPr preferRelativeResize="0"/>
          <p:nvPr/>
        </p:nvPicPr>
        <p:blipFill>
          <a:blip r:embed="rId4">
            <a:alphaModFix/>
          </a:blip>
          <a:stretch>
            <a:fillRect/>
          </a:stretch>
        </p:blipFill>
        <p:spPr>
          <a:xfrm>
            <a:off x="891325" y="3154811"/>
            <a:ext cx="2001950" cy="1485439"/>
          </a:xfrm>
          <a:prstGeom prst="rect">
            <a:avLst/>
          </a:prstGeom>
          <a:noFill/>
          <a:ln>
            <a:noFill/>
          </a:ln>
        </p:spPr>
      </p:pic>
      <p:sp>
        <p:nvSpPr>
          <p:cNvPr id="1180" name="Google Shape;1180;p72"/>
          <p:cNvSpPr txBox="1"/>
          <p:nvPr/>
        </p:nvSpPr>
        <p:spPr>
          <a:xfrm>
            <a:off x="1764175" y="4640250"/>
            <a:ext cx="6713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https://www.netsuite.com/portal/resource/articles/data-warehouse/data-mart.shtml</a:t>
            </a:r>
            <a:endParaRPr sz="1200"/>
          </a:p>
        </p:txBody>
      </p:sp>
      <p:sp>
        <p:nvSpPr>
          <p:cNvPr id="1181" name="Google Shape;1181;p72"/>
          <p:cNvSpPr txBox="1"/>
          <p:nvPr/>
        </p:nvSpPr>
        <p:spPr>
          <a:xfrm>
            <a:off x="891325" y="896100"/>
            <a:ext cx="144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1"/>
                </a:solidFill>
                <a:latin typeface="Archivo"/>
                <a:ea typeface="Archivo"/>
                <a:cs typeface="Archivo"/>
                <a:sym typeface="Archivo"/>
              </a:rPr>
              <a:t>Dependent</a:t>
            </a:r>
            <a:endParaRPr sz="1600" b="1">
              <a:solidFill>
                <a:schemeClr val="dk1"/>
              </a:solidFill>
              <a:latin typeface="Archivo"/>
              <a:ea typeface="Archivo"/>
              <a:cs typeface="Archivo"/>
              <a:sym typeface="Archivo"/>
            </a:endParaRPr>
          </a:p>
        </p:txBody>
      </p:sp>
      <p:sp>
        <p:nvSpPr>
          <p:cNvPr id="1182" name="Google Shape;1182;p72"/>
          <p:cNvSpPr txBox="1"/>
          <p:nvPr/>
        </p:nvSpPr>
        <p:spPr>
          <a:xfrm>
            <a:off x="891325" y="2768175"/>
            <a:ext cx="144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1"/>
                </a:solidFill>
                <a:latin typeface="Archivo"/>
                <a:ea typeface="Archivo"/>
                <a:cs typeface="Archivo"/>
                <a:sym typeface="Archivo"/>
              </a:rPr>
              <a:t>Independent</a:t>
            </a:r>
            <a:endParaRPr sz="1600" b="1">
              <a:solidFill>
                <a:schemeClr val="dk1"/>
              </a:solidFill>
              <a:latin typeface="Archivo"/>
              <a:ea typeface="Archivo"/>
              <a:cs typeface="Archivo"/>
              <a:sym typeface="Archivo"/>
            </a:endParaRPr>
          </a:p>
        </p:txBody>
      </p:sp>
      <p:sp>
        <p:nvSpPr>
          <p:cNvPr id="1183" name="Google Shape;1183;p72"/>
          <p:cNvSpPr txBox="1"/>
          <p:nvPr/>
        </p:nvSpPr>
        <p:spPr>
          <a:xfrm>
            <a:off x="3807850" y="2185150"/>
            <a:ext cx="35502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PRO</a:t>
            </a:r>
            <a:endParaRPr sz="1600">
              <a:solidFill>
                <a:schemeClr val="dk1"/>
              </a:solidFill>
              <a:latin typeface="Work Sans"/>
              <a:ea typeface="Work Sans"/>
              <a:cs typeface="Work Sans"/>
              <a:sym typeface="Work Sans"/>
            </a:endParaRPr>
          </a:p>
          <a:p>
            <a:pPr marL="457200" lvl="0" indent="-330200" algn="l" rtl="0">
              <a:spcBef>
                <a:spcPts val="0"/>
              </a:spcBef>
              <a:spcAft>
                <a:spcPts val="0"/>
              </a:spcAft>
              <a:buClr>
                <a:schemeClr val="dk1"/>
              </a:buClr>
              <a:buSzPts val="1600"/>
              <a:buFont typeface="Work Sans"/>
              <a:buChar char="●"/>
            </a:pPr>
            <a:r>
              <a:rPr lang="en" sz="1600">
                <a:solidFill>
                  <a:schemeClr val="dk1"/>
                </a:solidFill>
                <a:latin typeface="Work Sans"/>
                <a:ea typeface="Work Sans"/>
                <a:cs typeface="Work Sans"/>
                <a:sym typeface="Work Sans"/>
              </a:rPr>
              <a:t>Performance / Effizienz</a:t>
            </a:r>
            <a:endParaRPr sz="1600">
              <a:solidFill>
                <a:schemeClr val="dk1"/>
              </a:solidFill>
              <a:latin typeface="Work Sans"/>
              <a:ea typeface="Work Sans"/>
              <a:cs typeface="Work Sans"/>
              <a:sym typeface="Work Sans"/>
            </a:endParaRPr>
          </a:p>
          <a:p>
            <a:pPr marL="457200" lvl="0" indent="-330200" algn="l" rtl="0">
              <a:spcBef>
                <a:spcPts val="0"/>
              </a:spcBef>
              <a:spcAft>
                <a:spcPts val="0"/>
              </a:spcAft>
              <a:buClr>
                <a:schemeClr val="dk1"/>
              </a:buClr>
              <a:buSzPts val="1600"/>
              <a:buFont typeface="Work Sans"/>
              <a:buChar char="●"/>
            </a:pPr>
            <a:r>
              <a:rPr lang="en" sz="1600">
                <a:solidFill>
                  <a:schemeClr val="dk1"/>
                </a:solidFill>
                <a:latin typeface="Work Sans"/>
                <a:ea typeface="Work Sans"/>
                <a:cs typeface="Work Sans"/>
                <a:sym typeface="Work Sans"/>
              </a:rPr>
              <a:t>“Single Source of truth”</a:t>
            </a:r>
            <a:endParaRPr sz="1600">
              <a:solidFill>
                <a:schemeClr val="dk1"/>
              </a:solidFill>
              <a:latin typeface="Work Sans"/>
              <a:ea typeface="Work Sans"/>
              <a:cs typeface="Work Sans"/>
              <a:sym typeface="Work Sans"/>
            </a:endParaRPr>
          </a:p>
          <a:p>
            <a:pPr marL="457200" lvl="0" indent="-330200" algn="l" rtl="0">
              <a:spcBef>
                <a:spcPts val="0"/>
              </a:spcBef>
              <a:spcAft>
                <a:spcPts val="0"/>
              </a:spcAft>
              <a:buClr>
                <a:schemeClr val="dk1"/>
              </a:buClr>
              <a:buSzPts val="1600"/>
              <a:buFont typeface="Work Sans"/>
              <a:buChar char="●"/>
            </a:pPr>
            <a:r>
              <a:rPr lang="en" sz="1600">
                <a:solidFill>
                  <a:schemeClr val="dk1"/>
                </a:solidFill>
                <a:latin typeface="Work Sans"/>
                <a:ea typeface="Work Sans"/>
                <a:cs typeface="Work Sans"/>
                <a:sym typeface="Work Sans"/>
              </a:rPr>
              <a:t>Zugriffskontrolle</a:t>
            </a:r>
            <a:endParaRPr sz="1600">
              <a:solidFill>
                <a:schemeClr val="dk1"/>
              </a:solidFill>
              <a:latin typeface="Work Sans"/>
              <a:ea typeface="Work Sans"/>
              <a:cs typeface="Work Sans"/>
              <a:sym typeface="Work Sans"/>
            </a:endParaRPr>
          </a:p>
          <a:p>
            <a:pPr marL="457200" lvl="0" indent="-330200" algn="l" rtl="0">
              <a:spcBef>
                <a:spcPts val="0"/>
              </a:spcBef>
              <a:spcAft>
                <a:spcPts val="0"/>
              </a:spcAft>
              <a:buClr>
                <a:schemeClr val="dk1"/>
              </a:buClr>
              <a:buSzPts val="1600"/>
              <a:buFont typeface="Work Sans"/>
              <a:buChar char="●"/>
            </a:pPr>
            <a:r>
              <a:rPr lang="en" sz="1600">
                <a:solidFill>
                  <a:schemeClr val="dk1"/>
                </a:solidFill>
                <a:latin typeface="Work Sans"/>
                <a:ea typeface="Work Sans"/>
                <a:cs typeface="Work Sans"/>
                <a:sym typeface="Work Sans"/>
              </a:rPr>
              <a:t>Flexibilität</a:t>
            </a:r>
            <a:endParaRPr sz="1600">
              <a:solidFill>
                <a:schemeClr val="dk1"/>
              </a:solidFill>
              <a:latin typeface="Work Sans"/>
              <a:ea typeface="Work Sans"/>
              <a:cs typeface="Work Sans"/>
              <a:sym typeface="Work Sans"/>
            </a:endParaRPr>
          </a:p>
        </p:txBody>
      </p:sp>
      <p:sp>
        <p:nvSpPr>
          <p:cNvPr id="1184" name="Google Shape;1184;p72"/>
          <p:cNvSpPr txBox="1"/>
          <p:nvPr/>
        </p:nvSpPr>
        <p:spPr>
          <a:xfrm>
            <a:off x="3807850" y="1118350"/>
            <a:ext cx="35502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Work Sans"/>
              <a:buChar char="●"/>
            </a:pPr>
            <a:r>
              <a:rPr lang="en" sz="1600">
                <a:solidFill>
                  <a:schemeClr val="dk1"/>
                </a:solidFill>
                <a:latin typeface="Work Sans"/>
                <a:ea typeface="Work Sans"/>
                <a:cs typeface="Work Sans"/>
                <a:sym typeface="Work Sans"/>
              </a:rPr>
              <a:t>Subjekt-/Themenorientiert</a:t>
            </a:r>
            <a:endParaRPr sz="1600">
              <a:solidFill>
                <a:schemeClr val="dk1"/>
              </a:solidFill>
              <a:latin typeface="Work Sans"/>
              <a:ea typeface="Work Sans"/>
              <a:cs typeface="Work Sans"/>
              <a:sym typeface="Work Sans"/>
            </a:endParaRPr>
          </a:p>
          <a:p>
            <a:pPr marL="457200" lvl="0" indent="-330200" algn="l" rtl="0">
              <a:spcBef>
                <a:spcPts val="0"/>
              </a:spcBef>
              <a:spcAft>
                <a:spcPts val="0"/>
              </a:spcAft>
              <a:buClr>
                <a:schemeClr val="dk1"/>
              </a:buClr>
              <a:buSzPts val="1600"/>
              <a:buFont typeface="Work Sans"/>
              <a:buChar char="●"/>
            </a:pPr>
            <a:r>
              <a:rPr lang="en" sz="1600">
                <a:solidFill>
                  <a:schemeClr val="dk1"/>
                </a:solidFill>
                <a:latin typeface="Work Sans"/>
                <a:ea typeface="Work Sans"/>
                <a:cs typeface="Work Sans"/>
                <a:sym typeface="Work Sans"/>
              </a:rPr>
              <a:t>z.B. Unternehmensbereich</a:t>
            </a:r>
            <a:endParaRPr sz="1600">
              <a:solidFill>
                <a:schemeClr val="dk1"/>
              </a:solidFill>
              <a:latin typeface="Work Sans"/>
              <a:ea typeface="Work Sans"/>
              <a:cs typeface="Work Sans"/>
              <a:sym typeface="Work Sans"/>
            </a:endParaRPr>
          </a:p>
          <a:p>
            <a:pPr marL="457200" lvl="0" indent="-330200" algn="l" rtl="0">
              <a:spcBef>
                <a:spcPts val="0"/>
              </a:spcBef>
              <a:spcAft>
                <a:spcPts val="0"/>
              </a:spcAft>
              <a:buClr>
                <a:schemeClr val="dk1"/>
              </a:buClr>
              <a:buSzPts val="1600"/>
              <a:buFont typeface="Work Sans"/>
              <a:buChar char="●"/>
            </a:pPr>
            <a:r>
              <a:rPr lang="en" sz="1600">
                <a:solidFill>
                  <a:schemeClr val="dk1"/>
                </a:solidFill>
                <a:latin typeface="Work Sans"/>
                <a:ea typeface="Work Sans"/>
                <a:cs typeface="Work Sans"/>
                <a:sym typeface="Work Sans"/>
              </a:rPr>
              <a:t>Beantwortet bestimmte Fragestellungen</a:t>
            </a:r>
            <a:endParaRPr sz="1600">
              <a:solidFill>
                <a:schemeClr val="dk1"/>
              </a:solidFill>
              <a:latin typeface="Work Sans"/>
              <a:ea typeface="Work Sans"/>
              <a:cs typeface="Work Sans"/>
              <a:sym typeface="Work Sans"/>
            </a:endParaRPr>
          </a:p>
        </p:txBody>
      </p:sp>
      <p:sp>
        <p:nvSpPr>
          <p:cNvPr id="1185" name="Google Shape;1185;p72"/>
          <p:cNvSpPr txBox="1"/>
          <p:nvPr/>
        </p:nvSpPr>
        <p:spPr>
          <a:xfrm>
            <a:off x="3807850" y="3632950"/>
            <a:ext cx="38664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CON</a:t>
            </a:r>
            <a:endParaRPr sz="1600">
              <a:solidFill>
                <a:schemeClr val="dk1"/>
              </a:solidFill>
              <a:latin typeface="Work Sans"/>
              <a:ea typeface="Work Sans"/>
              <a:cs typeface="Work Sans"/>
              <a:sym typeface="Work Sans"/>
            </a:endParaRPr>
          </a:p>
          <a:p>
            <a:pPr marL="457200" lvl="0" indent="-330200" algn="l" rtl="0">
              <a:spcBef>
                <a:spcPts val="0"/>
              </a:spcBef>
              <a:spcAft>
                <a:spcPts val="0"/>
              </a:spcAft>
              <a:buClr>
                <a:schemeClr val="dk1"/>
              </a:buClr>
              <a:buSzPts val="1600"/>
              <a:buFont typeface="Work Sans"/>
              <a:buChar char="●"/>
            </a:pPr>
            <a:r>
              <a:rPr lang="en" sz="1600">
                <a:solidFill>
                  <a:schemeClr val="dk1"/>
                </a:solidFill>
                <a:latin typeface="Work Sans"/>
                <a:ea typeface="Work Sans"/>
                <a:cs typeface="Work Sans"/>
                <a:sym typeface="Work Sans"/>
              </a:rPr>
              <a:t>Redundanz</a:t>
            </a:r>
            <a:endParaRPr sz="1600">
              <a:solidFill>
                <a:schemeClr val="dk1"/>
              </a:solidFill>
              <a:latin typeface="Work Sans"/>
              <a:ea typeface="Work Sans"/>
              <a:cs typeface="Work Sans"/>
              <a:sym typeface="Work Sans"/>
            </a:endParaRPr>
          </a:p>
          <a:p>
            <a:pPr marL="457200" lvl="0" indent="-330200" algn="l" rtl="0">
              <a:spcBef>
                <a:spcPts val="0"/>
              </a:spcBef>
              <a:spcAft>
                <a:spcPts val="0"/>
              </a:spcAft>
              <a:buClr>
                <a:schemeClr val="dk1"/>
              </a:buClr>
              <a:buSzPts val="1600"/>
              <a:buFont typeface="Work Sans"/>
              <a:buChar char="●"/>
            </a:pPr>
            <a:r>
              <a:rPr lang="en" sz="1600">
                <a:solidFill>
                  <a:schemeClr val="dk1"/>
                </a:solidFill>
                <a:latin typeface="Work Sans"/>
                <a:ea typeface="Work Sans"/>
                <a:cs typeface="Work Sans"/>
                <a:sym typeface="Work Sans"/>
              </a:rPr>
              <a:t>Abweichungen zwischen Marts</a:t>
            </a:r>
            <a:endParaRPr sz="1600">
              <a:solidFill>
                <a:schemeClr val="dk1"/>
              </a:solidFill>
              <a:latin typeface="Work Sans"/>
              <a:ea typeface="Work Sans"/>
              <a:cs typeface="Work Sans"/>
              <a:sym typeface="Work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55"/>
          <p:cNvSpPr txBox="1">
            <a:spLocks noGrp="1"/>
          </p:cNvSpPr>
          <p:nvPr>
            <p:ph type="title"/>
          </p:nvPr>
        </p:nvSpPr>
        <p:spPr>
          <a:xfrm>
            <a:off x="720000" y="5974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Agenda</a:t>
            </a:r>
            <a:endParaRPr/>
          </a:p>
        </p:txBody>
      </p:sp>
      <p:sp>
        <p:nvSpPr>
          <p:cNvPr id="858" name="Google Shape;858;p55"/>
          <p:cNvSpPr txBox="1">
            <a:spLocks noGrp="1"/>
          </p:cNvSpPr>
          <p:nvPr>
            <p:ph type="title" idx="2"/>
          </p:nvPr>
        </p:nvSpPr>
        <p:spPr>
          <a:xfrm>
            <a:off x="720000" y="1944272"/>
            <a:ext cx="734700" cy="484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01</a:t>
            </a:r>
            <a:endParaRPr/>
          </a:p>
        </p:txBody>
      </p:sp>
      <p:sp>
        <p:nvSpPr>
          <p:cNvPr id="859" name="Google Shape;859;p55"/>
          <p:cNvSpPr txBox="1">
            <a:spLocks noGrp="1"/>
          </p:cNvSpPr>
          <p:nvPr>
            <p:ph type="subTitle" idx="3"/>
          </p:nvPr>
        </p:nvSpPr>
        <p:spPr>
          <a:xfrm>
            <a:off x="1517050" y="1639472"/>
            <a:ext cx="2538000" cy="817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Einführung</a:t>
            </a:r>
            <a:endParaRPr/>
          </a:p>
        </p:txBody>
      </p:sp>
      <p:sp>
        <p:nvSpPr>
          <p:cNvPr id="860" name="Google Shape;860;p55"/>
          <p:cNvSpPr txBox="1">
            <a:spLocks noGrp="1"/>
          </p:cNvSpPr>
          <p:nvPr>
            <p:ph type="title" idx="5"/>
          </p:nvPr>
        </p:nvSpPr>
        <p:spPr>
          <a:xfrm>
            <a:off x="4204650" y="1944272"/>
            <a:ext cx="734700" cy="484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03</a:t>
            </a:r>
            <a:endParaRPr/>
          </a:p>
        </p:txBody>
      </p:sp>
      <p:sp>
        <p:nvSpPr>
          <p:cNvPr id="861" name="Google Shape;861;p55"/>
          <p:cNvSpPr txBox="1">
            <a:spLocks noGrp="1"/>
          </p:cNvSpPr>
          <p:nvPr>
            <p:ph type="subTitle" idx="6"/>
          </p:nvPr>
        </p:nvSpPr>
        <p:spPr>
          <a:xfrm>
            <a:off x="5059724" y="1639472"/>
            <a:ext cx="2538000" cy="817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Use Case / Übung</a:t>
            </a:r>
            <a:endParaRPr/>
          </a:p>
        </p:txBody>
      </p:sp>
      <p:sp>
        <p:nvSpPr>
          <p:cNvPr id="862" name="Google Shape;862;p55"/>
          <p:cNvSpPr txBox="1">
            <a:spLocks noGrp="1"/>
          </p:cNvSpPr>
          <p:nvPr>
            <p:ph type="title" idx="8"/>
          </p:nvPr>
        </p:nvSpPr>
        <p:spPr>
          <a:xfrm>
            <a:off x="720000" y="3467746"/>
            <a:ext cx="734700" cy="484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02</a:t>
            </a:r>
            <a:endParaRPr/>
          </a:p>
        </p:txBody>
      </p:sp>
      <p:sp>
        <p:nvSpPr>
          <p:cNvPr id="863" name="Google Shape;863;p55"/>
          <p:cNvSpPr txBox="1">
            <a:spLocks noGrp="1"/>
          </p:cNvSpPr>
          <p:nvPr>
            <p:ph type="subTitle" idx="9"/>
          </p:nvPr>
        </p:nvSpPr>
        <p:spPr>
          <a:xfrm>
            <a:off x="1517050" y="3287746"/>
            <a:ext cx="2538000" cy="817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Implementierung</a:t>
            </a:r>
            <a:endParaRPr/>
          </a:p>
          <a:p>
            <a:pPr marL="0" lvl="0" indent="0" algn="l" rtl="0">
              <a:lnSpc>
                <a:spcPct val="100000"/>
              </a:lnSpc>
              <a:spcBef>
                <a:spcPts val="0"/>
              </a:spcBef>
              <a:spcAft>
                <a:spcPts val="0"/>
              </a:spcAft>
              <a:buSzPts val="2400"/>
              <a:buNone/>
            </a:pPr>
            <a:r>
              <a:rPr lang="en"/>
              <a:t>eines DWH</a:t>
            </a:r>
            <a:endParaRPr/>
          </a:p>
        </p:txBody>
      </p:sp>
      <p:sp>
        <p:nvSpPr>
          <p:cNvPr id="864" name="Google Shape;864;p55"/>
          <p:cNvSpPr txBox="1"/>
          <p:nvPr/>
        </p:nvSpPr>
        <p:spPr>
          <a:xfrm>
            <a:off x="4204650" y="3467746"/>
            <a:ext cx="734700" cy="484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Archivo SemiBold"/>
              <a:buNone/>
            </a:pPr>
            <a:r>
              <a:rPr lang="en" sz="3000" b="0" i="0" u="none" strike="noStrike" cap="none">
                <a:solidFill>
                  <a:schemeClr val="dk1"/>
                </a:solidFill>
                <a:latin typeface="Archivo SemiBold"/>
                <a:ea typeface="Archivo SemiBold"/>
                <a:cs typeface="Archivo SemiBold"/>
                <a:sym typeface="Archivo SemiBold"/>
              </a:rPr>
              <a:t>04</a:t>
            </a:r>
            <a:endParaRPr sz="1400" b="0" i="0" u="none" strike="noStrike" cap="none">
              <a:solidFill>
                <a:srgbClr val="000000"/>
              </a:solidFill>
              <a:latin typeface="Arial"/>
              <a:ea typeface="Arial"/>
              <a:cs typeface="Arial"/>
              <a:sym typeface="Arial"/>
            </a:endParaRPr>
          </a:p>
        </p:txBody>
      </p:sp>
      <p:sp>
        <p:nvSpPr>
          <p:cNvPr id="865" name="Google Shape;865;p55"/>
          <p:cNvSpPr txBox="1"/>
          <p:nvPr/>
        </p:nvSpPr>
        <p:spPr>
          <a:xfrm>
            <a:off x="5059724" y="3135346"/>
            <a:ext cx="3240600" cy="817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2400"/>
              <a:buFont typeface="DM Sans"/>
              <a:buNone/>
            </a:pPr>
            <a:r>
              <a:rPr lang="en" sz="2000" b="0" i="0" u="none" strike="noStrike" cap="none">
                <a:solidFill>
                  <a:schemeClr val="dk1"/>
                </a:solidFill>
                <a:latin typeface="Archivo SemiBold"/>
                <a:ea typeface="Archivo SemiBold"/>
                <a:cs typeface="Archivo SemiBold"/>
                <a:sym typeface="Archivo SemiBold"/>
              </a:rPr>
              <a:t>Big Data und Data Lakes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73"/>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Wichtigste Core Architekturen</a:t>
            </a:r>
            <a:endParaRPr/>
          </a:p>
        </p:txBody>
      </p:sp>
      <p:sp>
        <p:nvSpPr>
          <p:cNvPr id="1191" name="Google Shape;1191;p73"/>
          <p:cNvSpPr txBox="1"/>
          <p:nvPr/>
        </p:nvSpPr>
        <p:spPr>
          <a:xfrm>
            <a:off x="953677" y="1489937"/>
            <a:ext cx="7070700" cy="1708130"/>
          </a:xfrm>
          <a:prstGeom prst="rect">
            <a:avLst/>
          </a:prstGeom>
          <a:noFill/>
          <a:ln>
            <a:noFill/>
          </a:ln>
        </p:spPr>
        <p:txBody>
          <a:bodyPr spcFirstLastPara="1" wrap="square" lIns="91425" tIns="91425" rIns="91425" bIns="91425" anchor="t" anchorCtr="0">
            <a:spAutoFit/>
          </a:bodyPr>
          <a:lstStyle/>
          <a:p>
            <a:pPr marL="285750" marR="0" lvl="0" indent="-285750" algn="l" rtl="0">
              <a:lnSpc>
                <a:spcPct val="100000"/>
              </a:lnSpc>
              <a:spcBef>
                <a:spcPts val="0"/>
              </a:spcBef>
              <a:spcAft>
                <a:spcPts val="0"/>
              </a:spcAft>
              <a:buClr>
                <a:srgbClr val="000000"/>
              </a:buClr>
              <a:buSzPts val="2800"/>
              <a:buFont typeface="Arial"/>
              <a:buChar char="•"/>
            </a:pPr>
            <a:r>
              <a:rPr lang="en" sz="2800" b="1" i="0" u="none" strike="noStrike" cap="none">
                <a:solidFill>
                  <a:schemeClr val="dk1"/>
                </a:solidFill>
                <a:latin typeface="Arial"/>
                <a:ea typeface="Arial"/>
                <a:cs typeface="Arial"/>
                <a:sym typeface="Arial"/>
              </a:rPr>
              <a:t>Dimensional Core Model </a:t>
            </a:r>
            <a:r>
              <a:rPr lang="en" sz="2800" b="0" i="0" u="none" strike="noStrike" cap="none">
                <a:solidFill>
                  <a:schemeClr val="dk1"/>
                </a:solidFill>
                <a:latin typeface="Arial"/>
                <a:ea typeface="Arial"/>
                <a:cs typeface="Arial"/>
                <a:sym typeface="Arial"/>
              </a:rPr>
              <a:t>(Kimball)</a:t>
            </a:r>
            <a:endParaRPr/>
          </a:p>
          <a:p>
            <a:pPr marL="285750" marR="0" lvl="0" indent="-285750" algn="l" rtl="0">
              <a:lnSpc>
                <a:spcPct val="100000"/>
              </a:lnSpc>
              <a:spcBef>
                <a:spcPts val="600"/>
              </a:spcBef>
              <a:spcAft>
                <a:spcPts val="0"/>
              </a:spcAft>
              <a:buClr>
                <a:srgbClr val="000000"/>
              </a:buClr>
              <a:buSzPts val="2800"/>
              <a:buFont typeface="Arial"/>
              <a:buChar char="•"/>
            </a:pPr>
            <a:r>
              <a:rPr lang="en" sz="2800" b="1" i="0" u="none" strike="noStrike" cap="none">
                <a:solidFill>
                  <a:schemeClr val="dk1"/>
                </a:solidFill>
                <a:latin typeface="Arial"/>
                <a:ea typeface="Arial"/>
                <a:cs typeface="Arial"/>
                <a:sym typeface="Arial"/>
              </a:rPr>
              <a:t>Relational Core Model</a:t>
            </a:r>
            <a:r>
              <a:rPr lang="en" sz="2800" b="0" i="0" u="none" strike="noStrike" cap="none">
                <a:solidFill>
                  <a:schemeClr val="dk1"/>
                </a:solidFill>
                <a:latin typeface="Arial"/>
                <a:ea typeface="Arial"/>
                <a:cs typeface="Arial"/>
                <a:sym typeface="Arial"/>
              </a:rPr>
              <a:t> (Inmon)</a:t>
            </a:r>
            <a:endParaRPr/>
          </a:p>
          <a:p>
            <a:pPr marL="285750" marR="0" lvl="0" indent="-285750" algn="l" rtl="0">
              <a:lnSpc>
                <a:spcPct val="100000"/>
              </a:lnSpc>
              <a:spcBef>
                <a:spcPts val="600"/>
              </a:spcBef>
              <a:spcAft>
                <a:spcPts val="600"/>
              </a:spcAft>
              <a:buClr>
                <a:srgbClr val="000000"/>
              </a:buClr>
              <a:buSzPts val="2800"/>
              <a:buFont typeface="Arial"/>
              <a:buChar char="•"/>
            </a:pPr>
            <a:r>
              <a:rPr lang="en" sz="2800" b="1" i="0" u="none" strike="noStrike" cap="none">
                <a:solidFill>
                  <a:schemeClr val="dk1"/>
                </a:solidFill>
                <a:latin typeface="Arial"/>
                <a:ea typeface="Arial"/>
                <a:cs typeface="Arial"/>
                <a:sym typeface="Arial"/>
              </a:rPr>
              <a:t>Data Vault Model</a:t>
            </a:r>
            <a:endParaRPr sz="2800" b="0" i="0" u="none" strike="noStrike" cap="none">
              <a:solidFill>
                <a:schemeClr val="dk1"/>
              </a:solidFill>
              <a:latin typeface="Arial"/>
              <a:ea typeface="Arial"/>
              <a:cs typeface="Arial"/>
              <a:sym typeface="Arial"/>
            </a:endParaRPr>
          </a:p>
        </p:txBody>
      </p:sp>
      <p:sp>
        <p:nvSpPr>
          <p:cNvPr id="1192" name="Google Shape;1192;p73"/>
          <p:cNvSpPr txBox="1"/>
          <p:nvPr/>
        </p:nvSpPr>
        <p:spPr>
          <a:xfrm>
            <a:off x="1493823" y="4698475"/>
            <a:ext cx="8081700" cy="36930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https://danischnider.files.wordpress.com/2019/09/comparison_dwh_core_modeling.pdf</a:t>
            </a:r>
            <a:endParaRPr sz="1200" b="0" i="0" u="none" strike="noStrike" cap="non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74"/>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Dimensional</a:t>
            </a:r>
            <a:endParaRPr/>
          </a:p>
        </p:txBody>
      </p:sp>
      <p:pic>
        <p:nvPicPr>
          <p:cNvPr id="1198" name="Google Shape;1198;p74" descr="Example of Star Schema Diagram"/>
          <p:cNvPicPr preferRelativeResize="0"/>
          <p:nvPr/>
        </p:nvPicPr>
        <p:blipFill rotWithShape="1">
          <a:blip r:embed="rId3">
            <a:alphaModFix/>
          </a:blip>
          <a:srcRect/>
          <a:stretch/>
        </p:blipFill>
        <p:spPr>
          <a:xfrm>
            <a:off x="456454" y="1233675"/>
            <a:ext cx="2884832" cy="2507876"/>
          </a:xfrm>
          <a:prstGeom prst="rect">
            <a:avLst/>
          </a:prstGeom>
          <a:noFill/>
          <a:ln>
            <a:noFill/>
          </a:ln>
        </p:spPr>
      </p:pic>
      <p:pic>
        <p:nvPicPr>
          <p:cNvPr id="1199" name="Google Shape;1199;p74" descr="Example of Snowflake Schema"/>
          <p:cNvPicPr preferRelativeResize="0"/>
          <p:nvPr/>
        </p:nvPicPr>
        <p:blipFill rotWithShape="1">
          <a:blip r:embed="rId4">
            <a:alphaModFix/>
          </a:blip>
          <a:srcRect/>
          <a:stretch/>
        </p:blipFill>
        <p:spPr>
          <a:xfrm>
            <a:off x="3558989" y="1233674"/>
            <a:ext cx="5463453" cy="2507877"/>
          </a:xfrm>
          <a:prstGeom prst="rect">
            <a:avLst/>
          </a:prstGeom>
          <a:noFill/>
          <a:ln>
            <a:noFill/>
          </a:ln>
        </p:spPr>
      </p:pic>
      <p:sp>
        <p:nvSpPr>
          <p:cNvPr id="1200" name="Google Shape;1200;p74"/>
          <p:cNvSpPr txBox="1"/>
          <p:nvPr/>
        </p:nvSpPr>
        <p:spPr>
          <a:xfrm>
            <a:off x="5534673" y="4006111"/>
            <a:ext cx="154080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1" i="0" u="none" strike="noStrike" cap="none">
                <a:solidFill>
                  <a:schemeClr val="dk1"/>
                </a:solidFill>
                <a:latin typeface="Work Sans"/>
                <a:ea typeface="Work Sans"/>
                <a:cs typeface="Work Sans"/>
                <a:sym typeface="Work Sans"/>
              </a:rPr>
              <a:t>Snowflake</a:t>
            </a:r>
            <a:endParaRPr sz="2000" b="1" i="0" u="none" strike="noStrike" cap="none">
              <a:solidFill>
                <a:schemeClr val="dk1"/>
              </a:solidFill>
              <a:latin typeface="Work Sans"/>
              <a:ea typeface="Work Sans"/>
              <a:cs typeface="Work Sans"/>
              <a:sym typeface="Work Sans"/>
            </a:endParaRPr>
          </a:p>
        </p:txBody>
      </p:sp>
      <p:sp>
        <p:nvSpPr>
          <p:cNvPr id="1201" name="Google Shape;1201;p74"/>
          <p:cNvSpPr txBox="1"/>
          <p:nvPr/>
        </p:nvSpPr>
        <p:spPr>
          <a:xfrm>
            <a:off x="1493823" y="4006111"/>
            <a:ext cx="72167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1" i="0" u="none" strike="noStrike" cap="none">
                <a:solidFill>
                  <a:schemeClr val="dk1"/>
                </a:solidFill>
                <a:latin typeface="Work Sans"/>
                <a:ea typeface="Work Sans"/>
                <a:cs typeface="Work Sans"/>
                <a:sym typeface="Work Sans"/>
              </a:rPr>
              <a:t>Star</a:t>
            </a:r>
            <a:endParaRPr/>
          </a:p>
        </p:txBody>
      </p:sp>
      <p:sp>
        <p:nvSpPr>
          <p:cNvPr id="1202" name="Google Shape;1202;p74"/>
          <p:cNvSpPr txBox="1"/>
          <p:nvPr/>
        </p:nvSpPr>
        <p:spPr>
          <a:xfrm>
            <a:off x="2379094" y="4670781"/>
            <a:ext cx="5853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https://www.guru99.com/star-snowflake-data-warehousing.html</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75"/>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Übung</a:t>
            </a:r>
            <a:endParaRPr/>
          </a:p>
        </p:txBody>
      </p:sp>
      <p:pic>
        <p:nvPicPr>
          <p:cNvPr id="1208" name="Google Shape;1208;p75"/>
          <p:cNvPicPr preferRelativeResize="0"/>
          <p:nvPr/>
        </p:nvPicPr>
        <p:blipFill>
          <a:blip r:embed="rId3">
            <a:alphaModFix/>
          </a:blip>
          <a:stretch>
            <a:fillRect/>
          </a:stretch>
        </p:blipFill>
        <p:spPr>
          <a:xfrm>
            <a:off x="263950" y="1689925"/>
            <a:ext cx="8782050" cy="2867025"/>
          </a:xfrm>
          <a:prstGeom prst="rect">
            <a:avLst/>
          </a:prstGeom>
          <a:noFill/>
          <a:ln>
            <a:noFill/>
          </a:ln>
        </p:spPr>
      </p:pic>
      <p:sp>
        <p:nvSpPr>
          <p:cNvPr id="1209" name="Google Shape;1209;p75"/>
          <p:cNvSpPr txBox="1"/>
          <p:nvPr/>
        </p:nvSpPr>
        <p:spPr>
          <a:xfrm>
            <a:off x="635150" y="4556950"/>
            <a:ext cx="8308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Erstellen Sie auf Basis der Tabelle ein Star Schema</a:t>
            </a:r>
            <a:endParaRPr b="1"/>
          </a:p>
          <a:p>
            <a:pPr marL="0" lvl="0" indent="0" algn="l" rtl="0">
              <a:spcBef>
                <a:spcPts val="0"/>
              </a:spcBef>
              <a:spcAft>
                <a:spcPts val="0"/>
              </a:spcAft>
              <a:buNone/>
            </a:pPr>
            <a:r>
              <a:rPr lang="en" b="1"/>
              <a:t>Normalisieren Sie das Star Schema zu einem Snowflake Schema.</a:t>
            </a:r>
            <a:endParaRPr b="1">
              <a:highlight>
                <a:srgbClr val="FFFFFF"/>
              </a:highlight>
            </a:endParaRPr>
          </a:p>
        </p:txBody>
      </p:sp>
      <p:sp>
        <p:nvSpPr>
          <p:cNvPr id="1210" name="Google Shape;1210;p75"/>
          <p:cNvSpPr txBox="1"/>
          <p:nvPr/>
        </p:nvSpPr>
        <p:spPr>
          <a:xfrm>
            <a:off x="263950" y="1065025"/>
            <a:ext cx="8724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Eine Elektronikmarktkette speichert einzelne Transaktionen, in denen jeweils nur ein Gegenstand erworben wurde. In der Tabelle finden Sie einen Auszug aus diesen Transaktionen.</a:t>
            </a:r>
            <a:endParaRPr>
              <a:latin typeface="Work Sans"/>
              <a:ea typeface="Work Sans"/>
              <a:cs typeface="Work Sans"/>
              <a:sym typeface="Work Sans"/>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7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Lösung 1</a:t>
            </a:r>
            <a:endParaRPr/>
          </a:p>
        </p:txBody>
      </p:sp>
      <p:pic>
        <p:nvPicPr>
          <p:cNvPr id="1216" name="Google Shape;1216;p76"/>
          <p:cNvPicPr preferRelativeResize="0"/>
          <p:nvPr/>
        </p:nvPicPr>
        <p:blipFill>
          <a:blip r:embed="rId3">
            <a:alphaModFix/>
          </a:blip>
          <a:stretch>
            <a:fillRect/>
          </a:stretch>
        </p:blipFill>
        <p:spPr>
          <a:xfrm>
            <a:off x="797925" y="1138900"/>
            <a:ext cx="7303144" cy="382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7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Lösung 2</a:t>
            </a:r>
            <a:endParaRPr/>
          </a:p>
        </p:txBody>
      </p:sp>
      <p:pic>
        <p:nvPicPr>
          <p:cNvPr id="1222" name="Google Shape;1222;p77"/>
          <p:cNvPicPr preferRelativeResize="0"/>
          <p:nvPr/>
        </p:nvPicPr>
        <p:blipFill>
          <a:blip r:embed="rId3">
            <a:alphaModFix/>
          </a:blip>
          <a:stretch>
            <a:fillRect/>
          </a:stretch>
        </p:blipFill>
        <p:spPr>
          <a:xfrm>
            <a:off x="2001888" y="1159700"/>
            <a:ext cx="5147127" cy="3820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78"/>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Übung-Erweiterung</a:t>
            </a:r>
            <a:endParaRPr/>
          </a:p>
        </p:txBody>
      </p:sp>
      <p:sp>
        <p:nvSpPr>
          <p:cNvPr id="1228" name="Google Shape;1228;p78"/>
          <p:cNvSpPr txBox="1">
            <a:spLocks noGrp="1"/>
          </p:cNvSpPr>
          <p:nvPr>
            <p:ph type="subTitle" idx="1"/>
          </p:nvPr>
        </p:nvSpPr>
        <p:spPr>
          <a:xfrm>
            <a:off x="1255125" y="1330975"/>
            <a:ext cx="6822000" cy="20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der Transaktion soll nun auch der Verkäufer mit Anrede, Vornamen und Namen gespeichert werden. Geben Sie an, welche Änderungen jeweils pro Schema nötig sind</a:t>
            </a:r>
            <a:endParaRPr/>
          </a:p>
        </p:txBody>
      </p:sp>
      <p:pic>
        <p:nvPicPr>
          <p:cNvPr id="1229" name="Google Shape;1229;p78"/>
          <p:cNvPicPr preferRelativeResize="0"/>
          <p:nvPr/>
        </p:nvPicPr>
        <p:blipFill>
          <a:blip r:embed="rId3">
            <a:alphaModFix/>
          </a:blip>
          <a:stretch>
            <a:fillRect/>
          </a:stretch>
        </p:blipFill>
        <p:spPr>
          <a:xfrm>
            <a:off x="2093325" y="2286000"/>
            <a:ext cx="5110651" cy="2673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79"/>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Lösung</a:t>
            </a:r>
            <a:endParaRPr/>
          </a:p>
        </p:txBody>
      </p:sp>
      <p:pic>
        <p:nvPicPr>
          <p:cNvPr id="1235" name="Google Shape;1235;p79"/>
          <p:cNvPicPr preferRelativeResize="0"/>
          <p:nvPr/>
        </p:nvPicPr>
        <p:blipFill>
          <a:blip r:embed="rId3">
            <a:alphaModFix/>
          </a:blip>
          <a:stretch>
            <a:fillRect/>
          </a:stretch>
        </p:blipFill>
        <p:spPr>
          <a:xfrm>
            <a:off x="2514025" y="1224075"/>
            <a:ext cx="4343976" cy="3510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80"/>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Relational</a:t>
            </a:r>
            <a:endParaRPr/>
          </a:p>
        </p:txBody>
      </p:sp>
      <p:sp>
        <p:nvSpPr>
          <p:cNvPr id="1241" name="Google Shape;1241;p80"/>
          <p:cNvSpPr txBox="1"/>
          <p:nvPr/>
        </p:nvSpPr>
        <p:spPr>
          <a:xfrm>
            <a:off x="1655187" y="4672550"/>
            <a:ext cx="6027565" cy="36930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https://danischnider.files.wordpress.com/2019/09/comparison_dwh_core_modeling.pdf</a:t>
            </a:r>
            <a:endParaRPr sz="1200" b="0" i="0" u="none" strike="noStrike" cap="none">
              <a:solidFill>
                <a:schemeClr val="dk1"/>
              </a:solidFill>
              <a:latin typeface="Arial"/>
              <a:ea typeface="Arial"/>
              <a:cs typeface="Arial"/>
              <a:sym typeface="Arial"/>
            </a:endParaRPr>
          </a:p>
        </p:txBody>
      </p:sp>
      <p:pic>
        <p:nvPicPr>
          <p:cNvPr id="1242" name="Google Shape;1242;p80"/>
          <p:cNvPicPr preferRelativeResize="0"/>
          <p:nvPr/>
        </p:nvPicPr>
        <p:blipFill rotWithShape="1">
          <a:blip r:embed="rId3">
            <a:alphaModFix/>
          </a:blip>
          <a:srcRect/>
          <a:stretch/>
        </p:blipFill>
        <p:spPr>
          <a:xfrm>
            <a:off x="2151531" y="1274163"/>
            <a:ext cx="4849906" cy="320295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81"/>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Data Vault</a:t>
            </a:r>
            <a:endParaRPr/>
          </a:p>
        </p:txBody>
      </p:sp>
      <p:sp>
        <p:nvSpPr>
          <p:cNvPr id="1248" name="Google Shape;1248;p81"/>
          <p:cNvSpPr txBox="1"/>
          <p:nvPr/>
        </p:nvSpPr>
        <p:spPr>
          <a:xfrm>
            <a:off x="1493824" y="4698475"/>
            <a:ext cx="56355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a:solidFill>
                  <a:schemeClr val="dk1"/>
                </a:solidFill>
              </a:rPr>
              <a:t>https://de.wikipedia.org/wiki/Data_Vault#/media/Datei:Data_Vault_Example.png</a:t>
            </a:r>
            <a:endParaRPr sz="1200" b="0" i="0" u="none" strike="noStrike" cap="none">
              <a:solidFill>
                <a:schemeClr val="dk1"/>
              </a:solidFill>
              <a:latin typeface="Arial"/>
              <a:ea typeface="Arial"/>
              <a:cs typeface="Arial"/>
              <a:sym typeface="Arial"/>
            </a:endParaRPr>
          </a:p>
        </p:txBody>
      </p:sp>
      <p:pic>
        <p:nvPicPr>
          <p:cNvPr id="1249" name="Google Shape;1249;p81"/>
          <p:cNvPicPr preferRelativeResize="0"/>
          <p:nvPr/>
        </p:nvPicPr>
        <p:blipFill>
          <a:blip r:embed="rId3">
            <a:alphaModFix/>
          </a:blip>
          <a:stretch>
            <a:fillRect/>
          </a:stretch>
        </p:blipFill>
        <p:spPr>
          <a:xfrm>
            <a:off x="1333300" y="1370013"/>
            <a:ext cx="6484301" cy="2403475"/>
          </a:xfrm>
          <a:prstGeom prst="rect">
            <a:avLst/>
          </a:prstGeom>
          <a:noFill/>
          <a:ln>
            <a:noFill/>
          </a:ln>
        </p:spPr>
      </p:pic>
      <p:sp>
        <p:nvSpPr>
          <p:cNvPr id="1250" name="Google Shape;1250;p81"/>
          <p:cNvSpPr txBox="1"/>
          <p:nvPr/>
        </p:nvSpPr>
        <p:spPr>
          <a:xfrm>
            <a:off x="6364425" y="1659650"/>
            <a:ext cx="1251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B0F0"/>
                </a:solidFill>
                <a:latin typeface="Work Sans"/>
                <a:ea typeface="Work Sans"/>
                <a:cs typeface="Work Sans"/>
                <a:sym typeface="Work Sans"/>
              </a:rPr>
              <a:t>O</a:t>
            </a:r>
            <a:r>
              <a:rPr lang="en">
                <a:solidFill>
                  <a:schemeClr val="dk1"/>
                </a:solidFill>
                <a:latin typeface="Work Sans"/>
                <a:ea typeface="Work Sans"/>
                <a:cs typeface="Work Sans"/>
                <a:sym typeface="Work Sans"/>
              </a:rPr>
              <a:t> Hubs</a:t>
            </a:r>
            <a:endParaRPr>
              <a:solidFill>
                <a:srgbClr val="00FF00"/>
              </a:solidFill>
              <a:latin typeface="Work Sans"/>
              <a:ea typeface="Work Sans"/>
              <a:cs typeface="Work Sans"/>
              <a:sym typeface="Work Sans"/>
            </a:endParaRPr>
          </a:p>
          <a:p>
            <a:pPr marL="0" lvl="0" indent="0" algn="l" rtl="0">
              <a:spcBef>
                <a:spcPts val="0"/>
              </a:spcBef>
              <a:spcAft>
                <a:spcPts val="0"/>
              </a:spcAft>
              <a:buNone/>
            </a:pPr>
            <a:r>
              <a:rPr lang="en">
                <a:solidFill>
                  <a:srgbClr val="00FF00"/>
                </a:solidFill>
                <a:latin typeface="Work Sans"/>
                <a:ea typeface="Work Sans"/>
                <a:cs typeface="Work Sans"/>
                <a:sym typeface="Work Sans"/>
              </a:rPr>
              <a:t>O</a:t>
            </a:r>
            <a:r>
              <a:rPr lang="en">
                <a:solidFill>
                  <a:schemeClr val="dk1"/>
                </a:solidFill>
                <a:latin typeface="Work Sans"/>
                <a:ea typeface="Work Sans"/>
                <a:cs typeface="Work Sans"/>
                <a:sym typeface="Work Sans"/>
              </a:rPr>
              <a:t> Links</a:t>
            </a:r>
            <a:br>
              <a:rPr lang="en">
                <a:solidFill>
                  <a:schemeClr val="dk1"/>
                </a:solidFill>
                <a:latin typeface="Work Sans"/>
                <a:ea typeface="Work Sans"/>
                <a:cs typeface="Work Sans"/>
                <a:sym typeface="Work Sans"/>
              </a:rPr>
            </a:br>
            <a:r>
              <a:rPr lang="en">
                <a:solidFill>
                  <a:srgbClr val="FFFF00"/>
                </a:solidFill>
                <a:latin typeface="Work Sans"/>
                <a:ea typeface="Work Sans"/>
                <a:cs typeface="Work Sans"/>
                <a:sym typeface="Work Sans"/>
              </a:rPr>
              <a:t>O</a:t>
            </a:r>
            <a:r>
              <a:rPr lang="en">
                <a:solidFill>
                  <a:schemeClr val="dk1"/>
                </a:solidFill>
                <a:latin typeface="Work Sans"/>
                <a:ea typeface="Work Sans"/>
                <a:cs typeface="Work Sans"/>
                <a:sym typeface="Work Sans"/>
              </a:rPr>
              <a:t> Satellites</a:t>
            </a:r>
            <a:endParaRPr>
              <a:solidFill>
                <a:schemeClr val="dk1"/>
              </a:solidFill>
              <a:latin typeface="Work Sans"/>
              <a:ea typeface="Work Sans"/>
              <a:cs typeface="Work Sans"/>
              <a:sym typeface="Work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82"/>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Architekturentscheidung</a:t>
            </a:r>
            <a:endParaRPr/>
          </a:p>
        </p:txBody>
      </p:sp>
      <p:sp>
        <p:nvSpPr>
          <p:cNvPr id="1256" name="Google Shape;1256;p82"/>
          <p:cNvSpPr txBox="1"/>
          <p:nvPr/>
        </p:nvSpPr>
        <p:spPr>
          <a:xfrm>
            <a:off x="720000" y="1232877"/>
            <a:ext cx="7624200" cy="329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1" i="0" u="none" strike="noStrike" cap="none">
                <a:solidFill>
                  <a:schemeClr val="dk1"/>
                </a:solidFill>
                <a:latin typeface="Work Sans"/>
                <a:ea typeface="Work Sans"/>
                <a:cs typeface="Work Sans"/>
                <a:sym typeface="Work Sans"/>
              </a:rPr>
              <a:t>Dimensionales Modell:</a:t>
            </a:r>
            <a:endParaRPr/>
          </a:p>
          <a:p>
            <a:pPr marL="742950" marR="0" lvl="1" indent="-285750" algn="l" rtl="0">
              <a:lnSpc>
                <a:spcPct val="100000"/>
              </a:lnSpc>
              <a:spcBef>
                <a:spcPts val="0"/>
              </a:spcBef>
              <a:spcAft>
                <a:spcPts val="0"/>
              </a:spcAft>
              <a:buClr>
                <a:srgbClr val="000000"/>
              </a:buClr>
              <a:buSzPts val="1600"/>
              <a:buFont typeface="Arial"/>
              <a:buChar char="•"/>
            </a:pPr>
            <a:r>
              <a:rPr lang="en" sz="1600" b="0" i="0" u="none" strike="noStrike" cap="none">
                <a:solidFill>
                  <a:schemeClr val="dk1"/>
                </a:solidFill>
                <a:latin typeface="Work Sans"/>
                <a:ea typeface="Work Sans"/>
                <a:cs typeface="Work Sans"/>
                <a:sym typeface="Work Sans"/>
              </a:rPr>
              <a:t>Für Data Marts/Core-Modelle mit klaren analytischen Bedürfnissen</a:t>
            </a:r>
            <a:endParaRPr/>
          </a:p>
          <a:p>
            <a:pPr marL="742950" marR="0" lvl="1" indent="-285750" algn="l" rtl="0">
              <a:lnSpc>
                <a:spcPct val="100000"/>
              </a:lnSpc>
              <a:spcBef>
                <a:spcPts val="0"/>
              </a:spcBef>
              <a:spcAft>
                <a:spcPts val="0"/>
              </a:spcAft>
              <a:buClr>
                <a:srgbClr val="000000"/>
              </a:buClr>
              <a:buSzPts val="1600"/>
              <a:buFont typeface="Arial"/>
              <a:buChar char="•"/>
            </a:pPr>
            <a:r>
              <a:rPr lang="en" sz="1600" b="0" i="0" u="none" strike="noStrike" cap="none">
                <a:solidFill>
                  <a:schemeClr val="dk1"/>
                </a:solidFill>
                <a:latin typeface="Work Sans"/>
                <a:ea typeface="Work Sans"/>
                <a:cs typeface="Work Sans"/>
                <a:sym typeface="Work Sans"/>
              </a:rPr>
              <a:t>Benutzerfreundlich für Geschäftsanwender, </a:t>
            </a:r>
            <a:r>
              <a:rPr lang="en" sz="1600">
                <a:solidFill>
                  <a:schemeClr val="dk1"/>
                </a:solidFill>
                <a:latin typeface="Work Sans"/>
                <a:ea typeface="Work Sans"/>
                <a:cs typeface="Work Sans"/>
                <a:sym typeface="Work Sans"/>
              </a:rPr>
              <a:t>einfach, performant</a:t>
            </a:r>
            <a:endParaRPr/>
          </a:p>
          <a:p>
            <a:pPr marL="742950" marR="0" lvl="1" indent="-285750" algn="l" rtl="0">
              <a:lnSpc>
                <a:spcPct val="100000"/>
              </a:lnSpc>
              <a:spcBef>
                <a:spcPts val="0"/>
              </a:spcBef>
              <a:spcAft>
                <a:spcPts val="0"/>
              </a:spcAft>
              <a:buClr>
                <a:srgbClr val="000000"/>
              </a:buClr>
              <a:buSzPts val="1600"/>
              <a:buFont typeface="Arial"/>
              <a:buChar char="•"/>
            </a:pPr>
            <a:r>
              <a:rPr lang="en" sz="1600">
                <a:solidFill>
                  <a:schemeClr val="dk1"/>
                </a:solidFill>
                <a:latin typeface="Work Sans"/>
                <a:ea typeface="Work Sans"/>
                <a:cs typeface="Work Sans"/>
                <a:sym typeface="Work Sans"/>
              </a:rPr>
              <a:t>Aber: </a:t>
            </a:r>
            <a:r>
              <a:rPr lang="en" sz="1600" b="0" i="0" u="none" strike="noStrike" cap="none">
                <a:solidFill>
                  <a:schemeClr val="dk1"/>
                </a:solidFill>
                <a:latin typeface="Work Sans"/>
                <a:ea typeface="Work Sans"/>
                <a:cs typeface="Work Sans"/>
                <a:sym typeface="Work Sans"/>
              </a:rPr>
              <a:t>Anpassungen bei neuen Analysebedürfnissen notwendig</a:t>
            </a:r>
            <a:endParaRPr/>
          </a:p>
          <a:p>
            <a:pPr marL="0" marR="0" lvl="0" indent="0" algn="l" rtl="0">
              <a:lnSpc>
                <a:spcPct val="100000"/>
              </a:lnSpc>
              <a:spcBef>
                <a:spcPts val="0"/>
              </a:spcBef>
              <a:spcAft>
                <a:spcPts val="0"/>
              </a:spcAft>
              <a:buNone/>
            </a:pPr>
            <a:r>
              <a:rPr lang="en" sz="1600" b="1" i="0" u="none" strike="noStrike" cap="none">
                <a:solidFill>
                  <a:schemeClr val="dk1"/>
                </a:solidFill>
                <a:latin typeface="Work Sans"/>
                <a:ea typeface="Work Sans"/>
                <a:cs typeface="Work Sans"/>
                <a:sym typeface="Work Sans"/>
              </a:rPr>
              <a:t>Relationales Modell:</a:t>
            </a:r>
            <a:endParaRPr/>
          </a:p>
          <a:p>
            <a:pPr marL="742950" marR="0" lvl="1" indent="-285750" algn="l" rtl="0">
              <a:lnSpc>
                <a:spcPct val="100000"/>
              </a:lnSpc>
              <a:spcBef>
                <a:spcPts val="0"/>
              </a:spcBef>
              <a:spcAft>
                <a:spcPts val="0"/>
              </a:spcAft>
              <a:buClr>
                <a:srgbClr val="000000"/>
              </a:buClr>
              <a:buSzPts val="1600"/>
              <a:buFont typeface="Arial"/>
              <a:buChar char="•"/>
            </a:pPr>
            <a:r>
              <a:rPr lang="en" sz="1600" b="0" i="0" u="none" strike="noStrike" cap="none">
                <a:solidFill>
                  <a:schemeClr val="dk1"/>
                </a:solidFill>
                <a:latin typeface="Work Sans"/>
                <a:ea typeface="Work Sans"/>
                <a:cs typeface="Work Sans"/>
                <a:sym typeface="Work Sans"/>
              </a:rPr>
              <a:t>Für Core-Schichten mit unklaren/entwickelnden Anforderungen</a:t>
            </a:r>
            <a:endParaRPr/>
          </a:p>
          <a:p>
            <a:pPr marL="742950" marR="0" lvl="1" indent="-285750" algn="l" rtl="0">
              <a:lnSpc>
                <a:spcPct val="100000"/>
              </a:lnSpc>
              <a:spcBef>
                <a:spcPts val="0"/>
              </a:spcBef>
              <a:spcAft>
                <a:spcPts val="0"/>
              </a:spcAft>
              <a:buClr>
                <a:srgbClr val="000000"/>
              </a:buClr>
              <a:buSzPts val="1600"/>
              <a:buFont typeface="Arial"/>
              <a:buChar char="•"/>
            </a:pPr>
            <a:r>
              <a:rPr lang="en" sz="1600" b="0" i="0" u="none" strike="noStrike" cap="none">
                <a:solidFill>
                  <a:schemeClr val="dk1"/>
                </a:solidFill>
                <a:latin typeface="Work Sans"/>
                <a:ea typeface="Work Sans"/>
                <a:cs typeface="Work Sans"/>
                <a:sym typeface="Work Sans"/>
              </a:rPr>
              <a:t>Flexibel, vereinfacht Core-ETL</a:t>
            </a:r>
            <a:endParaRPr/>
          </a:p>
          <a:p>
            <a:pPr marL="742950" marR="0" lvl="1" indent="-285750" algn="l" rtl="0">
              <a:lnSpc>
                <a:spcPct val="100000"/>
              </a:lnSpc>
              <a:spcBef>
                <a:spcPts val="0"/>
              </a:spcBef>
              <a:spcAft>
                <a:spcPts val="0"/>
              </a:spcAft>
              <a:buClr>
                <a:srgbClr val="000000"/>
              </a:buClr>
              <a:buSzPts val="1600"/>
              <a:buFont typeface="Arial"/>
              <a:buChar char="•"/>
            </a:pPr>
            <a:r>
              <a:rPr lang="en" sz="1600">
                <a:solidFill>
                  <a:schemeClr val="dk1"/>
                </a:solidFill>
                <a:latin typeface="Work Sans"/>
                <a:ea typeface="Work Sans"/>
                <a:cs typeface="Work Sans"/>
                <a:sym typeface="Work Sans"/>
              </a:rPr>
              <a:t>Aber: </a:t>
            </a:r>
            <a:r>
              <a:rPr lang="en" sz="1600" b="0" i="0" u="none" strike="noStrike" cap="none">
                <a:solidFill>
                  <a:schemeClr val="dk1"/>
                </a:solidFill>
                <a:latin typeface="Work Sans"/>
                <a:ea typeface="Work Sans"/>
                <a:cs typeface="Work Sans"/>
                <a:sym typeface="Work Sans"/>
              </a:rPr>
              <a:t>Komplexe Datenlieferung an Data Marts</a:t>
            </a:r>
            <a:endParaRPr sz="1600" b="0" i="0" u="none" strike="noStrike" cap="none">
              <a:solidFill>
                <a:schemeClr val="dk1"/>
              </a:solidFill>
              <a:latin typeface="Work Sans"/>
              <a:ea typeface="Work Sans"/>
              <a:cs typeface="Work Sans"/>
              <a:sym typeface="Work Sans"/>
            </a:endParaRPr>
          </a:p>
          <a:p>
            <a:pPr marL="0" marR="0" lvl="0" indent="0" algn="l" rtl="0">
              <a:lnSpc>
                <a:spcPct val="100000"/>
              </a:lnSpc>
              <a:spcBef>
                <a:spcPts val="0"/>
              </a:spcBef>
              <a:spcAft>
                <a:spcPts val="0"/>
              </a:spcAft>
              <a:buNone/>
            </a:pPr>
            <a:r>
              <a:rPr lang="en" sz="1600" b="1" i="0" u="none" strike="noStrike" cap="none">
                <a:solidFill>
                  <a:schemeClr val="dk1"/>
                </a:solidFill>
                <a:latin typeface="Work Sans"/>
                <a:ea typeface="Work Sans"/>
                <a:cs typeface="Work Sans"/>
                <a:sym typeface="Work Sans"/>
              </a:rPr>
              <a:t>Data Vault Modell:</a:t>
            </a:r>
            <a:endParaRPr/>
          </a:p>
          <a:p>
            <a:pPr marL="742950" marR="0" lvl="1" indent="-285750" algn="l" rtl="0">
              <a:lnSpc>
                <a:spcPct val="100000"/>
              </a:lnSpc>
              <a:spcBef>
                <a:spcPts val="0"/>
              </a:spcBef>
              <a:spcAft>
                <a:spcPts val="0"/>
              </a:spcAft>
              <a:buClr>
                <a:srgbClr val="000000"/>
              </a:buClr>
              <a:buSzPts val="1600"/>
              <a:buFont typeface="Arial"/>
              <a:buChar char="•"/>
            </a:pPr>
            <a:r>
              <a:rPr lang="en" sz="1600" b="0" i="0" u="none" strike="noStrike" cap="none">
                <a:solidFill>
                  <a:schemeClr val="dk1"/>
                </a:solidFill>
                <a:latin typeface="Work Sans"/>
                <a:ea typeface="Work Sans"/>
                <a:cs typeface="Work Sans"/>
                <a:sym typeface="Work Sans"/>
              </a:rPr>
              <a:t>Für Umgebungen mit vielen Quellsystemen/strukturellen Änderungen, inkrementelle</a:t>
            </a:r>
            <a:r>
              <a:rPr lang="en" sz="1600">
                <a:solidFill>
                  <a:schemeClr val="dk1"/>
                </a:solidFill>
                <a:latin typeface="Work Sans"/>
                <a:ea typeface="Work Sans"/>
                <a:cs typeface="Work Sans"/>
                <a:sym typeface="Work Sans"/>
              </a:rPr>
              <a:t>r Entwicklung</a:t>
            </a:r>
            <a:endParaRPr/>
          </a:p>
          <a:p>
            <a:pPr marL="742950" marR="0" lvl="1" indent="-285750" algn="l" rtl="0">
              <a:lnSpc>
                <a:spcPct val="100000"/>
              </a:lnSpc>
              <a:spcBef>
                <a:spcPts val="0"/>
              </a:spcBef>
              <a:spcAft>
                <a:spcPts val="0"/>
              </a:spcAft>
              <a:buClr>
                <a:srgbClr val="000000"/>
              </a:buClr>
              <a:buSzPts val="1600"/>
              <a:buFont typeface="Arial"/>
              <a:buChar char="•"/>
            </a:pPr>
            <a:r>
              <a:rPr lang="en" sz="1600" b="0" i="0" u="none" strike="noStrike" cap="none">
                <a:solidFill>
                  <a:schemeClr val="dk1"/>
                </a:solidFill>
                <a:latin typeface="Work Sans"/>
                <a:ea typeface="Work Sans"/>
                <a:cs typeface="Work Sans"/>
                <a:sym typeface="Work Sans"/>
              </a:rPr>
              <a:t>Erleichtert das Hinzufügen neuer Daten</a:t>
            </a:r>
            <a:endParaRPr/>
          </a:p>
          <a:p>
            <a:pPr marL="742950" marR="0" lvl="1" indent="-285750" algn="l" rtl="0">
              <a:lnSpc>
                <a:spcPct val="100000"/>
              </a:lnSpc>
              <a:spcBef>
                <a:spcPts val="0"/>
              </a:spcBef>
              <a:spcAft>
                <a:spcPts val="0"/>
              </a:spcAft>
              <a:buClr>
                <a:srgbClr val="000000"/>
              </a:buClr>
              <a:buSzPts val="1600"/>
              <a:buFont typeface="Arial"/>
              <a:buChar char="•"/>
            </a:pPr>
            <a:r>
              <a:rPr lang="en" sz="1600">
                <a:solidFill>
                  <a:schemeClr val="dk1"/>
                </a:solidFill>
                <a:latin typeface="Work Sans"/>
                <a:ea typeface="Work Sans"/>
                <a:cs typeface="Work Sans"/>
                <a:sym typeface="Work Sans"/>
              </a:rPr>
              <a:t>Aber: </a:t>
            </a:r>
            <a:r>
              <a:rPr lang="en" sz="1600" b="0" i="0" u="none" strike="noStrike" cap="none">
                <a:solidFill>
                  <a:schemeClr val="dk1"/>
                </a:solidFill>
                <a:latin typeface="Work Sans"/>
                <a:ea typeface="Work Sans"/>
                <a:cs typeface="Work Sans"/>
                <a:sym typeface="Work Sans"/>
              </a:rPr>
              <a:t>Komplexes Modell, schwierige Datenlieferung an Data Marts</a:t>
            </a:r>
            <a:endParaRPr sz="1600" b="0" i="0" u="none" strike="noStrike" cap="none">
              <a:solidFill>
                <a:schemeClr val="dk1"/>
              </a:solidFill>
              <a:latin typeface="Work Sans"/>
              <a:ea typeface="Work Sans"/>
              <a:cs typeface="Work Sans"/>
              <a:sym typeface="Work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56"/>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Git-Repo für die Übung</a:t>
            </a:r>
            <a:endParaRPr/>
          </a:p>
        </p:txBody>
      </p:sp>
      <p:sp>
        <p:nvSpPr>
          <p:cNvPr id="871" name="Google Shape;871;p56"/>
          <p:cNvSpPr txBox="1"/>
          <p:nvPr/>
        </p:nvSpPr>
        <p:spPr>
          <a:xfrm>
            <a:off x="1430625" y="2021475"/>
            <a:ext cx="6506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https://inf-git.fh-rosenheim.de/sINFchzogl/DataWarehousing</a:t>
            </a:r>
            <a:endParaRPr sz="1700"/>
          </a:p>
        </p:txBody>
      </p:sp>
      <p:sp>
        <p:nvSpPr>
          <p:cNvPr id="872" name="Google Shape;872;p56"/>
          <p:cNvSpPr txBox="1"/>
          <p:nvPr/>
        </p:nvSpPr>
        <p:spPr>
          <a:xfrm>
            <a:off x="1430625" y="3182700"/>
            <a:ext cx="5611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https://github.com/tinzog/DataWarehousing</a:t>
            </a:r>
            <a:endParaRPr sz="1700"/>
          </a:p>
        </p:txBody>
      </p:sp>
      <p:sp>
        <p:nvSpPr>
          <p:cNvPr id="873" name="Google Shape;873;p56"/>
          <p:cNvSpPr txBox="1"/>
          <p:nvPr/>
        </p:nvSpPr>
        <p:spPr>
          <a:xfrm>
            <a:off x="2878425" y="2650800"/>
            <a:ext cx="31002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ODER:</a:t>
            </a:r>
            <a:endParaRPr sz="17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88"/>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Quiz</a:t>
            </a:r>
            <a:endParaRPr/>
          </a:p>
        </p:txBody>
      </p:sp>
      <p:sp>
        <p:nvSpPr>
          <p:cNvPr id="1339" name="Google Shape;1339;p88"/>
          <p:cNvSpPr txBox="1">
            <a:spLocks noGrp="1"/>
          </p:cNvSpPr>
          <p:nvPr>
            <p:ph type="subTitle" idx="1"/>
          </p:nvPr>
        </p:nvSpPr>
        <p:spPr>
          <a:xfrm>
            <a:off x="667925" y="1710700"/>
            <a:ext cx="7286700" cy="27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https://docs.google.com/forms/d/e/1FAIpQLSftE5iNt0GaLOcNEYIpBbGjpj_scXW0SccTlCLyc66uv0JCxw/viewform?usp=sf_link</a:t>
            </a:r>
            <a:endParaRPr/>
          </a:p>
          <a:p>
            <a:pPr marL="0" lvl="0" indent="0" algn="l" rtl="0">
              <a:spcBef>
                <a:spcPts val="0"/>
              </a:spcBef>
              <a:spcAft>
                <a:spcPts val="0"/>
              </a:spcAft>
              <a:buNone/>
            </a:pPr>
            <a:endParaRPr/>
          </a:p>
        </p:txBody>
      </p:sp>
      <p:sp>
        <p:nvSpPr>
          <p:cNvPr id="1340" name="Google Shape;1340;p88"/>
          <p:cNvSpPr txBox="1"/>
          <p:nvPr/>
        </p:nvSpPr>
        <p:spPr>
          <a:xfrm>
            <a:off x="26825" y="4818600"/>
            <a:ext cx="85689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https://bkmbcacollege.ac.in/admin/assets-admin/exam_paper/BCA603QB.pdf</a:t>
            </a:r>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89"/>
          <p:cNvSpPr txBox="1">
            <a:spLocks noGrp="1"/>
          </p:cNvSpPr>
          <p:nvPr>
            <p:ph type="title" idx="2"/>
          </p:nvPr>
        </p:nvSpPr>
        <p:spPr>
          <a:xfrm>
            <a:off x="3586675" y="1012925"/>
            <a:ext cx="1652100" cy="915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02</a:t>
            </a:r>
            <a:endParaRPr/>
          </a:p>
        </p:txBody>
      </p:sp>
      <p:grpSp>
        <p:nvGrpSpPr>
          <p:cNvPr id="1346" name="Google Shape;1346;p89"/>
          <p:cNvGrpSpPr/>
          <p:nvPr/>
        </p:nvGrpSpPr>
        <p:grpSpPr>
          <a:xfrm rot="10800000" flipH="1">
            <a:off x="1520573" y="3059732"/>
            <a:ext cx="60722" cy="349842"/>
            <a:chOff x="1520573" y="1617713"/>
            <a:chExt cx="60722" cy="349842"/>
          </a:xfrm>
        </p:grpSpPr>
        <p:sp>
          <p:nvSpPr>
            <p:cNvPr id="1347" name="Google Shape;1347;p89"/>
            <p:cNvSpPr/>
            <p:nvPr/>
          </p:nvSpPr>
          <p:spPr>
            <a:xfrm>
              <a:off x="1520573" y="1617713"/>
              <a:ext cx="60722" cy="60750"/>
            </a:xfrm>
            <a:custGeom>
              <a:avLst/>
              <a:gdLst/>
              <a:ahLst/>
              <a:cxnLst/>
              <a:rect l="l" t="t" r="r" b="b"/>
              <a:pathLst>
                <a:path w="2100" h="2101" extrusionOk="0">
                  <a:moveTo>
                    <a:pt x="0" y="1"/>
                  </a:moveTo>
                  <a:lnTo>
                    <a:pt x="0" y="2101"/>
                  </a:lnTo>
                  <a:lnTo>
                    <a:pt x="2100" y="2101"/>
                  </a:lnTo>
                  <a:lnTo>
                    <a:pt x="210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89"/>
            <p:cNvSpPr/>
            <p:nvPr/>
          </p:nvSpPr>
          <p:spPr>
            <a:xfrm>
              <a:off x="1520573" y="1762259"/>
              <a:ext cx="60722" cy="60750"/>
            </a:xfrm>
            <a:custGeom>
              <a:avLst/>
              <a:gdLst/>
              <a:ahLst/>
              <a:cxnLst/>
              <a:rect l="l" t="t" r="r" b="b"/>
              <a:pathLst>
                <a:path w="2100" h="2101" extrusionOk="0">
                  <a:moveTo>
                    <a:pt x="0" y="1"/>
                  </a:moveTo>
                  <a:lnTo>
                    <a:pt x="0" y="2101"/>
                  </a:lnTo>
                  <a:lnTo>
                    <a:pt x="2100" y="2101"/>
                  </a:lnTo>
                  <a:lnTo>
                    <a:pt x="210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89"/>
            <p:cNvSpPr/>
            <p:nvPr/>
          </p:nvSpPr>
          <p:spPr>
            <a:xfrm>
              <a:off x="1520573" y="1907470"/>
              <a:ext cx="60722" cy="60085"/>
            </a:xfrm>
            <a:custGeom>
              <a:avLst/>
              <a:gdLst/>
              <a:ahLst/>
              <a:cxnLst/>
              <a:rect l="l" t="t" r="r" b="b"/>
              <a:pathLst>
                <a:path w="2100" h="2078" extrusionOk="0">
                  <a:moveTo>
                    <a:pt x="0" y="0"/>
                  </a:moveTo>
                  <a:lnTo>
                    <a:pt x="0" y="2077"/>
                  </a:lnTo>
                  <a:lnTo>
                    <a:pt x="2100" y="2077"/>
                  </a:lnTo>
                  <a:lnTo>
                    <a:pt x="210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0" name="Google Shape;1350;p89"/>
          <p:cNvGrpSpPr/>
          <p:nvPr/>
        </p:nvGrpSpPr>
        <p:grpSpPr>
          <a:xfrm rot="10800000" flipH="1">
            <a:off x="2265696" y="3291514"/>
            <a:ext cx="194077" cy="1121352"/>
            <a:chOff x="501521" y="3977871"/>
            <a:chExt cx="194077" cy="1121352"/>
          </a:xfrm>
        </p:grpSpPr>
        <p:sp>
          <p:nvSpPr>
            <p:cNvPr id="1351" name="Google Shape;1351;p89"/>
            <p:cNvSpPr/>
            <p:nvPr/>
          </p:nvSpPr>
          <p:spPr>
            <a:xfrm>
              <a:off x="501521" y="3977871"/>
              <a:ext cx="194077" cy="194049"/>
            </a:xfrm>
            <a:custGeom>
              <a:avLst/>
              <a:gdLst/>
              <a:ahLst/>
              <a:cxnLst/>
              <a:rect l="l" t="t" r="r" b="b"/>
              <a:pathLst>
                <a:path w="6712" h="6711" extrusionOk="0">
                  <a:moveTo>
                    <a:pt x="1" y="0"/>
                  </a:moveTo>
                  <a:lnTo>
                    <a:pt x="1" y="6711"/>
                  </a:lnTo>
                  <a:lnTo>
                    <a:pt x="6711" y="6711"/>
                  </a:lnTo>
                  <a:lnTo>
                    <a:pt x="67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89"/>
            <p:cNvSpPr/>
            <p:nvPr/>
          </p:nvSpPr>
          <p:spPr>
            <a:xfrm>
              <a:off x="501521" y="4209509"/>
              <a:ext cx="194077" cy="194077"/>
            </a:xfrm>
            <a:custGeom>
              <a:avLst/>
              <a:gdLst/>
              <a:ahLst/>
              <a:cxnLst/>
              <a:rect l="l" t="t" r="r" b="b"/>
              <a:pathLst>
                <a:path w="6712" h="6712" extrusionOk="0">
                  <a:moveTo>
                    <a:pt x="1" y="1"/>
                  </a:moveTo>
                  <a:lnTo>
                    <a:pt x="1" y="6711"/>
                  </a:lnTo>
                  <a:lnTo>
                    <a:pt x="6711" y="6711"/>
                  </a:lnTo>
                  <a:lnTo>
                    <a:pt x="67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89"/>
            <p:cNvSpPr/>
            <p:nvPr/>
          </p:nvSpPr>
          <p:spPr>
            <a:xfrm>
              <a:off x="501521" y="4441841"/>
              <a:ext cx="194077" cy="194049"/>
            </a:xfrm>
            <a:custGeom>
              <a:avLst/>
              <a:gdLst/>
              <a:ahLst/>
              <a:cxnLst/>
              <a:rect l="l" t="t" r="r" b="b"/>
              <a:pathLst>
                <a:path w="6712" h="6711" extrusionOk="0">
                  <a:moveTo>
                    <a:pt x="1" y="0"/>
                  </a:moveTo>
                  <a:lnTo>
                    <a:pt x="1" y="6711"/>
                  </a:lnTo>
                  <a:lnTo>
                    <a:pt x="6711" y="6711"/>
                  </a:lnTo>
                  <a:lnTo>
                    <a:pt x="67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89"/>
            <p:cNvSpPr/>
            <p:nvPr/>
          </p:nvSpPr>
          <p:spPr>
            <a:xfrm>
              <a:off x="501521" y="4673479"/>
              <a:ext cx="194077" cy="194077"/>
            </a:xfrm>
            <a:custGeom>
              <a:avLst/>
              <a:gdLst/>
              <a:ahLst/>
              <a:cxnLst/>
              <a:rect l="l" t="t" r="r" b="b"/>
              <a:pathLst>
                <a:path w="6712" h="6712" extrusionOk="0">
                  <a:moveTo>
                    <a:pt x="1" y="1"/>
                  </a:moveTo>
                  <a:lnTo>
                    <a:pt x="1" y="6712"/>
                  </a:lnTo>
                  <a:lnTo>
                    <a:pt x="6711" y="6712"/>
                  </a:lnTo>
                  <a:lnTo>
                    <a:pt x="67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89"/>
            <p:cNvSpPr/>
            <p:nvPr/>
          </p:nvSpPr>
          <p:spPr>
            <a:xfrm>
              <a:off x="501521" y="4905146"/>
              <a:ext cx="194077" cy="194077"/>
            </a:xfrm>
            <a:custGeom>
              <a:avLst/>
              <a:gdLst/>
              <a:ahLst/>
              <a:cxnLst/>
              <a:rect l="l" t="t" r="r" b="b"/>
              <a:pathLst>
                <a:path w="6712" h="6712" extrusionOk="0">
                  <a:moveTo>
                    <a:pt x="1" y="1"/>
                  </a:moveTo>
                  <a:lnTo>
                    <a:pt x="1" y="6711"/>
                  </a:lnTo>
                  <a:lnTo>
                    <a:pt x="6711" y="6711"/>
                  </a:lnTo>
                  <a:lnTo>
                    <a:pt x="67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6" name="Google Shape;1356;p89"/>
          <p:cNvGrpSpPr/>
          <p:nvPr/>
        </p:nvGrpSpPr>
        <p:grpSpPr>
          <a:xfrm>
            <a:off x="2077591" y="1143732"/>
            <a:ext cx="889215" cy="1333246"/>
            <a:chOff x="2077591" y="1143732"/>
            <a:chExt cx="889215" cy="1333246"/>
          </a:xfrm>
        </p:grpSpPr>
        <p:grpSp>
          <p:nvGrpSpPr>
            <p:cNvPr id="1357" name="Google Shape;1357;p89"/>
            <p:cNvGrpSpPr/>
            <p:nvPr/>
          </p:nvGrpSpPr>
          <p:grpSpPr>
            <a:xfrm rot="10800000" flipH="1">
              <a:off x="2774059" y="1143732"/>
              <a:ext cx="192747" cy="252803"/>
              <a:chOff x="860559" y="4414777"/>
              <a:chExt cx="192747" cy="252803"/>
            </a:xfrm>
          </p:grpSpPr>
          <p:sp>
            <p:nvSpPr>
              <p:cNvPr id="1358" name="Google Shape;1358;p89"/>
              <p:cNvSpPr/>
              <p:nvPr/>
            </p:nvSpPr>
            <p:spPr>
              <a:xfrm>
                <a:off x="860559" y="4573838"/>
                <a:ext cx="192747" cy="93742"/>
              </a:xfrm>
              <a:custGeom>
                <a:avLst/>
                <a:gdLst/>
                <a:ahLst/>
                <a:cxnLst/>
                <a:rect l="l" t="t" r="r" b="b"/>
                <a:pathLst>
                  <a:path w="6666" h="3242" fill="none" extrusionOk="0">
                    <a:moveTo>
                      <a:pt x="1" y="3242"/>
                    </a:moveTo>
                    <a:lnTo>
                      <a:pt x="3128" y="114"/>
                    </a:lnTo>
                    <a:cubicBezTo>
                      <a:pt x="3242" y="0"/>
                      <a:pt x="3425" y="0"/>
                      <a:pt x="3539" y="114"/>
                    </a:cubicBezTo>
                    <a:lnTo>
                      <a:pt x="6666" y="324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89"/>
              <p:cNvSpPr/>
              <p:nvPr/>
            </p:nvSpPr>
            <p:spPr>
              <a:xfrm>
                <a:off x="860559" y="4414777"/>
                <a:ext cx="192747" cy="93742"/>
              </a:xfrm>
              <a:custGeom>
                <a:avLst/>
                <a:gdLst/>
                <a:ahLst/>
                <a:cxnLst/>
                <a:rect l="l" t="t" r="r" b="b"/>
                <a:pathLst>
                  <a:path w="6666" h="3242" fill="none" extrusionOk="0">
                    <a:moveTo>
                      <a:pt x="1" y="3242"/>
                    </a:moveTo>
                    <a:lnTo>
                      <a:pt x="3128" y="115"/>
                    </a:lnTo>
                    <a:cubicBezTo>
                      <a:pt x="3242" y="0"/>
                      <a:pt x="3425" y="0"/>
                      <a:pt x="3539" y="115"/>
                    </a:cubicBezTo>
                    <a:lnTo>
                      <a:pt x="6666" y="324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60" name="Google Shape;1360;p89"/>
            <p:cNvGrpSpPr/>
            <p:nvPr/>
          </p:nvGrpSpPr>
          <p:grpSpPr>
            <a:xfrm rot="10800000" flipH="1">
              <a:off x="2077591" y="2224174"/>
              <a:ext cx="192747" cy="252804"/>
              <a:chOff x="2077591" y="2550308"/>
              <a:chExt cx="192747" cy="252804"/>
            </a:xfrm>
          </p:grpSpPr>
          <p:sp>
            <p:nvSpPr>
              <p:cNvPr id="1361" name="Google Shape;1361;p89"/>
              <p:cNvSpPr/>
              <p:nvPr/>
            </p:nvSpPr>
            <p:spPr>
              <a:xfrm>
                <a:off x="2077591" y="2709341"/>
                <a:ext cx="192747" cy="93771"/>
              </a:xfrm>
              <a:custGeom>
                <a:avLst/>
                <a:gdLst/>
                <a:ahLst/>
                <a:cxnLst/>
                <a:rect l="l" t="t" r="r" b="b"/>
                <a:pathLst>
                  <a:path w="6666" h="3243" fill="none" extrusionOk="0">
                    <a:moveTo>
                      <a:pt x="1" y="3242"/>
                    </a:moveTo>
                    <a:lnTo>
                      <a:pt x="3128" y="115"/>
                    </a:lnTo>
                    <a:cubicBezTo>
                      <a:pt x="3242" y="1"/>
                      <a:pt x="3424" y="1"/>
                      <a:pt x="3539" y="115"/>
                    </a:cubicBezTo>
                    <a:lnTo>
                      <a:pt x="6666" y="324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89"/>
              <p:cNvSpPr/>
              <p:nvPr/>
            </p:nvSpPr>
            <p:spPr>
              <a:xfrm>
                <a:off x="2077591" y="2550308"/>
                <a:ext cx="192747" cy="93742"/>
              </a:xfrm>
              <a:custGeom>
                <a:avLst/>
                <a:gdLst/>
                <a:ahLst/>
                <a:cxnLst/>
                <a:rect l="l" t="t" r="r" b="b"/>
                <a:pathLst>
                  <a:path w="6666" h="3242" fill="none" extrusionOk="0">
                    <a:moveTo>
                      <a:pt x="1" y="3241"/>
                    </a:moveTo>
                    <a:lnTo>
                      <a:pt x="3128" y="114"/>
                    </a:lnTo>
                    <a:cubicBezTo>
                      <a:pt x="3242" y="0"/>
                      <a:pt x="3424" y="0"/>
                      <a:pt x="3539" y="114"/>
                    </a:cubicBezTo>
                    <a:lnTo>
                      <a:pt x="6666" y="3241"/>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363" name="Google Shape;1363;p89"/>
          <p:cNvGrpSpPr/>
          <p:nvPr/>
        </p:nvGrpSpPr>
        <p:grpSpPr>
          <a:xfrm rot="10800000" flipH="1">
            <a:off x="620989" y="2845246"/>
            <a:ext cx="674529" cy="778825"/>
            <a:chOff x="511439" y="2611666"/>
            <a:chExt cx="674529" cy="778825"/>
          </a:xfrm>
        </p:grpSpPr>
        <p:sp>
          <p:nvSpPr>
            <p:cNvPr id="1364" name="Google Shape;1364;p89"/>
            <p:cNvSpPr/>
            <p:nvPr/>
          </p:nvSpPr>
          <p:spPr>
            <a:xfrm>
              <a:off x="511439" y="2611666"/>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89"/>
            <p:cNvSpPr/>
            <p:nvPr/>
          </p:nvSpPr>
          <p:spPr>
            <a:xfrm>
              <a:off x="511439" y="3053198"/>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66" name="Google Shape;1366;p89"/>
          <p:cNvGrpSpPr/>
          <p:nvPr/>
        </p:nvGrpSpPr>
        <p:grpSpPr>
          <a:xfrm>
            <a:off x="-45481" y="-21187"/>
            <a:ext cx="2762758" cy="1986613"/>
            <a:chOff x="-45481" y="-21187"/>
            <a:chExt cx="2762758" cy="1986613"/>
          </a:xfrm>
        </p:grpSpPr>
        <p:grpSp>
          <p:nvGrpSpPr>
            <p:cNvPr id="1367" name="Google Shape;1367;p89"/>
            <p:cNvGrpSpPr/>
            <p:nvPr/>
          </p:nvGrpSpPr>
          <p:grpSpPr>
            <a:xfrm rot="10800000" flipH="1">
              <a:off x="258792" y="-21179"/>
              <a:ext cx="533279" cy="1164899"/>
              <a:chOff x="1531792" y="4233942"/>
              <a:chExt cx="533279" cy="1164899"/>
            </a:xfrm>
          </p:grpSpPr>
          <p:sp>
            <p:nvSpPr>
              <p:cNvPr id="1368" name="Google Shape;1368;p89"/>
              <p:cNvSpPr/>
              <p:nvPr/>
            </p:nvSpPr>
            <p:spPr>
              <a:xfrm>
                <a:off x="1531792" y="4484086"/>
                <a:ext cx="531978" cy="382806"/>
              </a:xfrm>
              <a:custGeom>
                <a:avLst/>
                <a:gdLst/>
                <a:ahLst/>
                <a:cxnLst/>
                <a:rect l="l" t="t" r="r" b="b"/>
                <a:pathLst>
                  <a:path w="18398" h="13239" extrusionOk="0">
                    <a:moveTo>
                      <a:pt x="0" y="0"/>
                    </a:moveTo>
                    <a:lnTo>
                      <a:pt x="0" y="13239"/>
                    </a:lnTo>
                    <a:lnTo>
                      <a:pt x="18397" y="13239"/>
                    </a:lnTo>
                    <a:lnTo>
                      <a:pt x="183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89"/>
              <p:cNvSpPr/>
              <p:nvPr/>
            </p:nvSpPr>
            <p:spPr>
              <a:xfrm>
                <a:off x="1531792" y="4233942"/>
                <a:ext cx="531978" cy="250173"/>
              </a:xfrm>
              <a:custGeom>
                <a:avLst/>
                <a:gdLst/>
                <a:ahLst/>
                <a:cxnLst/>
                <a:rect l="l" t="t" r="r" b="b"/>
                <a:pathLst>
                  <a:path w="18398" h="8652" extrusionOk="0">
                    <a:moveTo>
                      <a:pt x="0" y="0"/>
                    </a:moveTo>
                    <a:lnTo>
                      <a:pt x="0" y="8651"/>
                    </a:lnTo>
                    <a:lnTo>
                      <a:pt x="18397" y="8651"/>
                    </a:lnTo>
                    <a:lnTo>
                      <a:pt x="1839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89"/>
              <p:cNvSpPr/>
              <p:nvPr/>
            </p:nvSpPr>
            <p:spPr>
              <a:xfrm>
                <a:off x="1531792" y="4866198"/>
                <a:ext cx="533279" cy="532643"/>
              </a:xfrm>
              <a:custGeom>
                <a:avLst/>
                <a:gdLst/>
                <a:ahLst/>
                <a:cxnLst/>
                <a:rect l="l" t="t" r="r" b="b"/>
                <a:pathLst>
                  <a:path w="18443" h="18421" extrusionOk="0">
                    <a:moveTo>
                      <a:pt x="0" y="1"/>
                    </a:moveTo>
                    <a:lnTo>
                      <a:pt x="0" y="18421"/>
                    </a:lnTo>
                    <a:lnTo>
                      <a:pt x="18443" y="18421"/>
                    </a:lnTo>
                    <a:lnTo>
                      <a:pt x="18443"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71" name="Google Shape;1371;p89"/>
            <p:cNvGrpSpPr/>
            <p:nvPr/>
          </p:nvGrpSpPr>
          <p:grpSpPr>
            <a:xfrm rot="10800000" flipH="1">
              <a:off x="900965" y="-21178"/>
              <a:ext cx="908827" cy="1986604"/>
              <a:chOff x="2173965" y="3412236"/>
              <a:chExt cx="908827" cy="1986604"/>
            </a:xfrm>
          </p:grpSpPr>
          <p:sp>
            <p:nvSpPr>
              <p:cNvPr id="1372" name="Google Shape;1372;p89"/>
              <p:cNvSpPr/>
              <p:nvPr/>
            </p:nvSpPr>
            <p:spPr>
              <a:xfrm>
                <a:off x="2174601" y="3837951"/>
                <a:ext cx="906861" cy="654057"/>
              </a:xfrm>
              <a:custGeom>
                <a:avLst/>
                <a:gdLst/>
                <a:ahLst/>
                <a:cxnLst/>
                <a:rect l="l" t="t" r="r" b="b"/>
                <a:pathLst>
                  <a:path w="31363" h="22620" extrusionOk="0">
                    <a:moveTo>
                      <a:pt x="1" y="0"/>
                    </a:moveTo>
                    <a:lnTo>
                      <a:pt x="1" y="22620"/>
                    </a:lnTo>
                    <a:lnTo>
                      <a:pt x="31363" y="22620"/>
                    </a:lnTo>
                    <a:lnTo>
                      <a:pt x="3136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89"/>
              <p:cNvSpPr/>
              <p:nvPr/>
            </p:nvSpPr>
            <p:spPr>
              <a:xfrm>
                <a:off x="2174601" y="3412236"/>
                <a:ext cx="906861" cy="426381"/>
              </a:xfrm>
              <a:custGeom>
                <a:avLst/>
                <a:gdLst/>
                <a:ahLst/>
                <a:cxnLst/>
                <a:rect l="l" t="t" r="r" b="b"/>
                <a:pathLst>
                  <a:path w="31363" h="14746" extrusionOk="0">
                    <a:moveTo>
                      <a:pt x="1" y="1"/>
                    </a:moveTo>
                    <a:lnTo>
                      <a:pt x="1" y="14746"/>
                    </a:lnTo>
                    <a:lnTo>
                      <a:pt x="31363" y="14746"/>
                    </a:lnTo>
                    <a:lnTo>
                      <a:pt x="3136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89"/>
              <p:cNvSpPr/>
              <p:nvPr/>
            </p:nvSpPr>
            <p:spPr>
              <a:xfrm>
                <a:off x="2173965" y="4490013"/>
                <a:ext cx="908827" cy="908827"/>
              </a:xfrm>
              <a:custGeom>
                <a:avLst/>
                <a:gdLst/>
                <a:ahLst/>
                <a:cxnLst/>
                <a:rect l="l" t="t" r="r" b="b"/>
                <a:pathLst>
                  <a:path w="31431" h="31431" extrusionOk="0">
                    <a:moveTo>
                      <a:pt x="0" y="1"/>
                    </a:moveTo>
                    <a:lnTo>
                      <a:pt x="0" y="31431"/>
                    </a:lnTo>
                    <a:lnTo>
                      <a:pt x="31431" y="31431"/>
                    </a:lnTo>
                    <a:lnTo>
                      <a:pt x="3143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75" name="Google Shape;1375;p89"/>
            <p:cNvGrpSpPr/>
            <p:nvPr/>
          </p:nvGrpSpPr>
          <p:grpSpPr>
            <a:xfrm rot="10800000" flipH="1">
              <a:off x="1960902" y="-21179"/>
              <a:ext cx="410535" cy="896943"/>
              <a:chOff x="3233902" y="4501898"/>
              <a:chExt cx="410535" cy="896943"/>
            </a:xfrm>
          </p:grpSpPr>
          <p:sp>
            <p:nvSpPr>
              <p:cNvPr id="1376" name="Google Shape;1376;p89"/>
              <p:cNvSpPr/>
              <p:nvPr/>
            </p:nvSpPr>
            <p:spPr>
              <a:xfrm>
                <a:off x="3233902" y="4694616"/>
                <a:ext cx="409234" cy="295049"/>
              </a:xfrm>
              <a:custGeom>
                <a:avLst/>
                <a:gdLst/>
                <a:ahLst/>
                <a:cxnLst/>
                <a:rect l="l" t="t" r="r" b="b"/>
                <a:pathLst>
                  <a:path w="14153" h="10204" extrusionOk="0">
                    <a:moveTo>
                      <a:pt x="1" y="0"/>
                    </a:moveTo>
                    <a:lnTo>
                      <a:pt x="1" y="10203"/>
                    </a:lnTo>
                    <a:lnTo>
                      <a:pt x="14152" y="10203"/>
                    </a:lnTo>
                    <a:lnTo>
                      <a:pt x="1415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89"/>
              <p:cNvSpPr/>
              <p:nvPr/>
            </p:nvSpPr>
            <p:spPr>
              <a:xfrm>
                <a:off x="3233902" y="4501898"/>
                <a:ext cx="409234" cy="192747"/>
              </a:xfrm>
              <a:custGeom>
                <a:avLst/>
                <a:gdLst/>
                <a:ahLst/>
                <a:cxnLst/>
                <a:rect l="l" t="t" r="r" b="b"/>
                <a:pathLst>
                  <a:path w="14153" h="6666" extrusionOk="0">
                    <a:moveTo>
                      <a:pt x="1" y="0"/>
                    </a:moveTo>
                    <a:lnTo>
                      <a:pt x="1" y="6665"/>
                    </a:lnTo>
                    <a:lnTo>
                      <a:pt x="14152" y="6665"/>
                    </a:lnTo>
                    <a:lnTo>
                      <a:pt x="141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89"/>
              <p:cNvSpPr/>
              <p:nvPr/>
            </p:nvSpPr>
            <p:spPr>
              <a:xfrm>
                <a:off x="3233902" y="4988971"/>
                <a:ext cx="410535" cy="409870"/>
              </a:xfrm>
              <a:custGeom>
                <a:avLst/>
                <a:gdLst/>
                <a:ahLst/>
                <a:cxnLst/>
                <a:rect l="l" t="t" r="r" b="b"/>
                <a:pathLst>
                  <a:path w="14198" h="14175" extrusionOk="0">
                    <a:moveTo>
                      <a:pt x="1" y="0"/>
                    </a:moveTo>
                    <a:lnTo>
                      <a:pt x="1" y="14175"/>
                    </a:lnTo>
                    <a:lnTo>
                      <a:pt x="14198" y="14175"/>
                    </a:lnTo>
                    <a:lnTo>
                      <a:pt x="1419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79" name="Google Shape;1379;p89"/>
            <p:cNvGrpSpPr/>
            <p:nvPr/>
          </p:nvGrpSpPr>
          <p:grpSpPr>
            <a:xfrm rot="10800000" flipH="1">
              <a:off x="-45481" y="-21179"/>
              <a:ext cx="194743" cy="425716"/>
              <a:chOff x="1227519" y="4973125"/>
              <a:chExt cx="194743" cy="425716"/>
            </a:xfrm>
          </p:grpSpPr>
          <p:sp>
            <p:nvSpPr>
              <p:cNvPr id="1380" name="Google Shape;1380;p89"/>
              <p:cNvSpPr/>
              <p:nvPr/>
            </p:nvSpPr>
            <p:spPr>
              <a:xfrm>
                <a:off x="1227519" y="5064208"/>
                <a:ext cx="194743" cy="140614"/>
              </a:xfrm>
              <a:custGeom>
                <a:avLst/>
                <a:gdLst/>
                <a:ahLst/>
                <a:cxnLst/>
                <a:rect l="l" t="t" r="r" b="b"/>
                <a:pathLst>
                  <a:path w="6735" h="4863" extrusionOk="0">
                    <a:moveTo>
                      <a:pt x="1" y="0"/>
                    </a:moveTo>
                    <a:lnTo>
                      <a:pt x="1" y="4862"/>
                    </a:lnTo>
                    <a:lnTo>
                      <a:pt x="6734" y="4862"/>
                    </a:lnTo>
                    <a:lnTo>
                      <a:pt x="673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89"/>
              <p:cNvSpPr/>
              <p:nvPr/>
            </p:nvSpPr>
            <p:spPr>
              <a:xfrm>
                <a:off x="1227519" y="4973125"/>
                <a:ext cx="194743" cy="91111"/>
              </a:xfrm>
              <a:custGeom>
                <a:avLst/>
                <a:gdLst/>
                <a:ahLst/>
                <a:cxnLst/>
                <a:rect l="l" t="t" r="r" b="b"/>
                <a:pathLst>
                  <a:path w="6735" h="3151" extrusionOk="0">
                    <a:moveTo>
                      <a:pt x="1" y="1"/>
                    </a:moveTo>
                    <a:lnTo>
                      <a:pt x="1" y="3150"/>
                    </a:lnTo>
                    <a:lnTo>
                      <a:pt x="6734" y="3150"/>
                    </a:lnTo>
                    <a:lnTo>
                      <a:pt x="67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89"/>
              <p:cNvSpPr/>
              <p:nvPr/>
            </p:nvSpPr>
            <p:spPr>
              <a:xfrm>
                <a:off x="1227519" y="5204127"/>
                <a:ext cx="194743" cy="194714"/>
              </a:xfrm>
              <a:custGeom>
                <a:avLst/>
                <a:gdLst/>
                <a:ahLst/>
                <a:cxnLst/>
                <a:rect l="l" t="t" r="r" b="b"/>
                <a:pathLst>
                  <a:path w="6735" h="6734" extrusionOk="0">
                    <a:moveTo>
                      <a:pt x="1" y="0"/>
                    </a:moveTo>
                    <a:lnTo>
                      <a:pt x="1" y="6734"/>
                    </a:lnTo>
                    <a:lnTo>
                      <a:pt x="6734" y="6734"/>
                    </a:lnTo>
                    <a:lnTo>
                      <a:pt x="673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83" name="Google Shape;1383;p89"/>
            <p:cNvGrpSpPr/>
            <p:nvPr/>
          </p:nvGrpSpPr>
          <p:grpSpPr>
            <a:xfrm rot="10800000">
              <a:off x="2522534" y="-21187"/>
              <a:ext cx="194743" cy="425716"/>
              <a:chOff x="3773109" y="4973125"/>
              <a:chExt cx="194743" cy="425716"/>
            </a:xfrm>
          </p:grpSpPr>
          <p:sp>
            <p:nvSpPr>
              <p:cNvPr id="1384" name="Google Shape;1384;p89"/>
              <p:cNvSpPr/>
              <p:nvPr/>
            </p:nvSpPr>
            <p:spPr>
              <a:xfrm>
                <a:off x="3773109" y="5064208"/>
                <a:ext cx="194743" cy="140614"/>
              </a:xfrm>
              <a:custGeom>
                <a:avLst/>
                <a:gdLst/>
                <a:ahLst/>
                <a:cxnLst/>
                <a:rect l="l" t="t" r="r" b="b"/>
                <a:pathLst>
                  <a:path w="6735" h="4863" extrusionOk="0">
                    <a:moveTo>
                      <a:pt x="1" y="0"/>
                    </a:moveTo>
                    <a:lnTo>
                      <a:pt x="1" y="4862"/>
                    </a:lnTo>
                    <a:lnTo>
                      <a:pt x="6734" y="4862"/>
                    </a:lnTo>
                    <a:lnTo>
                      <a:pt x="673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89"/>
              <p:cNvSpPr/>
              <p:nvPr/>
            </p:nvSpPr>
            <p:spPr>
              <a:xfrm>
                <a:off x="3773109" y="4973125"/>
                <a:ext cx="194743" cy="91111"/>
              </a:xfrm>
              <a:custGeom>
                <a:avLst/>
                <a:gdLst/>
                <a:ahLst/>
                <a:cxnLst/>
                <a:rect l="l" t="t" r="r" b="b"/>
                <a:pathLst>
                  <a:path w="6735" h="3151" extrusionOk="0">
                    <a:moveTo>
                      <a:pt x="1" y="1"/>
                    </a:moveTo>
                    <a:lnTo>
                      <a:pt x="1" y="3150"/>
                    </a:lnTo>
                    <a:lnTo>
                      <a:pt x="6734" y="3150"/>
                    </a:lnTo>
                    <a:lnTo>
                      <a:pt x="67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89"/>
              <p:cNvSpPr/>
              <p:nvPr/>
            </p:nvSpPr>
            <p:spPr>
              <a:xfrm>
                <a:off x="3773109" y="5204127"/>
                <a:ext cx="194743" cy="194714"/>
              </a:xfrm>
              <a:custGeom>
                <a:avLst/>
                <a:gdLst/>
                <a:ahLst/>
                <a:cxnLst/>
                <a:rect l="l" t="t" r="r" b="b"/>
                <a:pathLst>
                  <a:path w="6735" h="6734" extrusionOk="0">
                    <a:moveTo>
                      <a:pt x="1" y="0"/>
                    </a:moveTo>
                    <a:lnTo>
                      <a:pt x="1" y="6734"/>
                    </a:lnTo>
                    <a:lnTo>
                      <a:pt x="6734" y="6734"/>
                    </a:lnTo>
                    <a:lnTo>
                      <a:pt x="673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387" name="Google Shape;1387;p89"/>
          <p:cNvSpPr txBox="1">
            <a:spLocks noGrp="1"/>
          </p:cNvSpPr>
          <p:nvPr>
            <p:ph type="title"/>
          </p:nvPr>
        </p:nvSpPr>
        <p:spPr>
          <a:xfrm>
            <a:off x="1661125" y="2079575"/>
            <a:ext cx="6769800" cy="1511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Implementierung eines Data Warehouse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90"/>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Was ist…</a:t>
            </a:r>
            <a:endParaRPr/>
          </a:p>
        </p:txBody>
      </p:sp>
      <p:sp>
        <p:nvSpPr>
          <p:cNvPr id="1393" name="Google Shape;1393;p90"/>
          <p:cNvSpPr txBox="1">
            <a:spLocks noGrp="1"/>
          </p:cNvSpPr>
          <p:nvPr>
            <p:ph type="subTitle" idx="1"/>
          </p:nvPr>
        </p:nvSpPr>
        <p:spPr>
          <a:xfrm>
            <a:off x="153525" y="1700300"/>
            <a:ext cx="4861200" cy="233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394" name="Google Shape;1394;p90"/>
          <p:cNvPicPr preferRelativeResize="0"/>
          <p:nvPr/>
        </p:nvPicPr>
        <p:blipFill>
          <a:blip r:embed="rId3">
            <a:alphaModFix/>
          </a:blip>
          <a:stretch>
            <a:fillRect/>
          </a:stretch>
        </p:blipFill>
        <p:spPr>
          <a:xfrm>
            <a:off x="888500" y="1280025"/>
            <a:ext cx="5722524" cy="3618950"/>
          </a:xfrm>
          <a:prstGeom prst="rect">
            <a:avLst/>
          </a:prstGeom>
          <a:noFill/>
          <a:ln>
            <a:noFill/>
          </a:ln>
        </p:spPr>
      </p:pic>
      <p:sp>
        <p:nvSpPr>
          <p:cNvPr id="1395" name="Google Shape;1395;p90"/>
          <p:cNvSpPr txBox="1"/>
          <p:nvPr/>
        </p:nvSpPr>
        <p:spPr>
          <a:xfrm>
            <a:off x="7054875" y="1522875"/>
            <a:ext cx="924000" cy="2834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800">
              <a:solidFill>
                <a:schemeClr val="dk1"/>
              </a:solidFill>
              <a:latin typeface="Work Sans"/>
              <a:ea typeface="Work Sans"/>
              <a:cs typeface="Work Sans"/>
              <a:sym typeface="Work Sans"/>
            </a:endParaRPr>
          </a:p>
          <a:p>
            <a:pPr marL="0" lvl="0" indent="0" algn="l" rtl="0">
              <a:spcBef>
                <a:spcPts val="0"/>
              </a:spcBef>
              <a:spcAft>
                <a:spcPts val="0"/>
              </a:spcAft>
              <a:buNone/>
            </a:pPr>
            <a:endParaRPr sz="800">
              <a:solidFill>
                <a:schemeClr val="dk1"/>
              </a:solidFill>
              <a:latin typeface="Work Sans"/>
              <a:ea typeface="Work Sans"/>
              <a:cs typeface="Work Sans"/>
              <a:sym typeface="Work Sans"/>
            </a:endParaRPr>
          </a:p>
          <a:p>
            <a:pPr marL="0" lvl="0" indent="0" algn="l" rtl="0">
              <a:spcBef>
                <a:spcPts val="0"/>
              </a:spcBef>
              <a:spcAft>
                <a:spcPts val="0"/>
              </a:spcAft>
              <a:buNone/>
            </a:pPr>
            <a:endParaRPr sz="800">
              <a:solidFill>
                <a:schemeClr val="dk1"/>
              </a:solidFill>
              <a:latin typeface="Work Sans"/>
              <a:ea typeface="Work Sans"/>
              <a:cs typeface="Work Sans"/>
              <a:sym typeface="Work Sans"/>
            </a:endParaRPr>
          </a:p>
          <a:p>
            <a:pPr marL="0" lvl="0" indent="0" algn="l" rtl="0">
              <a:spcBef>
                <a:spcPts val="0"/>
              </a:spcBef>
              <a:spcAft>
                <a:spcPts val="0"/>
              </a:spcAft>
              <a:buNone/>
            </a:pPr>
            <a:endParaRPr sz="800">
              <a:solidFill>
                <a:schemeClr val="dk1"/>
              </a:solidFill>
              <a:latin typeface="Work Sans"/>
              <a:ea typeface="Work Sans"/>
              <a:cs typeface="Work Sans"/>
              <a:sym typeface="Work Sans"/>
            </a:endParaRPr>
          </a:p>
          <a:p>
            <a:pPr marL="0" lvl="0" indent="0" algn="l" rtl="0">
              <a:spcBef>
                <a:spcPts val="0"/>
              </a:spcBef>
              <a:spcAft>
                <a:spcPts val="0"/>
              </a:spcAft>
              <a:buNone/>
            </a:pPr>
            <a:endParaRPr sz="800">
              <a:solidFill>
                <a:schemeClr val="dk1"/>
              </a:solidFill>
              <a:latin typeface="Work Sans"/>
              <a:ea typeface="Work Sans"/>
              <a:cs typeface="Work Sans"/>
              <a:sym typeface="Work Sans"/>
            </a:endParaRPr>
          </a:p>
          <a:p>
            <a:pPr marL="0" lvl="0" indent="0" algn="l" rtl="0">
              <a:spcBef>
                <a:spcPts val="0"/>
              </a:spcBef>
              <a:spcAft>
                <a:spcPts val="0"/>
              </a:spcAft>
              <a:buNone/>
            </a:pPr>
            <a:endParaRPr sz="800">
              <a:solidFill>
                <a:schemeClr val="dk1"/>
              </a:solidFill>
              <a:latin typeface="Work Sans"/>
              <a:ea typeface="Work Sans"/>
              <a:cs typeface="Work Sans"/>
              <a:sym typeface="Work Sans"/>
            </a:endParaRPr>
          </a:p>
          <a:p>
            <a:pPr marL="0" lvl="0" indent="0" algn="l" rtl="0">
              <a:spcBef>
                <a:spcPts val="0"/>
              </a:spcBef>
              <a:spcAft>
                <a:spcPts val="0"/>
              </a:spcAft>
              <a:buNone/>
            </a:pPr>
            <a:endParaRPr sz="800">
              <a:solidFill>
                <a:schemeClr val="dk1"/>
              </a:solidFill>
              <a:latin typeface="Work Sans"/>
              <a:ea typeface="Work Sans"/>
              <a:cs typeface="Work Sans"/>
              <a:sym typeface="Work Sans"/>
            </a:endParaRPr>
          </a:p>
          <a:p>
            <a:pPr marL="0" lvl="0" indent="0" algn="l" rtl="0">
              <a:spcBef>
                <a:spcPts val="0"/>
              </a:spcBef>
              <a:spcAft>
                <a:spcPts val="0"/>
              </a:spcAft>
              <a:buNone/>
            </a:pPr>
            <a:endParaRPr sz="800">
              <a:solidFill>
                <a:schemeClr val="dk1"/>
              </a:solidFill>
              <a:latin typeface="Work Sans"/>
              <a:ea typeface="Work Sans"/>
              <a:cs typeface="Work Sans"/>
              <a:sym typeface="Work Sans"/>
            </a:endParaRPr>
          </a:p>
          <a:p>
            <a:pPr marL="0" lvl="0" indent="0" algn="l" rtl="0">
              <a:spcBef>
                <a:spcPts val="0"/>
              </a:spcBef>
              <a:spcAft>
                <a:spcPts val="0"/>
              </a:spcAft>
              <a:buNone/>
            </a:pPr>
            <a:endParaRPr sz="800">
              <a:solidFill>
                <a:schemeClr val="dk1"/>
              </a:solidFill>
              <a:latin typeface="Work Sans"/>
              <a:ea typeface="Work Sans"/>
              <a:cs typeface="Work Sans"/>
              <a:sym typeface="Work Sans"/>
            </a:endParaRPr>
          </a:p>
          <a:p>
            <a:pPr marL="0" lvl="0" indent="0" algn="l" rtl="0">
              <a:spcBef>
                <a:spcPts val="0"/>
              </a:spcBef>
              <a:spcAft>
                <a:spcPts val="0"/>
              </a:spcAft>
              <a:buNone/>
            </a:pPr>
            <a:endParaRPr sz="800">
              <a:solidFill>
                <a:schemeClr val="dk1"/>
              </a:solidFill>
              <a:latin typeface="Work Sans"/>
              <a:ea typeface="Work Sans"/>
              <a:cs typeface="Work Sans"/>
              <a:sym typeface="Work Sans"/>
            </a:endParaRPr>
          </a:p>
          <a:p>
            <a:pPr marL="0" lvl="0" indent="0" algn="l" rtl="0">
              <a:spcBef>
                <a:spcPts val="0"/>
              </a:spcBef>
              <a:spcAft>
                <a:spcPts val="0"/>
              </a:spcAft>
              <a:buNone/>
            </a:pPr>
            <a:endParaRPr sz="800">
              <a:solidFill>
                <a:schemeClr val="dk1"/>
              </a:solidFill>
              <a:latin typeface="Work Sans"/>
              <a:ea typeface="Work Sans"/>
              <a:cs typeface="Work Sans"/>
              <a:sym typeface="Work Sans"/>
            </a:endParaRPr>
          </a:p>
          <a:p>
            <a:pPr marL="0" lvl="0" indent="0" algn="l" rtl="0">
              <a:spcBef>
                <a:spcPts val="0"/>
              </a:spcBef>
              <a:spcAft>
                <a:spcPts val="0"/>
              </a:spcAft>
              <a:buNone/>
            </a:pPr>
            <a:endParaRPr sz="800">
              <a:solidFill>
                <a:schemeClr val="dk1"/>
              </a:solidFill>
              <a:latin typeface="Work Sans"/>
              <a:ea typeface="Work Sans"/>
              <a:cs typeface="Work Sans"/>
              <a:sym typeface="Work Sans"/>
            </a:endParaRPr>
          </a:p>
          <a:p>
            <a:pPr marL="0" lvl="0" indent="0" algn="l" rtl="0">
              <a:spcBef>
                <a:spcPts val="0"/>
              </a:spcBef>
              <a:spcAft>
                <a:spcPts val="0"/>
              </a:spcAft>
              <a:buNone/>
            </a:pPr>
            <a:endParaRPr sz="800">
              <a:solidFill>
                <a:schemeClr val="dk1"/>
              </a:solidFill>
              <a:latin typeface="Work Sans"/>
              <a:ea typeface="Work Sans"/>
              <a:cs typeface="Work Sans"/>
              <a:sym typeface="Work Sans"/>
            </a:endParaRPr>
          </a:p>
          <a:p>
            <a:pPr marL="0" lvl="0" indent="0" algn="l" rtl="0">
              <a:spcBef>
                <a:spcPts val="0"/>
              </a:spcBef>
              <a:spcAft>
                <a:spcPts val="0"/>
              </a:spcAft>
              <a:buNone/>
            </a:pPr>
            <a:endParaRPr sz="800">
              <a:solidFill>
                <a:schemeClr val="dk1"/>
              </a:solidFill>
              <a:latin typeface="Work Sans"/>
              <a:ea typeface="Work Sans"/>
              <a:cs typeface="Work Sans"/>
              <a:sym typeface="Work Sans"/>
            </a:endParaRPr>
          </a:p>
          <a:p>
            <a:pPr marL="0" lvl="0" indent="0" algn="l" rtl="0">
              <a:spcBef>
                <a:spcPts val="0"/>
              </a:spcBef>
              <a:spcAft>
                <a:spcPts val="0"/>
              </a:spcAft>
              <a:buNone/>
            </a:pPr>
            <a:endParaRPr sz="800">
              <a:solidFill>
                <a:schemeClr val="dk1"/>
              </a:solidFill>
              <a:latin typeface="Work Sans"/>
              <a:ea typeface="Work Sans"/>
              <a:cs typeface="Work Sans"/>
              <a:sym typeface="Work Sans"/>
            </a:endParaRPr>
          </a:p>
          <a:p>
            <a:pPr marL="0" lvl="0" indent="0" algn="l" rtl="0">
              <a:spcBef>
                <a:spcPts val="0"/>
              </a:spcBef>
              <a:spcAft>
                <a:spcPts val="0"/>
              </a:spcAft>
              <a:buNone/>
            </a:pPr>
            <a:endParaRPr sz="800">
              <a:solidFill>
                <a:schemeClr val="dk1"/>
              </a:solidFill>
              <a:latin typeface="Work Sans"/>
              <a:ea typeface="Work Sans"/>
              <a:cs typeface="Work Sans"/>
              <a:sym typeface="Work Sans"/>
            </a:endParaRPr>
          </a:p>
          <a:p>
            <a:pPr marL="0" lvl="0" indent="0" algn="l" rtl="0">
              <a:spcBef>
                <a:spcPts val="0"/>
              </a:spcBef>
              <a:spcAft>
                <a:spcPts val="0"/>
              </a:spcAft>
              <a:buNone/>
            </a:pPr>
            <a:r>
              <a:rPr lang="en" sz="800">
                <a:solidFill>
                  <a:schemeClr val="dk1"/>
                </a:solidFill>
                <a:latin typeface="Work Sans"/>
                <a:ea typeface="Work Sans"/>
                <a:cs typeface="Work Sans"/>
                <a:sym typeface="Work Sans"/>
              </a:rPr>
              <a:t> </a:t>
            </a:r>
            <a:endParaRPr sz="800">
              <a:solidFill>
                <a:schemeClr val="dk1"/>
              </a:solidFill>
              <a:latin typeface="Work Sans"/>
              <a:ea typeface="Work Sans"/>
              <a:cs typeface="Work Sans"/>
              <a:sym typeface="Work Sans"/>
            </a:endParaRPr>
          </a:p>
          <a:p>
            <a:pPr marL="0" lvl="0" indent="0" algn="l" rtl="0">
              <a:spcBef>
                <a:spcPts val="0"/>
              </a:spcBef>
              <a:spcAft>
                <a:spcPts val="0"/>
              </a:spcAft>
              <a:buNone/>
            </a:pPr>
            <a:endParaRPr sz="800">
              <a:solidFill>
                <a:schemeClr val="dk1"/>
              </a:solidFill>
              <a:latin typeface="Work Sans"/>
              <a:ea typeface="Work Sans"/>
              <a:cs typeface="Work Sans"/>
              <a:sym typeface="Work Sans"/>
            </a:endParaRPr>
          </a:p>
          <a:p>
            <a:pPr marL="0" lvl="0" indent="0" algn="l" rtl="0">
              <a:spcBef>
                <a:spcPts val="0"/>
              </a:spcBef>
              <a:spcAft>
                <a:spcPts val="0"/>
              </a:spcAft>
              <a:buNone/>
            </a:pPr>
            <a:endParaRPr sz="800">
              <a:solidFill>
                <a:schemeClr val="dk1"/>
              </a:solidFill>
              <a:latin typeface="Work Sans"/>
              <a:ea typeface="Work Sans"/>
              <a:cs typeface="Work Sans"/>
              <a:sym typeface="Work Sans"/>
            </a:endParaRPr>
          </a:p>
          <a:p>
            <a:pPr marL="0" lvl="0" indent="0" algn="l" rtl="0">
              <a:spcBef>
                <a:spcPts val="0"/>
              </a:spcBef>
              <a:spcAft>
                <a:spcPts val="0"/>
              </a:spcAft>
              <a:buNone/>
            </a:pPr>
            <a:endParaRPr sz="800">
              <a:solidFill>
                <a:schemeClr val="dk1"/>
              </a:solidFill>
              <a:latin typeface="Work Sans"/>
              <a:ea typeface="Work Sans"/>
              <a:cs typeface="Work Sans"/>
              <a:sym typeface="Work Sans"/>
            </a:endParaRPr>
          </a:p>
        </p:txBody>
      </p:sp>
      <p:sp>
        <p:nvSpPr>
          <p:cNvPr id="1396" name="Google Shape;1396;p90"/>
          <p:cNvSpPr/>
          <p:nvPr/>
        </p:nvSpPr>
        <p:spPr>
          <a:xfrm>
            <a:off x="7276738" y="3717850"/>
            <a:ext cx="480275" cy="394850"/>
          </a:xfrm>
          <a:prstGeom prst="flowChartMagneticDisk">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397" name="Google Shape;1397;p90"/>
          <p:cNvSpPr/>
          <p:nvPr/>
        </p:nvSpPr>
        <p:spPr>
          <a:xfrm>
            <a:off x="7310625" y="1730725"/>
            <a:ext cx="480300" cy="432300"/>
          </a:xfrm>
          <a:prstGeom prst="cube">
            <a:avLst>
              <a:gd name="adj" fmla="val 25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398" name="Google Shape;1398;p90"/>
          <p:cNvSpPr/>
          <p:nvPr/>
        </p:nvSpPr>
        <p:spPr>
          <a:xfrm>
            <a:off x="7557493" y="3099341"/>
            <a:ext cx="281857" cy="120084"/>
          </a:xfrm>
          <a:prstGeom prst="flowChartProcess">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399" name="Google Shape;1399;p90"/>
          <p:cNvSpPr/>
          <p:nvPr/>
        </p:nvSpPr>
        <p:spPr>
          <a:xfrm>
            <a:off x="7381195" y="2695200"/>
            <a:ext cx="281857" cy="120084"/>
          </a:xfrm>
          <a:prstGeom prst="flowChartProcess">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400" name="Google Shape;1400;p90"/>
          <p:cNvSpPr/>
          <p:nvPr/>
        </p:nvSpPr>
        <p:spPr>
          <a:xfrm>
            <a:off x="7169725" y="3099341"/>
            <a:ext cx="281857" cy="120084"/>
          </a:xfrm>
          <a:prstGeom prst="flowChartProcess">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401" name="Google Shape;1401;p90"/>
          <p:cNvSpPr/>
          <p:nvPr/>
        </p:nvSpPr>
        <p:spPr>
          <a:xfrm>
            <a:off x="7451582" y="2857122"/>
            <a:ext cx="141083" cy="80065"/>
          </a:xfrm>
          <a:prstGeom prst="flowChartMerge">
            <a:avLst/>
          </a:prstGeom>
          <a:solidFill>
            <a:srgbClr val="741B4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cxnSp>
        <p:nvCxnSpPr>
          <p:cNvPr id="1402" name="Google Shape;1402;p90"/>
          <p:cNvCxnSpPr>
            <a:stCxn id="1401" idx="2"/>
            <a:endCxn id="1398" idx="0"/>
          </p:cNvCxnSpPr>
          <p:nvPr/>
        </p:nvCxnSpPr>
        <p:spPr>
          <a:xfrm rot="-5400000" flipH="1">
            <a:off x="7529174" y="2930138"/>
            <a:ext cx="162300" cy="176400"/>
          </a:xfrm>
          <a:prstGeom prst="bentConnector3">
            <a:avLst>
              <a:gd name="adj1" fmla="val 49955"/>
            </a:avLst>
          </a:prstGeom>
          <a:noFill/>
          <a:ln w="9525" cap="flat" cmpd="sng">
            <a:solidFill>
              <a:schemeClr val="dk1"/>
            </a:solidFill>
            <a:prstDash val="solid"/>
            <a:round/>
            <a:headEnd type="none" w="med" len="med"/>
            <a:tailEnd type="none" w="med" len="med"/>
          </a:ln>
        </p:spPr>
      </p:cxnSp>
      <p:cxnSp>
        <p:nvCxnSpPr>
          <p:cNvPr id="1403" name="Google Shape;1403;p90"/>
          <p:cNvCxnSpPr>
            <a:stCxn id="1401" idx="2"/>
            <a:endCxn id="1400" idx="0"/>
          </p:cNvCxnSpPr>
          <p:nvPr/>
        </p:nvCxnSpPr>
        <p:spPr>
          <a:xfrm rot="5400000">
            <a:off x="7335224" y="2912588"/>
            <a:ext cx="162300" cy="211500"/>
          </a:xfrm>
          <a:prstGeom prst="bentConnector3">
            <a:avLst>
              <a:gd name="adj1" fmla="val 49955"/>
            </a:avLst>
          </a:prstGeom>
          <a:noFill/>
          <a:ln w="9525" cap="flat" cmpd="sng">
            <a:solidFill>
              <a:schemeClr val="dk1"/>
            </a:solidFill>
            <a:prstDash val="solid"/>
            <a:round/>
            <a:headEnd type="none" w="med" len="med"/>
            <a:tailEnd type="none" w="med" len="med"/>
          </a:ln>
        </p:spPr>
      </p:cxnSp>
      <p:cxnSp>
        <p:nvCxnSpPr>
          <p:cNvPr id="1404" name="Google Shape;1404;p90"/>
          <p:cNvCxnSpPr/>
          <p:nvPr/>
        </p:nvCxnSpPr>
        <p:spPr>
          <a:xfrm rot="10800000" flipH="1">
            <a:off x="7515074" y="2272963"/>
            <a:ext cx="2700" cy="312300"/>
          </a:xfrm>
          <a:prstGeom prst="straightConnector1">
            <a:avLst/>
          </a:prstGeom>
          <a:noFill/>
          <a:ln w="9525" cap="flat" cmpd="sng">
            <a:solidFill>
              <a:schemeClr val="dk1"/>
            </a:solidFill>
            <a:prstDash val="solid"/>
            <a:round/>
            <a:headEnd type="none" w="med" len="med"/>
            <a:tailEnd type="triangle" w="med" len="med"/>
          </a:ln>
        </p:spPr>
      </p:cxnSp>
      <p:cxnSp>
        <p:nvCxnSpPr>
          <p:cNvPr id="1405" name="Google Shape;1405;p90"/>
          <p:cNvCxnSpPr/>
          <p:nvPr/>
        </p:nvCxnSpPr>
        <p:spPr>
          <a:xfrm rot="10800000">
            <a:off x="7515975" y="3347450"/>
            <a:ext cx="900" cy="3303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91"/>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Arten von Data DWH-Anwendungen</a:t>
            </a:r>
            <a:endParaRPr/>
          </a:p>
          <a:p>
            <a:pPr marL="0" marR="0" lvl="0" indent="0" algn="l" rtl="0">
              <a:lnSpc>
                <a:spcPct val="100000"/>
              </a:lnSpc>
              <a:spcBef>
                <a:spcPts val="0"/>
              </a:spcBef>
              <a:spcAft>
                <a:spcPts val="0"/>
              </a:spcAft>
              <a:buSzPts val="3500"/>
              <a:buNone/>
            </a:pPr>
            <a:endParaRPr/>
          </a:p>
        </p:txBody>
      </p:sp>
      <p:sp>
        <p:nvSpPr>
          <p:cNvPr id="1411" name="Google Shape;1411;p91"/>
          <p:cNvSpPr txBox="1">
            <a:spLocks noGrp="1"/>
          </p:cNvSpPr>
          <p:nvPr>
            <p:ph type="subTitle" idx="1"/>
          </p:nvPr>
        </p:nvSpPr>
        <p:spPr>
          <a:xfrm>
            <a:off x="720000" y="1311900"/>
            <a:ext cx="4294800" cy="3592200"/>
          </a:xfrm>
          <a:prstGeom prst="rect">
            <a:avLst/>
          </a:prstGeom>
          <a:noFill/>
          <a:ln>
            <a:noFill/>
          </a:ln>
        </p:spPr>
        <p:txBody>
          <a:bodyPr spcFirstLastPara="1" wrap="square" lIns="91425" tIns="91425" rIns="91425" bIns="91425" anchor="t" anchorCtr="0">
            <a:noAutofit/>
          </a:bodyPr>
          <a:lstStyle/>
          <a:p>
            <a:pPr marL="457200" lvl="0" indent="-304800" algn="l" rtl="0">
              <a:spcBef>
                <a:spcPts val="1000"/>
              </a:spcBef>
              <a:spcAft>
                <a:spcPts val="0"/>
              </a:spcAft>
              <a:buSzPts val="1400"/>
              <a:buChar char="●"/>
            </a:pPr>
            <a:r>
              <a:rPr lang="en"/>
              <a:t>Informationsverarbeitung  </a:t>
            </a:r>
            <a:endParaRPr/>
          </a:p>
          <a:p>
            <a:pPr marL="914400" lvl="1" indent="-317500" algn="l" rtl="0">
              <a:lnSpc>
                <a:spcPct val="115000"/>
              </a:lnSpc>
              <a:spcBef>
                <a:spcPts val="0"/>
              </a:spcBef>
              <a:spcAft>
                <a:spcPts val="0"/>
              </a:spcAft>
              <a:buSzPts val="1600"/>
              <a:buChar char="○"/>
            </a:pPr>
            <a:r>
              <a:rPr lang="en"/>
              <a:t>Abfrage- Tools</a:t>
            </a:r>
            <a:endParaRPr/>
          </a:p>
          <a:p>
            <a:pPr marL="914400" lvl="1" indent="-317500" algn="l" rtl="0">
              <a:lnSpc>
                <a:spcPct val="115000"/>
              </a:lnSpc>
              <a:spcBef>
                <a:spcPts val="0"/>
              </a:spcBef>
              <a:spcAft>
                <a:spcPts val="0"/>
              </a:spcAft>
              <a:buSzPts val="1600"/>
              <a:buChar char="○"/>
            </a:pPr>
            <a:r>
              <a:rPr lang="en"/>
              <a:t>Berichterstellung-Tools</a:t>
            </a:r>
            <a:endParaRPr/>
          </a:p>
          <a:p>
            <a:pPr marL="914400" lvl="1" indent="-317500" algn="l" rtl="0">
              <a:lnSpc>
                <a:spcPct val="115000"/>
              </a:lnSpc>
              <a:spcBef>
                <a:spcPts val="0"/>
              </a:spcBef>
              <a:spcAft>
                <a:spcPts val="0"/>
              </a:spcAft>
              <a:buSzPts val="1600"/>
              <a:buChar char="○"/>
            </a:pPr>
            <a:r>
              <a:rPr lang="en"/>
              <a:t>Statistik-Tools</a:t>
            </a:r>
            <a:endParaRPr/>
          </a:p>
          <a:p>
            <a:pPr marL="457200" lvl="0" indent="-317500" algn="l" rtl="0">
              <a:spcBef>
                <a:spcPts val="0"/>
              </a:spcBef>
              <a:spcAft>
                <a:spcPts val="0"/>
              </a:spcAft>
              <a:buSzPts val="1400"/>
              <a:buChar char="●"/>
            </a:pPr>
            <a:r>
              <a:rPr lang="en"/>
              <a:t>Analytische Verarbeitung</a:t>
            </a:r>
            <a:endParaRPr/>
          </a:p>
          <a:p>
            <a:pPr marL="914400" lvl="1" indent="-317500" algn="l" rtl="0">
              <a:lnSpc>
                <a:spcPct val="115000"/>
              </a:lnSpc>
              <a:spcBef>
                <a:spcPts val="0"/>
              </a:spcBef>
              <a:spcAft>
                <a:spcPts val="0"/>
              </a:spcAft>
              <a:buSzPts val="1600"/>
              <a:buChar char="○"/>
            </a:pPr>
            <a:r>
              <a:rPr lang="en"/>
              <a:t>Drilldown</a:t>
            </a:r>
            <a:endParaRPr/>
          </a:p>
          <a:p>
            <a:pPr marL="914400" lvl="1" indent="-317500" algn="l" rtl="0">
              <a:lnSpc>
                <a:spcPct val="115000"/>
              </a:lnSpc>
              <a:spcBef>
                <a:spcPts val="0"/>
              </a:spcBef>
              <a:spcAft>
                <a:spcPts val="0"/>
              </a:spcAft>
              <a:buSzPts val="1600"/>
              <a:buChar char="○"/>
            </a:pPr>
            <a:r>
              <a:rPr lang="en"/>
              <a:t>Slice-Dice</a:t>
            </a:r>
            <a:endParaRPr/>
          </a:p>
          <a:p>
            <a:pPr marL="914400" lvl="1" indent="-317500" algn="l" rtl="0">
              <a:lnSpc>
                <a:spcPct val="115000"/>
              </a:lnSpc>
              <a:spcBef>
                <a:spcPts val="0"/>
              </a:spcBef>
              <a:spcAft>
                <a:spcPts val="0"/>
              </a:spcAft>
              <a:buSzPts val="1600"/>
              <a:buChar char="○"/>
            </a:pPr>
            <a:r>
              <a:rPr lang="en"/>
              <a:t>Pivot</a:t>
            </a:r>
            <a:endParaRPr/>
          </a:p>
          <a:p>
            <a:pPr marL="457200" lvl="0" indent="-317500" algn="l" rtl="0">
              <a:lnSpc>
                <a:spcPct val="115000"/>
              </a:lnSpc>
              <a:spcBef>
                <a:spcPts val="0"/>
              </a:spcBef>
              <a:spcAft>
                <a:spcPts val="0"/>
              </a:spcAft>
              <a:buSzPts val="1400"/>
              <a:buChar char="●"/>
            </a:pPr>
            <a:r>
              <a:rPr lang="en"/>
              <a:t>Data Mining</a:t>
            </a:r>
            <a:endParaRPr/>
          </a:p>
          <a:p>
            <a:pPr marL="914400" lvl="1" indent="-317500" algn="l" rtl="0">
              <a:lnSpc>
                <a:spcPct val="115000"/>
              </a:lnSpc>
              <a:spcBef>
                <a:spcPts val="0"/>
              </a:spcBef>
              <a:spcAft>
                <a:spcPts val="0"/>
              </a:spcAft>
              <a:buSzPts val="1600"/>
              <a:buChar char="○"/>
            </a:pPr>
            <a:r>
              <a:rPr lang="en"/>
              <a:t>Muster Erkennung</a:t>
            </a:r>
            <a:endParaRPr/>
          </a:p>
          <a:p>
            <a:pPr marL="914400" lvl="1" indent="-317500" algn="l" rtl="0">
              <a:lnSpc>
                <a:spcPct val="115000"/>
              </a:lnSpc>
              <a:spcBef>
                <a:spcPts val="0"/>
              </a:spcBef>
              <a:spcAft>
                <a:spcPts val="0"/>
              </a:spcAft>
              <a:buSzPts val="1600"/>
              <a:buChar char="○"/>
            </a:pPr>
            <a:r>
              <a:rPr lang="en"/>
              <a:t>Beziehungen</a:t>
            </a:r>
            <a:endParaRPr/>
          </a:p>
          <a:p>
            <a:pPr marL="914400" lvl="1" indent="-317500" algn="l" rtl="0">
              <a:lnSpc>
                <a:spcPct val="115000"/>
              </a:lnSpc>
              <a:spcBef>
                <a:spcPts val="0"/>
              </a:spcBef>
              <a:spcAft>
                <a:spcPts val="0"/>
              </a:spcAft>
              <a:buSzPts val="1600"/>
              <a:buChar char="○"/>
            </a:pPr>
            <a:r>
              <a:rPr lang="en"/>
              <a:t>Einstufung</a:t>
            </a:r>
            <a:endParaRPr/>
          </a:p>
          <a:p>
            <a:pPr marL="914400" lvl="1" indent="-317500" algn="l" rtl="0">
              <a:lnSpc>
                <a:spcPct val="115000"/>
              </a:lnSpc>
              <a:spcBef>
                <a:spcPts val="0"/>
              </a:spcBef>
              <a:spcAft>
                <a:spcPts val="0"/>
              </a:spcAft>
              <a:buSzPts val="1600"/>
              <a:buChar char="○"/>
            </a:pPr>
            <a:r>
              <a:rPr lang="en"/>
              <a:t>Prognose</a:t>
            </a:r>
            <a:endParaRPr/>
          </a:p>
          <a:p>
            <a:pPr marL="0" lvl="0" indent="0" algn="l" rtl="0">
              <a:lnSpc>
                <a:spcPct val="115000"/>
              </a:lnSpc>
              <a:spcBef>
                <a:spcPts val="1000"/>
              </a:spcBef>
              <a:spcAft>
                <a:spcPts val="0"/>
              </a:spcAft>
              <a:buSzPts val="1600"/>
              <a:buNone/>
            </a:pPr>
            <a:endParaRPr/>
          </a:p>
        </p:txBody>
      </p:sp>
      <p:grpSp>
        <p:nvGrpSpPr>
          <p:cNvPr id="1412" name="Google Shape;1412;p91"/>
          <p:cNvGrpSpPr/>
          <p:nvPr/>
        </p:nvGrpSpPr>
        <p:grpSpPr>
          <a:xfrm rot="10800000" flipH="1">
            <a:off x="6403148" y="3825357"/>
            <a:ext cx="60722" cy="349842"/>
            <a:chOff x="1520573" y="1617713"/>
            <a:chExt cx="60722" cy="349842"/>
          </a:xfrm>
        </p:grpSpPr>
        <p:sp>
          <p:nvSpPr>
            <p:cNvPr id="1413" name="Google Shape;1413;p91"/>
            <p:cNvSpPr/>
            <p:nvPr/>
          </p:nvSpPr>
          <p:spPr>
            <a:xfrm>
              <a:off x="1520573" y="1617713"/>
              <a:ext cx="60722" cy="60750"/>
            </a:xfrm>
            <a:custGeom>
              <a:avLst/>
              <a:gdLst/>
              <a:ahLst/>
              <a:cxnLst/>
              <a:rect l="l" t="t" r="r" b="b"/>
              <a:pathLst>
                <a:path w="2100" h="2101" extrusionOk="0">
                  <a:moveTo>
                    <a:pt x="0" y="1"/>
                  </a:moveTo>
                  <a:lnTo>
                    <a:pt x="0" y="2101"/>
                  </a:lnTo>
                  <a:lnTo>
                    <a:pt x="2100" y="2101"/>
                  </a:lnTo>
                  <a:lnTo>
                    <a:pt x="210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91"/>
            <p:cNvSpPr/>
            <p:nvPr/>
          </p:nvSpPr>
          <p:spPr>
            <a:xfrm>
              <a:off x="1520573" y="1762259"/>
              <a:ext cx="60722" cy="60750"/>
            </a:xfrm>
            <a:custGeom>
              <a:avLst/>
              <a:gdLst/>
              <a:ahLst/>
              <a:cxnLst/>
              <a:rect l="l" t="t" r="r" b="b"/>
              <a:pathLst>
                <a:path w="2100" h="2101" extrusionOk="0">
                  <a:moveTo>
                    <a:pt x="0" y="1"/>
                  </a:moveTo>
                  <a:lnTo>
                    <a:pt x="0" y="2101"/>
                  </a:lnTo>
                  <a:lnTo>
                    <a:pt x="2100" y="2101"/>
                  </a:lnTo>
                  <a:lnTo>
                    <a:pt x="210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91"/>
            <p:cNvSpPr/>
            <p:nvPr/>
          </p:nvSpPr>
          <p:spPr>
            <a:xfrm>
              <a:off x="1520573" y="1907470"/>
              <a:ext cx="60722" cy="60085"/>
            </a:xfrm>
            <a:custGeom>
              <a:avLst/>
              <a:gdLst/>
              <a:ahLst/>
              <a:cxnLst/>
              <a:rect l="l" t="t" r="r" b="b"/>
              <a:pathLst>
                <a:path w="2100" h="2078" extrusionOk="0">
                  <a:moveTo>
                    <a:pt x="0" y="0"/>
                  </a:moveTo>
                  <a:lnTo>
                    <a:pt x="0" y="2077"/>
                  </a:lnTo>
                  <a:lnTo>
                    <a:pt x="2100" y="2077"/>
                  </a:lnTo>
                  <a:lnTo>
                    <a:pt x="210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6" name="Google Shape;1416;p91"/>
          <p:cNvSpPr/>
          <p:nvPr/>
        </p:nvSpPr>
        <p:spPr>
          <a:xfrm>
            <a:off x="4624519" y="1401975"/>
            <a:ext cx="2133000" cy="558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latin typeface="Actor"/>
                <a:ea typeface="Actor"/>
                <a:cs typeface="Actor"/>
                <a:sym typeface="Actor"/>
              </a:rPr>
              <a:t>DATA</a:t>
            </a:r>
            <a:endParaRPr sz="1400" b="0" i="0" u="none" strike="noStrike" cap="none">
              <a:solidFill>
                <a:srgbClr val="000000"/>
              </a:solidFill>
              <a:latin typeface="Actor"/>
              <a:ea typeface="Actor"/>
              <a:cs typeface="Actor"/>
              <a:sym typeface="Actor"/>
            </a:endParaRPr>
          </a:p>
        </p:txBody>
      </p:sp>
      <p:sp>
        <p:nvSpPr>
          <p:cNvPr id="1417" name="Google Shape;1417;p91"/>
          <p:cNvSpPr/>
          <p:nvPr/>
        </p:nvSpPr>
        <p:spPr>
          <a:xfrm>
            <a:off x="4624519" y="2439350"/>
            <a:ext cx="2133000" cy="558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latin typeface="Actor"/>
                <a:ea typeface="Actor"/>
                <a:cs typeface="Actor"/>
                <a:sym typeface="Actor"/>
              </a:rPr>
              <a:t>INFORMATION</a:t>
            </a:r>
            <a:endParaRPr sz="1400" b="0" i="0" u="none" strike="noStrike" cap="none">
              <a:solidFill>
                <a:srgbClr val="000000"/>
              </a:solidFill>
              <a:latin typeface="Actor"/>
              <a:ea typeface="Actor"/>
              <a:cs typeface="Actor"/>
              <a:sym typeface="Actor"/>
            </a:endParaRPr>
          </a:p>
        </p:txBody>
      </p:sp>
      <p:sp>
        <p:nvSpPr>
          <p:cNvPr id="1418" name="Google Shape;1418;p91"/>
          <p:cNvSpPr/>
          <p:nvPr/>
        </p:nvSpPr>
        <p:spPr>
          <a:xfrm>
            <a:off x="4624525" y="3616250"/>
            <a:ext cx="2133000" cy="618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latin typeface="Actor"/>
                <a:ea typeface="Actor"/>
                <a:cs typeface="Actor"/>
                <a:sym typeface="Actor"/>
              </a:rPr>
              <a:t>WISSEN</a:t>
            </a:r>
            <a:endParaRPr sz="1400" b="0" i="0" u="none" strike="noStrike" cap="none">
              <a:solidFill>
                <a:srgbClr val="000000"/>
              </a:solidFill>
              <a:latin typeface="Actor"/>
              <a:ea typeface="Actor"/>
              <a:cs typeface="Actor"/>
              <a:sym typeface="Actor"/>
            </a:endParaRPr>
          </a:p>
        </p:txBody>
      </p:sp>
      <p:cxnSp>
        <p:nvCxnSpPr>
          <p:cNvPr id="1419" name="Google Shape;1419;p91"/>
          <p:cNvCxnSpPr>
            <a:stCxn id="1416" idx="2"/>
            <a:endCxn id="1417" idx="0"/>
          </p:cNvCxnSpPr>
          <p:nvPr/>
        </p:nvCxnSpPr>
        <p:spPr>
          <a:xfrm>
            <a:off x="5691019" y="1960875"/>
            <a:ext cx="0" cy="478500"/>
          </a:xfrm>
          <a:prstGeom prst="straightConnector1">
            <a:avLst/>
          </a:prstGeom>
          <a:noFill/>
          <a:ln w="9525" cap="flat" cmpd="sng">
            <a:solidFill>
              <a:srgbClr val="202122"/>
            </a:solidFill>
            <a:prstDash val="solid"/>
            <a:round/>
            <a:headEnd type="none" w="med" len="med"/>
            <a:tailEnd type="triangle" w="med" len="med"/>
          </a:ln>
        </p:spPr>
      </p:cxnSp>
      <p:cxnSp>
        <p:nvCxnSpPr>
          <p:cNvPr id="1420" name="Google Shape;1420;p91"/>
          <p:cNvCxnSpPr>
            <a:stCxn id="1417" idx="2"/>
            <a:endCxn id="1418" idx="0"/>
          </p:cNvCxnSpPr>
          <p:nvPr/>
        </p:nvCxnSpPr>
        <p:spPr>
          <a:xfrm>
            <a:off x="5691019" y="2998250"/>
            <a:ext cx="0" cy="618000"/>
          </a:xfrm>
          <a:prstGeom prst="straightConnector1">
            <a:avLst/>
          </a:prstGeom>
          <a:noFill/>
          <a:ln w="9525" cap="flat" cmpd="sng">
            <a:solidFill>
              <a:schemeClr val="dk1"/>
            </a:solidFill>
            <a:prstDash val="solid"/>
            <a:round/>
            <a:headEnd type="none" w="med" len="med"/>
            <a:tailEnd type="none" w="med" len="med"/>
          </a:ln>
        </p:spPr>
      </p:cxnSp>
      <p:cxnSp>
        <p:nvCxnSpPr>
          <p:cNvPr id="1421" name="Google Shape;1421;p91"/>
          <p:cNvCxnSpPr>
            <a:stCxn id="1417" idx="2"/>
            <a:endCxn id="1418" idx="0"/>
          </p:cNvCxnSpPr>
          <p:nvPr/>
        </p:nvCxnSpPr>
        <p:spPr>
          <a:xfrm>
            <a:off x="5691019" y="2998250"/>
            <a:ext cx="0" cy="6180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92"/>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DWH in moderne Datenpipeline </a:t>
            </a:r>
            <a:endParaRPr/>
          </a:p>
          <a:p>
            <a:pPr marL="0" marR="0" lvl="0" indent="0" algn="l" rtl="0">
              <a:lnSpc>
                <a:spcPct val="100000"/>
              </a:lnSpc>
              <a:spcBef>
                <a:spcPts val="0"/>
              </a:spcBef>
              <a:spcAft>
                <a:spcPts val="0"/>
              </a:spcAft>
              <a:buSzPts val="3500"/>
              <a:buNone/>
            </a:pPr>
            <a:endParaRPr/>
          </a:p>
        </p:txBody>
      </p:sp>
      <p:grpSp>
        <p:nvGrpSpPr>
          <p:cNvPr id="1427" name="Google Shape;1427;p92"/>
          <p:cNvGrpSpPr/>
          <p:nvPr/>
        </p:nvGrpSpPr>
        <p:grpSpPr>
          <a:xfrm rot="10800000" flipH="1">
            <a:off x="6403148" y="3825357"/>
            <a:ext cx="60722" cy="349842"/>
            <a:chOff x="1520573" y="1617713"/>
            <a:chExt cx="60722" cy="349842"/>
          </a:xfrm>
        </p:grpSpPr>
        <p:sp>
          <p:nvSpPr>
            <p:cNvPr id="1428" name="Google Shape;1428;p92"/>
            <p:cNvSpPr/>
            <p:nvPr/>
          </p:nvSpPr>
          <p:spPr>
            <a:xfrm>
              <a:off x="1520573" y="1617713"/>
              <a:ext cx="60722" cy="60750"/>
            </a:xfrm>
            <a:custGeom>
              <a:avLst/>
              <a:gdLst/>
              <a:ahLst/>
              <a:cxnLst/>
              <a:rect l="l" t="t" r="r" b="b"/>
              <a:pathLst>
                <a:path w="2100" h="2101" extrusionOk="0">
                  <a:moveTo>
                    <a:pt x="0" y="1"/>
                  </a:moveTo>
                  <a:lnTo>
                    <a:pt x="0" y="2101"/>
                  </a:lnTo>
                  <a:lnTo>
                    <a:pt x="2100" y="2101"/>
                  </a:lnTo>
                  <a:lnTo>
                    <a:pt x="210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92"/>
            <p:cNvSpPr/>
            <p:nvPr/>
          </p:nvSpPr>
          <p:spPr>
            <a:xfrm>
              <a:off x="1520573" y="1762259"/>
              <a:ext cx="60722" cy="60750"/>
            </a:xfrm>
            <a:custGeom>
              <a:avLst/>
              <a:gdLst/>
              <a:ahLst/>
              <a:cxnLst/>
              <a:rect l="l" t="t" r="r" b="b"/>
              <a:pathLst>
                <a:path w="2100" h="2101" extrusionOk="0">
                  <a:moveTo>
                    <a:pt x="0" y="1"/>
                  </a:moveTo>
                  <a:lnTo>
                    <a:pt x="0" y="2101"/>
                  </a:lnTo>
                  <a:lnTo>
                    <a:pt x="2100" y="2101"/>
                  </a:lnTo>
                  <a:lnTo>
                    <a:pt x="210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92"/>
            <p:cNvSpPr/>
            <p:nvPr/>
          </p:nvSpPr>
          <p:spPr>
            <a:xfrm>
              <a:off x="1520573" y="1907470"/>
              <a:ext cx="60722" cy="60085"/>
            </a:xfrm>
            <a:custGeom>
              <a:avLst/>
              <a:gdLst/>
              <a:ahLst/>
              <a:cxnLst/>
              <a:rect l="l" t="t" r="r" b="b"/>
              <a:pathLst>
                <a:path w="2100" h="2078" extrusionOk="0">
                  <a:moveTo>
                    <a:pt x="0" y="0"/>
                  </a:moveTo>
                  <a:lnTo>
                    <a:pt x="0" y="2077"/>
                  </a:lnTo>
                  <a:lnTo>
                    <a:pt x="2100" y="2077"/>
                  </a:lnTo>
                  <a:lnTo>
                    <a:pt x="210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1" name="Google Shape;1431;p92"/>
          <p:cNvGrpSpPr/>
          <p:nvPr/>
        </p:nvGrpSpPr>
        <p:grpSpPr>
          <a:xfrm rot="10800000" flipH="1">
            <a:off x="7377391" y="1401974"/>
            <a:ext cx="192747" cy="252804"/>
            <a:chOff x="2077591" y="2550308"/>
            <a:chExt cx="192747" cy="252804"/>
          </a:xfrm>
        </p:grpSpPr>
        <p:sp>
          <p:nvSpPr>
            <p:cNvPr id="1432" name="Google Shape;1432;p92"/>
            <p:cNvSpPr/>
            <p:nvPr/>
          </p:nvSpPr>
          <p:spPr>
            <a:xfrm>
              <a:off x="2077591" y="2709341"/>
              <a:ext cx="192747" cy="93771"/>
            </a:xfrm>
            <a:custGeom>
              <a:avLst/>
              <a:gdLst/>
              <a:ahLst/>
              <a:cxnLst/>
              <a:rect l="l" t="t" r="r" b="b"/>
              <a:pathLst>
                <a:path w="6666" h="3243" fill="none" extrusionOk="0">
                  <a:moveTo>
                    <a:pt x="1" y="3242"/>
                  </a:moveTo>
                  <a:lnTo>
                    <a:pt x="3128" y="115"/>
                  </a:lnTo>
                  <a:cubicBezTo>
                    <a:pt x="3242" y="1"/>
                    <a:pt x="3424" y="1"/>
                    <a:pt x="3539" y="115"/>
                  </a:cubicBezTo>
                  <a:lnTo>
                    <a:pt x="6666" y="324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92"/>
            <p:cNvSpPr/>
            <p:nvPr/>
          </p:nvSpPr>
          <p:spPr>
            <a:xfrm>
              <a:off x="2077591" y="2550308"/>
              <a:ext cx="192747" cy="93742"/>
            </a:xfrm>
            <a:custGeom>
              <a:avLst/>
              <a:gdLst/>
              <a:ahLst/>
              <a:cxnLst/>
              <a:rect l="l" t="t" r="r" b="b"/>
              <a:pathLst>
                <a:path w="6666" h="3242" fill="none" extrusionOk="0">
                  <a:moveTo>
                    <a:pt x="1" y="3241"/>
                  </a:moveTo>
                  <a:lnTo>
                    <a:pt x="3128" y="114"/>
                  </a:lnTo>
                  <a:cubicBezTo>
                    <a:pt x="3242" y="0"/>
                    <a:pt x="3424" y="0"/>
                    <a:pt x="3539" y="114"/>
                  </a:cubicBezTo>
                  <a:lnTo>
                    <a:pt x="6666" y="3241"/>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4" name="Google Shape;1434;p92"/>
          <p:cNvGrpSpPr/>
          <p:nvPr/>
        </p:nvGrpSpPr>
        <p:grpSpPr>
          <a:xfrm rot="10800000" flipH="1">
            <a:off x="8093502" y="2536921"/>
            <a:ext cx="674529" cy="778825"/>
            <a:chOff x="511439" y="2611666"/>
            <a:chExt cx="674529" cy="778825"/>
          </a:xfrm>
        </p:grpSpPr>
        <p:sp>
          <p:nvSpPr>
            <p:cNvPr id="1435" name="Google Shape;1435;p92"/>
            <p:cNvSpPr/>
            <p:nvPr/>
          </p:nvSpPr>
          <p:spPr>
            <a:xfrm>
              <a:off x="511439" y="2611666"/>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92"/>
            <p:cNvSpPr/>
            <p:nvPr/>
          </p:nvSpPr>
          <p:spPr>
            <a:xfrm>
              <a:off x="511439" y="3053198"/>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37" name="Google Shape;1437;p92"/>
          <p:cNvPicPr preferRelativeResize="0"/>
          <p:nvPr/>
        </p:nvPicPr>
        <p:blipFill>
          <a:blip r:embed="rId3">
            <a:alphaModFix/>
          </a:blip>
          <a:stretch>
            <a:fillRect/>
          </a:stretch>
        </p:blipFill>
        <p:spPr>
          <a:xfrm>
            <a:off x="453193" y="1186950"/>
            <a:ext cx="8184325" cy="3700025"/>
          </a:xfrm>
          <a:prstGeom prst="rect">
            <a:avLst/>
          </a:prstGeom>
          <a:noFill/>
          <a:ln>
            <a:noFill/>
          </a:ln>
        </p:spPr>
      </p:pic>
      <p:sp>
        <p:nvSpPr>
          <p:cNvPr id="1438" name="Google Shape;1438;p92"/>
          <p:cNvSpPr txBox="1"/>
          <p:nvPr/>
        </p:nvSpPr>
        <p:spPr>
          <a:xfrm>
            <a:off x="562250" y="4610075"/>
            <a:ext cx="8350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https://www.snowflake.com/blog/beyond-modern-data-architecture/</a:t>
            </a:r>
            <a:endParaRPr sz="600"/>
          </a:p>
        </p:txBody>
      </p:sp>
      <p:sp>
        <p:nvSpPr>
          <p:cNvPr id="1439" name="Google Shape;1439;p92"/>
          <p:cNvSpPr txBox="1"/>
          <p:nvPr/>
        </p:nvSpPr>
        <p:spPr>
          <a:xfrm>
            <a:off x="562250" y="1249675"/>
            <a:ext cx="6425400" cy="1993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Work Sans"/>
              <a:ea typeface="Work Sans"/>
              <a:cs typeface="Work Sans"/>
              <a:sym typeface="Work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93"/>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500"/>
              <a:buFont typeface="Arial"/>
              <a:buNone/>
            </a:pPr>
            <a:r>
              <a:rPr lang="en"/>
              <a:t>Lebenszyklus der DWH Entwicklung</a:t>
            </a:r>
            <a:endParaRPr/>
          </a:p>
          <a:p>
            <a:pPr marL="0" marR="0" lvl="0" indent="0" algn="l" rtl="0">
              <a:lnSpc>
                <a:spcPct val="100000"/>
              </a:lnSpc>
              <a:spcBef>
                <a:spcPts val="0"/>
              </a:spcBef>
              <a:spcAft>
                <a:spcPts val="0"/>
              </a:spcAft>
              <a:buSzPts val="3500"/>
              <a:buNone/>
            </a:pPr>
            <a:endParaRPr/>
          </a:p>
        </p:txBody>
      </p:sp>
      <p:grpSp>
        <p:nvGrpSpPr>
          <p:cNvPr id="1445" name="Google Shape;1445;p93"/>
          <p:cNvGrpSpPr/>
          <p:nvPr/>
        </p:nvGrpSpPr>
        <p:grpSpPr>
          <a:xfrm rot="10800000" flipH="1">
            <a:off x="7377391" y="1401974"/>
            <a:ext cx="192747" cy="252804"/>
            <a:chOff x="2077591" y="2550308"/>
            <a:chExt cx="192747" cy="252804"/>
          </a:xfrm>
        </p:grpSpPr>
        <p:sp>
          <p:nvSpPr>
            <p:cNvPr id="1446" name="Google Shape;1446;p93"/>
            <p:cNvSpPr/>
            <p:nvPr/>
          </p:nvSpPr>
          <p:spPr>
            <a:xfrm>
              <a:off x="2077591" y="2709341"/>
              <a:ext cx="192747" cy="93771"/>
            </a:xfrm>
            <a:custGeom>
              <a:avLst/>
              <a:gdLst/>
              <a:ahLst/>
              <a:cxnLst/>
              <a:rect l="l" t="t" r="r" b="b"/>
              <a:pathLst>
                <a:path w="6666" h="3243" fill="none" extrusionOk="0">
                  <a:moveTo>
                    <a:pt x="1" y="3242"/>
                  </a:moveTo>
                  <a:lnTo>
                    <a:pt x="3128" y="115"/>
                  </a:lnTo>
                  <a:cubicBezTo>
                    <a:pt x="3242" y="1"/>
                    <a:pt x="3424" y="1"/>
                    <a:pt x="3539" y="115"/>
                  </a:cubicBezTo>
                  <a:lnTo>
                    <a:pt x="6666" y="324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93"/>
            <p:cNvSpPr/>
            <p:nvPr/>
          </p:nvSpPr>
          <p:spPr>
            <a:xfrm>
              <a:off x="2077591" y="2550308"/>
              <a:ext cx="192747" cy="93742"/>
            </a:xfrm>
            <a:custGeom>
              <a:avLst/>
              <a:gdLst/>
              <a:ahLst/>
              <a:cxnLst/>
              <a:rect l="l" t="t" r="r" b="b"/>
              <a:pathLst>
                <a:path w="6666" h="3242" fill="none" extrusionOk="0">
                  <a:moveTo>
                    <a:pt x="1" y="3241"/>
                  </a:moveTo>
                  <a:lnTo>
                    <a:pt x="3128" y="114"/>
                  </a:lnTo>
                  <a:cubicBezTo>
                    <a:pt x="3242" y="0"/>
                    <a:pt x="3424" y="0"/>
                    <a:pt x="3539" y="114"/>
                  </a:cubicBezTo>
                  <a:lnTo>
                    <a:pt x="6666" y="3241"/>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8" name="Google Shape;1448;p93"/>
          <p:cNvSpPr txBox="1"/>
          <p:nvPr/>
        </p:nvSpPr>
        <p:spPr>
          <a:xfrm flipH="1">
            <a:off x="1498551" y="2342688"/>
            <a:ext cx="3087000" cy="435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a:solidFill>
                  <a:schemeClr val="dk1"/>
                </a:solidFill>
                <a:latin typeface="Archivo SemiBold"/>
                <a:ea typeface="Archivo SemiBold"/>
                <a:cs typeface="Archivo SemiBold"/>
                <a:sym typeface="Archivo SemiBold"/>
              </a:rPr>
              <a:t>Planung</a:t>
            </a:r>
            <a:endParaRPr sz="2000" b="0" i="0" u="none" strike="noStrike" cap="none">
              <a:solidFill>
                <a:schemeClr val="dk1"/>
              </a:solidFill>
              <a:latin typeface="Archivo SemiBold"/>
              <a:ea typeface="Archivo SemiBold"/>
              <a:cs typeface="Archivo SemiBold"/>
              <a:sym typeface="Archivo SemiBold"/>
            </a:endParaRPr>
          </a:p>
        </p:txBody>
      </p:sp>
      <p:sp>
        <p:nvSpPr>
          <p:cNvPr id="1449" name="Google Shape;1449;p93"/>
          <p:cNvSpPr txBox="1"/>
          <p:nvPr/>
        </p:nvSpPr>
        <p:spPr>
          <a:xfrm flipH="1">
            <a:off x="6556576" y="2342688"/>
            <a:ext cx="2105400" cy="435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a:solidFill>
                  <a:schemeClr val="dk1"/>
                </a:solidFill>
                <a:latin typeface="Archivo SemiBold"/>
                <a:ea typeface="Archivo SemiBold"/>
                <a:cs typeface="Archivo SemiBold"/>
                <a:sym typeface="Archivo SemiBold"/>
              </a:rPr>
              <a:t>Implementation</a:t>
            </a:r>
            <a:endParaRPr sz="2000" b="0" i="0" u="none" strike="noStrike" cap="none">
              <a:solidFill>
                <a:schemeClr val="dk1"/>
              </a:solidFill>
              <a:latin typeface="Archivo SemiBold"/>
              <a:ea typeface="Archivo SemiBold"/>
              <a:cs typeface="Archivo SemiBold"/>
              <a:sym typeface="Archivo SemiBold"/>
            </a:endParaRPr>
          </a:p>
        </p:txBody>
      </p:sp>
      <p:sp>
        <p:nvSpPr>
          <p:cNvPr id="1450" name="Google Shape;1450;p93"/>
          <p:cNvSpPr txBox="1"/>
          <p:nvPr/>
        </p:nvSpPr>
        <p:spPr>
          <a:xfrm flipH="1">
            <a:off x="2932121" y="3960914"/>
            <a:ext cx="1812300" cy="435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a:solidFill>
                  <a:schemeClr val="dk1"/>
                </a:solidFill>
                <a:latin typeface="Archivo SemiBold"/>
                <a:ea typeface="Archivo SemiBold"/>
                <a:cs typeface="Archivo SemiBold"/>
                <a:sym typeface="Archivo SemiBold"/>
              </a:rPr>
              <a:t>Wartung</a:t>
            </a:r>
            <a:endParaRPr sz="2000" b="0" i="0" u="none" strike="noStrike" cap="none">
              <a:solidFill>
                <a:schemeClr val="dk1"/>
              </a:solidFill>
              <a:latin typeface="Archivo SemiBold"/>
              <a:ea typeface="Archivo SemiBold"/>
              <a:cs typeface="Archivo SemiBold"/>
              <a:sym typeface="Archivo SemiBold"/>
            </a:endParaRPr>
          </a:p>
        </p:txBody>
      </p:sp>
      <p:sp>
        <p:nvSpPr>
          <p:cNvPr id="1451" name="Google Shape;1451;p93"/>
          <p:cNvSpPr/>
          <p:nvPr/>
        </p:nvSpPr>
        <p:spPr>
          <a:xfrm>
            <a:off x="1204403" y="1431150"/>
            <a:ext cx="1472700" cy="558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Requirement Specification</a:t>
            </a:r>
            <a:endParaRPr sz="1400" b="0" i="0" u="none" strike="noStrike" cap="none">
              <a:solidFill>
                <a:srgbClr val="000000"/>
              </a:solidFill>
              <a:latin typeface="Actor"/>
              <a:ea typeface="Actor"/>
              <a:cs typeface="Actor"/>
              <a:sym typeface="Actor"/>
            </a:endParaRPr>
          </a:p>
        </p:txBody>
      </p:sp>
      <p:sp>
        <p:nvSpPr>
          <p:cNvPr id="1452" name="Google Shape;1452;p93"/>
          <p:cNvSpPr/>
          <p:nvPr/>
        </p:nvSpPr>
        <p:spPr>
          <a:xfrm>
            <a:off x="3218378" y="1431450"/>
            <a:ext cx="1448100" cy="558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latin typeface="Actor"/>
                <a:ea typeface="Actor"/>
                <a:cs typeface="Actor"/>
                <a:sym typeface="Actor"/>
              </a:rPr>
              <a:t>Data Modelling</a:t>
            </a:r>
            <a:endParaRPr sz="1400" b="0" i="0" u="none" strike="noStrike" cap="none">
              <a:solidFill>
                <a:srgbClr val="000000"/>
              </a:solidFill>
              <a:latin typeface="Actor"/>
              <a:ea typeface="Actor"/>
              <a:cs typeface="Actor"/>
              <a:sym typeface="Actor"/>
            </a:endParaRPr>
          </a:p>
        </p:txBody>
      </p:sp>
      <p:sp>
        <p:nvSpPr>
          <p:cNvPr id="1453" name="Google Shape;1453;p93"/>
          <p:cNvSpPr/>
          <p:nvPr/>
        </p:nvSpPr>
        <p:spPr>
          <a:xfrm>
            <a:off x="7029678" y="1430838"/>
            <a:ext cx="1472700" cy="558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latin typeface="Actor"/>
                <a:ea typeface="Actor"/>
                <a:cs typeface="Actor"/>
                <a:sym typeface="Actor"/>
              </a:rPr>
              <a:t>ELT Design and Development</a:t>
            </a:r>
            <a:endParaRPr sz="1400" b="0" i="0" u="none" strike="noStrike" cap="none">
              <a:solidFill>
                <a:srgbClr val="000000"/>
              </a:solidFill>
              <a:latin typeface="Actor"/>
              <a:ea typeface="Actor"/>
              <a:cs typeface="Actor"/>
              <a:sym typeface="Actor"/>
            </a:endParaRPr>
          </a:p>
        </p:txBody>
      </p:sp>
      <p:sp>
        <p:nvSpPr>
          <p:cNvPr id="1454" name="Google Shape;1454;p93"/>
          <p:cNvSpPr/>
          <p:nvPr/>
        </p:nvSpPr>
        <p:spPr>
          <a:xfrm>
            <a:off x="1204400" y="3131825"/>
            <a:ext cx="1472700" cy="558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Deployment</a:t>
            </a:r>
            <a:endParaRPr sz="1400" b="0" i="0" u="none" strike="noStrike" cap="none">
              <a:solidFill>
                <a:srgbClr val="000000"/>
              </a:solidFill>
              <a:latin typeface="Actor"/>
              <a:ea typeface="Actor"/>
              <a:cs typeface="Actor"/>
              <a:sym typeface="Actor"/>
            </a:endParaRPr>
          </a:p>
        </p:txBody>
      </p:sp>
      <p:sp>
        <p:nvSpPr>
          <p:cNvPr id="1455" name="Google Shape;1455;p93"/>
          <p:cNvSpPr/>
          <p:nvPr/>
        </p:nvSpPr>
        <p:spPr>
          <a:xfrm>
            <a:off x="3218378" y="3131525"/>
            <a:ext cx="1448100" cy="558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latin typeface="Actor"/>
                <a:ea typeface="Actor"/>
                <a:cs typeface="Actor"/>
                <a:sym typeface="Actor"/>
              </a:rPr>
              <a:t>Test</a:t>
            </a:r>
            <a:endParaRPr sz="1400" b="0" i="0" u="none" strike="noStrike" cap="none">
              <a:solidFill>
                <a:srgbClr val="000000"/>
              </a:solidFill>
              <a:latin typeface="Actor"/>
              <a:ea typeface="Actor"/>
              <a:cs typeface="Actor"/>
              <a:sym typeface="Actor"/>
            </a:endParaRPr>
          </a:p>
        </p:txBody>
      </p:sp>
      <p:sp>
        <p:nvSpPr>
          <p:cNvPr id="1456" name="Google Shape;1456;p93"/>
          <p:cNvSpPr/>
          <p:nvPr/>
        </p:nvSpPr>
        <p:spPr>
          <a:xfrm>
            <a:off x="4934987" y="3131525"/>
            <a:ext cx="1309500" cy="558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latin typeface="Actor"/>
                <a:ea typeface="Actor"/>
                <a:cs typeface="Actor"/>
                <a:sym typeface="Actor"/>
              </a:rPr>
              <a:t>Maintenance</a:t>
            </a:r>
            <a:endParaRPr sz="1400" b="0" i="0" u="none" strike="noStrike" cap="none">
              <a:solidFill>
                <a:srgbClr val="000000"/>
              </a:solidFill>
              <a:latin typeface="Actor"/>
              <a:ea typeface="Actor"/>
              <a:cs typeface="Actor"/>
              <a:sym typeface="Actor"/>
            </a:endParaRPr>
          </a:p>
        </p:txBody>
      </p:sp>
      <p:sp>
        <p:nvSpPr>
          <p:cNvPr id="1457" name="Google Shape;1457;p93"/>
          <p:cNvSpPr/>
          <p:nvPr/>
        </p:nvSpPr>
        <p:spPr>
          <a:xfrm>
            <a:off x="7054275" y="3131525"/>
            <a:ext cx="1448100" cy="558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BI Applications </a:t>
            </a:r>
            <a:endParaRPr sz="1400" b="0" i="0" u="none" strike="noStrike" cap="none">
              <a:solidFill>
                <a:srgbClr val="000000"/>
              </a:solidFill>
              <a:latin typeface="Actor"/>
              <a:ea typeface="Actor"/>
              <a:cs typeface="Actor"/>
              <a:sym typeface="Actor"/>
            </a:endParaRPr>
          </a:p>
        </p:txBody>
      </p:sp>
      <p:cxnSp>
        <p:nvCxnSpPr>
          <p:cNvPr id="1458" name="Google Shape;1458;p93"/>
          <p:cNvCxnSpPr>
            <a:stCxn id="1451" idx="3"/>
            <a:endCxn id="1452" idx="1"/>
          </p:cNvCxnSpPr>
          <p:nvPr/>
        </p:nvCxnSpPr>
        <p:spPr>
          <a:xfrm>
            <a:off x="2677103" y="1710600"/>
            <a:ext cx="541200" cy="600"/>
          </a:xfrm>
          <a:prstGeom prst="bentConnector3">
            <a:avLst>
              <a:gd name="adj1" fmla="val 50007"/>
            </a:avLst>
          </a:prstGeom>
          <a:noFill/>
          <a:ln w="9525" cap="flat" cmpd="sng">
            <a:solidFill>
              <a:schemeClr val="dk1"/>
            </a:solidFill>
            <a:prstDash val="solid"/>
            <a:round/>
            <a:headEnd type="none" w="sm" len="sm"/>
            <a:tailEnd type="none" w="sm" len="sm"/>
          </a:ln>
        </p:spPr>
      </p:cxnSp>
      <p:cxnSp>
        <p:nvCxnSpPr>
          <p:cNvPr id="1459" name="Google Shape;1459;p93"/>
          <p:cNvCxnSpPr>
            <a:stCxn id="1452" idx="3"/>
            <a:endCxn id="1453" idx="1"/>
          </p:cNvCxnSpPr>
          <p:nvPr/>
        </p:nvCxnSpPr>
        <p:spPr>
          <a:xfrm rot="10800000" flipH="1">
            <a:off x="4666478" y="1710300"/>
            <a:ext cx="2363100" cy="600"/>
          </a:xfrm>
          <a:prstGeom prst="bentConnector3">
            <a:avLst>
              <a:gd name="adj1" fmla="val 50002"/>
            </a:avLst>
          </a:prstGeom>
          <a:noFill/>
          <a:ln w="9525" cap="flat" cmpd="sng">
            <a:solidFill>
              <a:schemeClr val="dk1"/>
            </a:solidFill>
            <a:prstDash val="solid"/>
            <a:round/>
            <a:headEnd type="none" w="sm" len="sm"/>
            <a:tailEnd type="none" w="sm" len="sm"/>
          </a:ln>
        </p:spPr>
      </p:cxnSp>
      <p:cxnSp>
        <p:nvCxnSpPr>
          <p:cNvPr id="1460" name="Google Shape;1460;p93"/>
          <p:cNvCxnSpPr>
            <a:stCxn id="1453" idx="3"/>
            <a:endCxn id="1457" idx="3"/>
          </p:cNvCxnSpPr>
          <p:nvPr/>
        </p:nvCxnSpPr>
        <p:spPr>
          <a:xfrm>
            <a:off x="8502378" y="1710288"/>
            <a:ext cx="600" cy="1700700"/>
          </a:xfrm>
          <a:prstGeom prst="bentConnector3">
            <a:avLst>
              <a:gd name="adj1" fmla="val 39687500"/>
            </a:avLst>
          </a:prstGeom>
          <a:noFill/>
          <a:ln w="9525" cap="flat" cmpd="sng">
            <a:solidFill>
              <a:schemeClr val="dk1"/>
            </a:solidFill>
            <a:prstDash val="solid"/>
            <a:round/>
            <a:headEnd type="none" w="sm" len="sm"/>
            <a:tailEnd type="none" w="sm" len="sm"/>
          </a:ln>
        </p:spPr>
      </p:cxnSp>
      <p:cxnSp>
        <p:nvCxnSpPr>
          <p:cNvPr id="1461" name="Google Shape;1461;p93"/>
          <p:cNvCxnSpPr>
            <a:stCxn id="1457" idx="1"/>
            <a:endCxn id="1456" idx="3"/>
          </p:cNvCxnSpPr>
          <p:nvPr/>
        </p:nvCxnSpPr>
        <p:spPr>
          <a:xfrm flipH="1">
            <a:off x="6244575" y="3410975"/>
            <a:ext cx="809700" cy="600"/>
          </a:xfrm>
          <a:prstGeom prst="bentConnector3">
            <a:avLst>
              <a:gd name="adj1" fmla="val 50005"/>
            </a:avLst>
          </a:prstGeom>
          <a:noFill/>
          <a:ln w="9525" cap="flat" cmpd="sng">
            <a:solidFill>
              <a:schemeClr val="dk1"/>
            </a:solidFill>
            <a:prstDash val="solid"/>
            <a:round/>
            <a:headEnd type="none" w="sm" len="sm"/>
            <a:tailEnd type="none" w="sm" len="sm"/>
          </a:ln>
        </p:spPr>
      </p:cxnSp>
      <p:cxnSp>
        <p:nvCxnSpPr>
          <p:cNvPr id="1462" name="Google Shape;1462;p93"/>
          <p:cNvCxnSpPr>
            <a:stCxn id="1456" idx="1"/>
            <a:endCxn id="1455" idx="3"/>
          </p:cNvCxnSpPr>
          <p:nvPr/>
        </p:nvCxnSpPr>
        <p:spPr>
          <a:xfrm flipH="1">
            <a:off x="4666487" y="3410975"/>
            <a:ext cx="268500" cy="600"/>
          </a:xfrm>
          <a:prstGeom prst="bentConnector3">
            <a:avLst>
              <a:gd name="adj1" fmla="val 50002"/>
            </a:avLst>
          </a:prstGeom>
          <a:noFill/>
          <a:ln w="9525" cap="flat" cmpd="sng">
            <a:solidFill>
              <a:schemeClr val="dk1"/>
            </a:solidFill>
            <a:prstDash val="solid"/>
            <a:round/>
            <a:headEnd type="none" w="sm" len="sm"/>
            <a:tailEnd type="none" w="sm" len="sm"/>
          </a:ln>
        </p:spPr>
      </p:cxnSp>
      <p:cxnSp>
        <p:nvCxnSpPr>
          <p:cNvPr id="1463" name="Google Shape;1463;p93"/>
          <p:cNvCxnSpPr>
            <a:stCxn id="1455" idx="1"/>
            <a:endCxn id="1454" idx="3"/>
          </p:cNvCxnSpPr>
          <p:nvPr/>
        </p:nvCxnSpPr>
        <p:spPr>
          <a:xfrm flipH="1">
            <a:off x="2677178" y="3410975"/>
            <a:ext cx="541200" cy="600"/>
          </a:xfrm>
          <a:prstGeom prst="bentConnector3">
            <a:avLst>
              <a:gd name="adj1" fmla="val 50007"/>
            </a:avLst>
          </a:prstGeom>
          <a:noFill/>
          <a:ln w="9525" cap="flat" cmpd="sng">
            <a:solidFill>
              <a:schemeClr val="dk1"/>
            </a:solidFill>
            <a:prstDash val="solid"/>
            <a:round/>
            <a:headEnd type="none" w="sm" len="sm"/>
            <a:tailEnd type="none" w="sm" len="sm"/>
          </a:ln>
        </p:spPr>
      </p:cxnSp>
      <p:cxnSp>
        <p:nvCxnSpPr>
          <p:cNvPr id="1464" name="Google Shape;1464;p93"/>
          <p:cNvCxnSpPr>
            <a:stCxn id="1454" idx="1"/>
            <a:endCxn id="1451" idx="1"/>
          </p:cNvCxnSpPr>
          <p:nvPr/>
        </p:nvCxnSpPr>
        <p:spPr>
          <a:xfrm rot="10800000" flipH="1">
            <a:off x="1204400" y="1710575"/>
            <a:ext cx="600" cy="1700700"/>
          </a:xfrm>
          <a:prstGeom prst="bentConnector3">
            <a:avLst>
              <a:gd name="adj1" fmla="val -39687500"/>
            </a:avLst>
          </a:prstGeom>
          <a:noFill/>
          <a:ln w="9525" cap="flat" cmpd="sng">
            <a:solidFill>
              <a:schemeClr val="dk1"/>
            </a:solidFill>
            <a:prstDash val="solid"/>
            <a:round/>
            <a:headEnd type="none" w="sm" len="sm"/>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9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Persona-Matrix</a:t>
            </a:r>
            <a:endParaRPr/>
          </a:p>
        </p:txBody>
      </p:sp>
      <p:graphicFrame>
        <p:nvGraphicFramePr>
          <p:cNvPr id="1470" name="Google Shape;1470;p94"/>
          <p:cNvGraphicFramePr/>
          <p:nvPr/>
        </p:nvGraphicFramePr>
        <p:xfrm>
          <a:off x="1134375" y="1303500"/>
          <a:ext cx="7239000" cy="3107180"/>
        </p:xfrm>
        <a:graphic>
          <a:graphicData uri="http://schemas.openxmlformats.org/drawingml/2006/table">
            <a:tbl>
              <a:tblPr>
                <a:noFill/>
                <a:tableStyleId>{1A3CF031-8147-401F-A7B8-5971058B7EB0}</a:tableStyleId>
              </a:tblPr>
              <a:tblGrid>
                <a:gridCol w="2382850">
                  <a:extLst>
                    <a:ext uri="{9D8B030D-6E8A-4147-A177-3AD203B41FA5}">
                      <a16:colId xmlns:a16="http://schemas.microsoft.com/office/drawing/2014/main" val="20000"/>
                    </a:ext>
                  </a:extLst>
                </a:gridCol>
                <a:gridCol w="1110250">
                  <a:extLst>
                    <a:ext uri="{9D8B030D-6E8A-4147-A177-3AD203B41FA5}">
                      <a16:colId xmlns:a16="http://schemas.microsoft.com/office/drawing/2014/main" val="20001"/>
                    </a:ext>
                  </a:extLst>
                </a:gridCol>
                <a:gridCol w="1040775">
                  <a:extLst>
                    <a:ext uri="{9D8B030D-6E8A-4147-A177-3AD203B41FA5}">
                      <a16:colId xmlns:a16="http://schemas.microsoft.com/office/drawing/2014/main" val="20002"/>
                    </a:ext>
                  </a:extLst>
                </a:gridCol>
                <a:gridCol w="1110125">
                  <a:extLst>
                    <a:ext uri="{9D8B030D-6E8A-4147-A177-3AD203B41FA5}">
                      <a16:colId xmlns:a16="http://schemas.microsoft.com/office/drawing/2014/main" val="20003"/>
                    </a:ext>
                  </a:extLst>
                </a:gridCol>
                <a:gridCol w="1595000">
                  <a:extLst>
                    <a:ext uri="{9D8B030D-6E8A-4147-A177-3AD203B41FA5}">
                      <a16:colId xmlns:a16="http://schemas.microsoft.com/office/drawing/2014/main" val="20004"/>
                    </a:ext>
                  </a:extLst>
                </a:gridCol>
              </a:tblGrid>
              <a:tr h="684375">
                <a:tc>
                  <a:txBody>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Schritt</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FBFBF"/>
                    </a:solidFill>
                  </a:tcPr>
                </a:tc>
                <a:tc>
                  <a:txBody>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Analysts</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FBFBF"/>
                    </a:solidFill>
                  </a:tcPr>
                </a:tc>
                <a:tc>
                  <a:txBody>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Data </a:t>
                      </a:r>
                      <a:endParaRPr>
                        <a:solidFill>
                          <a:schemeClr val="dk1"/>
                        </a:solidFill>
                        <a:latin typeface="Work Sans"/>
                        <a:ea typeface="Work Sans"/>
                        <a:cs typeface="Work Sans"/>
                        <a:sym typeface="Work Sans"/>
                      </a:endParaRPr>
                    </a:p>
                    <a:p>
                      <a:pPr marL="0" lvl="0" indent="0" algn="l" rtl="0">
                        <a:spcBef>
                          <a:spcPts val="0"/>
                        </a:spcBef>
                        <a:spcAft>
                          <a:spcPts val="0"/>
                        </a:spcAft>
                        <a:buNone/>
                      </a:pPr>
                      <a:r>
                        <a:rPr lang="en">
                          <a:solidFill>
                            <a:schemeClr val="dk1"/>
                          </a:solidFill>
                          <a:latin typeface="Work Sans"/>
                          <a:ea typeface="Work Sans"/>
                          <a:cs typeface="Work Sans"/>
                          <a:sym typeface="Work Sans"/>
                        </a:rPr>
                        <a:t>Scientist</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FBFBF"/>
                    </a:solidFill>
                  </a:tcPr>
                </a:tc>
                <a:tc>
                  <a:txBody>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Data </a:t>
                      </a:r>
                      <a:endParaRPr>
                        <a:solidFill>
                          <a:schemeClr val="dk1"/>
                        </a:solidFill>
                        <a:latin typeface="Work Sans"/>
                        <a:ea typeface="Work Sans"/>
                        <a:cs typeface="Work Sans"/>
                        <a:sym typeface="Work Sans"/>
                      </a:endParaRPr>
                    </a:p>
                    <a:p>
                      <a:pPr marL="0" lvl="0" indent="0" algn="l" rtl="0">
                        <a:spcBef>
                          <a:spcPts val="0"/>
                        </a:spcBef>
                        <a:spcAft>
                          <a:spcPts val="0"/>
                        </a:spcAft>
                        <a:buNone/>
                      </a:pPr>
                      <a:r>
                        <a:rPr lang="en">
                          <a:solidFill>
                            <a:schemeClr val="dk1"/>
                          </a:solidFill>
                          <a:latin typeface="Work Sans"/>
                          <a:ea typeface="Work Sans"/>
                          <a:cs typeface="Work Sans"/>
                          <a:sym typeface="Work Sans"/>
                        </a:rPr>
                        <a:t>Engineers</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FBFBF"/>
                    </a:solidFill>
                  </a:tcPr>
                </a:tc>
                <a:tc>
                  <a:txBody>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Database</a:t>
                      </a:r>
                      <a:endParaRPr>
                        <a:solidFill>
                          <a:schemeClr val="dk1"/>
                        </a:solidFill>
                        <a:latin typeface="Work Sans"/>
                        <a:ea typeface="Work Sans"/>
                        <a:cs typeface="Work Sans"/>
                        <a:sym typeface="Work Sans"/>
                      </a:endParaRPr>
                    </a:p>
                    <a:p>
                      <a:pPr marL="0" lvl="0" indent="0" algn="l" rtl="0">
                        <a:spcBef>
                          <a:spcPts val="0"/>
                        </a:spcBef>
                        <a:spcAft>
                          <a:spcPts val="0"/>
                        </a:spcAft>
                        <a:buNone/>
                      </a:pPr>
                      <a:r>
                        <a:rPr lang="en">
                          <a:solidFill>
                            <a:schemeClr val="dk1"/>
                          </a:solidFill>
                          <a:latin typeface="Work Sans"/>
                          <a:ea typeface="Work Sans"/>
                          <a:cs typeface="Work Sans"/>
                          <a:sym typeface="Work Sans"/>
                        </a:rPr>
                        <a:t>Administrator</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414375">
                <a:tc>
                  <a:txBody>
                    <a:bodyPr/>
                    <a:lstStyle/>
                    <a:p>
                      <a:pPr marL="0" lvl="0" indent="0" algn="l" rtl="0">
                        <a:spcBef>
                          <a:spcPts val="0"/>
                        </a:spcBef>
                        <a:spcAft>
                          <a:spcPts val="0"/>
                        </a:spcAft>
                        <a:buNone/>
                      </a:pPr>
                      <a:r>
                        <a:rPr lang="en" sz="1200">
                          <a:solidFill>
                            <a:schemeClr val="dk1"/>
                          </a:solidFill>
                          <a:latin typeface="Work Sans"/>
                          <a:ea typeface="Work Sans"/>
                          <a:cs typeface="Work Sans"/>
                          <a:sym typeface="Work Sans"/>
                        </a:rPr>
                        <a:t>Requirement Specification</a:t>
                      </a:r>
                      <a:endParaRPr sz="1200">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v</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v</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05725">
                <a:tc>
                  <a:txBody>
                    <a:bodyPr/>
                    <a:lstStyle/>
                    <a:p>
                      <a:pPr marL="0" lvl="0" indent="0" algn="l" rtl="0">
                        <a:spcBef>
                          <a:spcPts val="0"/>
                        </a:spcBef>
                        <a:spcAft>
                          <a:spcPts val="0"/>
                        </a:spcAft>
                        <a:buNone/>
                      </a:pPr>
                      <a:r>
                        <a:rPr lang="en" sz="1200">
                          <a:solidFill>
                            <a:schemeClr val="dk1"/>
                          </a:solidFill>
                          <a:latin typeface="Work Sans"/>
                          <a:ea typeface="Work Sans"/>
                          <a:cs typeface="Work Sans"/>
                          <a:sym typeface="Work Sans"/>
                        </a:rPr>
                        <a:t>Data Modelling</a:t>
                      </a:r>
                      <a:endParaRPr sz="1200">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v</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v</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v</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v</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36450">
                <a:tc>
                  <a:txBody>
                    <a:bodyPr/>
                    <a:lstStyle/>
                    <a:p>
                      <a:pPr marL="0" lvl="0" indent="0" algn="l" rtl="0">
                        <a:spcBef>
                          <a:spcPts val="0"/>
                        </a:spcBef>
                        <a:spcAft>
                          <a:spcPts val="0"/>
                        </a:spcAft>
                        <a:buNone/>
                      </a:pPr>
                      <a:r>
                        <a:rPr lang="en" sz="1200">
                          <a:solidFill>
                            <a:schemeClr val="dk1"/>
                          </a:solidFill>
                          <a:latin typeface="Work Sans"/>
                          <a:ea typeface="Work Sans"/>
                          <a:cs typeface="Work Sans"/>
                          <a:sym typeface="Work Sans"/>
                        </a:rPr>
                        <a:t>ELT Design and Development</a:t>
                      </a:r>
                      <a:endParaRPr sz="1200">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v</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v</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45125">
                <a:tc>
                  <a:txBody>
                    <a:bodyPr/>
                    <a:lstStyle/>
                    <a:p>
                      <a:pPr marL="0" lvl="0" indent="0" algn="l" rtl="0">
                        <a:spcBef>
                          <a:spcPts val="0"/>
                        </a:spcBef>
                        <a:spcAft>
                          <a:spcPts val="0"/>
                        </a:spcAft>
                        <a:buNone/>
                      </a:pPr>
                      <a:r>
                        <a:rPr lang="en" sz="1200">
                          <a:solidFill>
                            <a:schemeClr val="dk1"/>
                          </a:solidFill>
                          <a:latin typeface="Work Sans"/>
                          <a:ea typeface="Work Sans"/>
                          <a:cs typeface="Work Sans"/>
                          <a:sym typeface="Work Sans"/>
                        </a:rPr>
                        <a:t>BI Applications </a:t>
                      </a:r>
                      <a:endParaRPr sz="1200">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v</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v</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32125">
                <a:tc>
                  <a:txBody>
                    <a:bodyPr/>
                    <a:lstStyle/>
                    <a:p>
                      <a:pPr marL="0" lvl="0" indent="0" algn="l" rtl="0">
                        <a:spcBef>
                          <a:spcPts val="0"/>
                        </a:spcBef>
                        <a:spcAft>
                          <a:spcPts val="0"/>
                        </a:spcAft>
                        <a:buNone/>
                      </a:pPr>
                      <a:r>
                        <a:rPr lang="en" sz="1200">
                          <a:solidFill>
                            <a:schemeClr val="dk1"/>
                          </a:solidFill>
                          <a:latin typeface="Work Sans"/>
                          <a:ea typeface="Work Sans"/>
                          <a:cs typeface="Work Sans"/>
                          <a:sym typeface="Work Sans"/>
                        </a:rPr>
                        <a:t>Maintenance</a:t>
                      </a:r>
                      <a:endParaRPr sz="1200">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v</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414075">
                <a:tc>
                  <a:txBody>
                    <a:bodyPr/>
                    <a:lstStyle/>
                    <a:p>
                      <a:pPr marL="0" lvl="0" indent="0" algn="l" rtl="0">
                        <a:spcBef>
                          <a:spcPts val="0"/>
                        </a:spcBef>
                        <a:spcAft>
                          <a:spcPts val="0"/>
                        </a:spcAft>
                        <a:buClr>
                          <a:srgbClr val="000000"/>
                        </a:buClr>
                        <a:buSzPts val="1400"/>
                        <a:buFont typeface="Arial"/>
                        <a:buNone/>
                      </a:pPr>
                      <a:r>
                        <a:rPr lang="en" sz="1200">
                          <a:solidFill>
                            <a:schemeClr val="dk1"/>
                          </a:solidFill>
                          <a:latin typeface="Work Sans"/>
                          <a:ea typeface="Work Sans"/>
                          <a:cs typeface="Work Sans"/>
                          <a:sym typeface="Work Sans"/>
                        </a:rPr>
                        <a:t>Test and Deploy</a:t>
                      </a:r>
                      <a:endParaRPr sz="1200">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v</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v</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v</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95"/>
          <p:cNvSpPr txBox="1">
            <a:spLocks noGrp="1"/>
          </p:cNvSpPr>
          <p:nvPr>
            <p:ph type="title"/>
          </p:nvPr>
        </p:nvSpPr>
        <p:spPr>
          <a:xfrm>
            <a:off x="207525" y="737900"/>
            <a:ext cx="7698600" cy="623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SzPts val="3600"/>
              <a:buNone/>
            </a:pPr>
            <a:r>
              <a:rPr lang="en" sz="3600"/>
              <a:t>Requirement Specification</a:t>
            </a:r>
            <a:endParaRPr sz="3600"/>
          </a:p>
        </p:txBody>
      </p:sp>
      <p:sp>
        <p:nvSpPr>
          <p:cNvPr id="1476" name="Google Shape;1476;p95"/>
          <p:cNvSpPr txBox="1">
            <a:spLocks noGrp="1"/>
          </p:cNvSpPr>
          <p:nvPr>
            <p:ph type="subTitle" idx="1"/>
          </p:nvPr>
        </p:nvSpPr>
        <p:spPr>
          <a:xfrm>
            <a:off x="780975" y="1610450"/>
            <a:ext cx="6761100" cy="315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600"/>
              <a:buChar char="●"/>
            </a:pPr>
            <a:r>
              <a:rPr lang="en" sz="1600"/>
              <a:t>Unterstützung individueller Sichten (z.B. bzgl. Zeithorizont, Struktur)</a:t>
            </a:r>
            <a:endParaRPr sz="1600"/>
          </a:p>
          <a:p>
            <a:pPr marL="457200" lvl="0" indent="-330200" algn="l" rtl="0">
              <a:lnSpc>
                <a:spcPct val="100000"/>
              </a:lnSpc>
              <a:spcBef>
                <a:spcPts val="0"/>
              </a:spcBef>
              <a:spcAft>
                <a:spcPts val="0"/>
              </a:spcAft>
              <a:buSzPts val="1800"/>
              <a:buChar char="●"/>
            </a:pPr>
            <a:r>
              <a:rPr lang="en" sz="1600"/>
              <a:t>Erweiterbarkeit (z.B. Integration neuer Quelle)</a:t>
            </a:r>
            <a:endParaRPr sz="1600"/>
          </a:p>
          <a:p>
            <a:pPr marL="457200" lvl="0" indent="-330200" algn="l" rtl="0">
              <a:lnSpc>
                <a:spcPct val="100000"/>
              </a:lnSpc>
              <a:spcBef>
                <a:spcPts val="0"/>
              </a:spcBef>
              <a:spcAft>
                <a:spcPts val="0"/>
              </a:spcAft>
              <a:buSzPts val="1800"/>
              <a:buChar char="●"/>
            </a:pPr>
            <a:r>
              <a:rPr lang="en" sz="1600"/>
              <a:t>Automatisierung der Abläufe</a:t>
            </a:r>
            <a:endParaRPr sz="1600"/>
          </a:p>
          <a:p>
            <a:pPr marL="457200" lvl="0" indent="-330200" algn="l" rtl="0">
              <a:lnSpc>
                <a:spcPct val="100000"/>
              </a:lnSpc>
              <a:spcBef>
                <a:spcPts val="0"/>
              </a:spcBef>
              <a:spcAft>
                <a:spcPts val="0"/>
              </a:spcAft>
              <a:buSzPts val="1800"/>
              <a:buChar char="●"/>
            </a:pPr>
            <a:r>
              <a:rPr lang="en" sz="1600"/>
              <a:t>Eindeutigkeit über Datenstrukturen</a:t>
            </a:r>
            <a:endParaRPr sz="1600"/>
          </a:p>
          <a:p>
            <a:pPr marL="457200" lvl="0" indent="-317500" algn="l" rtl="0">
              <a:lnSpc>
                <a:spcPct val="100000"/>
              </a:lnSpc>
              <a:spcBef>
                <a:spcPts val="0"/>
              </a:spcBef>
              <a:spcAft>
                <a:spcPts val="0"/>
              </a:spcAft>
              <a:buSzPts val="1600"/>
              <a:buChar char="●"/>
            </a:pPr>
            <a:r>
              <a:rPr lang="en" sz="1600"/>
              <a:t>Datenqualität</a:t>
            </a:r>
            <a:endParaRPr sz="1600"/>
          </a:p>
          <a:p>
            <a:pPr marL="457200" lvl="0" indent="-330200" algn="l" rtl="0">
              <a:lnSpc>
                <a:spcPct val="100000"/>
              </a:lnSpc>
              <a:spcBef>
                <a:spcPts val="0"/>
              </a:spcBef>
              <a:spcAft>
                <a:spcPts val="0"/>
              </a:spcAft>
              <a:buSzPts val="1800"/>
              <a:buChar char="●"/>
            </a:pPr>
            <a:r>
              <a:rPr lang="en" sz="1600"/>
              <a:t>Zugriffsberechtigungen und Prozesse</a:t>
            </a:r>
            <a:endParaRPr sz="1600"/>
          </a:p>
          <a:p>
            <a:pPr marL="457200" lvl="0" indent="-330200" algn="l" rtl="0">
              <a:lnSpc>
                <a:spcPct val="100000"/>
              </a:lnSpc>
              <a:spcBef>
                <a:spcPts val="0"/>
              </a:spcBef>
              <a:spcAft>
                <a:spcPts val="0"/>
              </a:spcAft>
              <a:buSzPts val="1800"/>
              <a:buChar char="●"/>
            </a:pPr>
            <a:r>
              <a:rPr lang="en" sz="1600"/>
              <a:t>Ausrichtung am Zweck: Analyse der Daten</a:t>
            </a:r>
            <a:endParaRPr sz="1600"/>
          </a:p>
          <a:p>
            <a:pPr marL="0" lvl="0" indent="0" algn="l" rtl="0">
              <a:lnSpc>
                <a:spcPct val="115000"/>
              </a:lnSpc>
              <a:spcBef>
                <a:spcPts val="1000"/>
              </a:spcBef>
              <a:spcAft>
                <a:spcPts val="0"/>
              </a:spcAft>
              <a:buSzPts val="16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96"/>
          <p:cNvSpPr txBox="1">
            <a:spLocks noGrp="1"/>
          </p:cNvSpPr>
          <p:nvPr>
            <p:ph type="title"/>
          </p:nvPr>
        </p:nvSpPr>
        <p:spPr>
          <a:xfrm>
            <a:off x="132225" y="874600"/>
            <a:ext cx="7954500" cy="473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3600" b="1">
                <a:latin typeface="Archivo"/>
                <a:ea typeface="Archivo"/>
                <a:cs typeface="Archivo"/>
                <a:sym typeface="Archivo"/>
              </a:rPr>
              <a:t>                  Datenmodellierung</a:t>
            </a:r>
            <a:endParaRPr sz="3600"/>
          </a:p>
        </p:txBody>
      </p:sp>
      <p:sp>
        <p:nvSpPr>
          <p:cNvPr id="1482" name="Google Shape;1482;p96"/>
          <p:cNvSpPr txBox="1">
            <a:spLocks noGrp="1"/>
          </p:cNvSpPr>
          <p:nvPr>
            <p:ph type="subTitle" idx="1"/>
          </p:nvPr>
        </p:nvSpPr>
        <p:spPr>
          <a:xfrm>
            <a:off x="865900" y="1541750"/>
            <a:ext cx="7140600" cy="266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Schritt 1</a:t>
            </a:r>
            <a:r>
              <a:rPr lang="en" sz="1600"/>
              <a:t> – Wählen Sie den Organisationsprozess aus. Stellen Sie Fragen zu einem Prozess</a:t>
            </a:r>
            <a:endParaRPr sz="1600"/>
          </a:p>
          <a:p>
            <a:pPr marL="0" lvl="0" indent="0" algn="l" rtl="0">
              <a:spcBef>
                <a:spcPts val="0"/>
              </a:spcBef>
              <a:spcAft>
                <a:spcPts val="0"/>
              </a:spcAft>
              <a:buNone/>
            </a:pPr>
            <a:r>
              <a:rPr lang="en" sz="1600" b="1"/>
              <a:t>Schritt 2 </a:t>
            </a:r>
            <a:r>
              <a:rPr lang="en" sz="1600"/>
              <a:t>– Deklarieren Sie die Granularität (Wie hoch ist die Detailgenauigkeit) </a:t>
            </a:r>
            <a:endParaRPr sz="1600"/>
          </a:p>
          <a:p>
            <a:pPr marL="0" lvl="0" indent="0" algn="l" rtl="0">
              <a:spcBef>
                <a:spcPts val="0"/>
              </a:spcBef>
              <a:spcAft>
                <a:spcPts val="0"/>
              </a:spcAft>
              <a:buNone/>
            </a:pPr>
            <a:r>
              <a:rPr lang="en" sz="1600" b="1"/>
              <a:t>Schritt 3</a:t>
            </a:r>
            <a:r>
              <a:rPr lang="en" sz="1600"/>
              <a:t> – Identifizieren Sie die Dimensionen und  Hierarchien</a:t>
            </a:r>
            <a:endParaRPr sz="1600"/>
          </a:p>
          <a:p>
            <a:pPr marL="0" lvl="0" indent="0" algn="l" rtl="0">
              <a:spcBef>
                <a:spcPts val="0"/>
              </a:spcBef>
              <a:spcAft>
                <a:spcPts val="0"/>
              </a:spcAft>
              <a:buNone/>
            </a:pPr>
            <a:r>
              <a:rPr lang="en" sz="1600" b="1"/>
              <a:t>Schritt 4</a:t>
            </a:r>
            <a:r>
              <a:rPr lang="en" sz="1600"/>
              <a:t> – Identifizieren Sie die Fakten.</a:t>
            </a:r>
            <a:r>
              <a:rPr lang="en" sz="1800"/>
              <a:t> </a:t>
            </a:r>
            <a:endParaRPr sz="1800"/>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97"/>
          <p:cNvSpPr txBox="1">
            <a:spLocks noGrp="1"/>
          </p:cNvSpPr>
          <p:nvPr>
            <p:ph type="title"/>
          </p:nvPr>
        </p:nvSpPr>
        <p:spPr>
          <a:xfrm>
            <a:off x="132225" y="874600"/>
            <a:ext cx="7954500" cy="473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3600" b="1">
                <a:latin typeface="Work Sans"/>
                <a:ea typeface="Work Sans"/>
                <a:cs typeface="Work Sans"/>
                <a:sym typeface="Work Sans"/>
              </a:rPr>
              <a:t>             </a:t>
            </a:r>
            <a:r>
              <a:rPr lang="en" sz="3600" b="1">
                <a:latin typeface="Archivo"/>
                <a:ea typeface="Archivo"/>
                <a:cs typeface="Archivo"/>
                <a:sym typeface="Archivo"/>
              </a:rPr>
              <a:t>Datenmodellierung</a:t>
            </a:r>
            <a:endParaRPr sz="3600"/>
          </a:p>
        </p:txBody>
      </p:sp>
      <p:sp>
        <p:nvSpPr>
          <p:cNvPr id="1488" name="Google Shape;1488;p97"/>
          <p:cNvSpPr txBox="1">
            <a:spLocks noGrp="1"/>
          </p:cNvSpPr>
          <p:nvPr>
            <p:ph type="subTitle" idx="1"/>
          </p:nvPr>
        </p:nvSpPr>
        <p:spPr>
          <a:xfrm>
            <a:off x="540875" y="1764425"/>
            <a:ext cx="4221000" cy="323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Kennzahlen/Fakten</a:t>
            </a:r>
            <a:endParaRPr b="1"/>
          </a:p>
          <a:p>
            <a:pPr marL="0" lvl="0" indent="0" algn="l" rtl="0">
              <a:spcBef>
                <a:spcPts val="0"/>
              </a:spcBef>
              <a:spcAft>
                <a:spcPts val="0"/>
              </a:spcAft>
              <a:buNone/>
            </a:pPr>
            <a:r>
              <a:rPr lang="en"/>
              <a:t>Beschreiben betriebswirtschaftliche Sachverhalte</a:t>
            </a:r>
            <a:endParaRPr/>
          </a:p>
          <a:p>
            <a:pPr marL="0" lvl="0" indent="0" algn="l" rtl="0">
              <a:spcBef>
                <a:spcPts val="0"/>
              </a:spcBef>
              <a:spcAft>
                <a:spcPts val="0"/>
              </a:spcAft>
              <a:buNone/>
            </a:pPr>
            <a:endParaRPr b="1"/>
          </a:p>
          <a:p>
            <a:pPr marL="0" lvl="0" indent="0" algn="l" rtl="0">
              <a:spcBef>
                <a:spcPts val="0"/>
              </a:spcBef>
              <a:spcAft>
                <a:spcPts val="0"/>
              </a:spcAft>
              <a:buNone/>
            </a:pPr>
            <a:endParaRPr b="1"/>
          </a:p>
          <a:p>
            <a:pPr marL="457200" lvl="0" indent="-330200" algn="l" rtl="0">
              <a:spcBef>
                <a:spcPts val="0"/>
              </a:spcBef>
              <a:spcAft>
                <a:spcPts val="0"/>
              </a:spcAft>
              <a:buSzPts val="1600"/>
              <a:buChar char="●"/>
            </a:pPr>
            <a:r>
              <a:rPr lang="en"/>
              <a:t>Additiv (Berechnung zwischen sämtlichen Dimensionen möglich )</a:t>
            </a:r>
            <a:endParaRPr/>
          </a:p>
          <a:p>
            <a:pPr marL="457200" lvl="0" indent="-330200" algn="l" rtl="0">
              <a:spcBef>
                <a:spcPts val="0"/>
              </a:spcBef>
              <a:spcAft>
                <a:spcPts val="0"/>
              </a:spcAft>
              <a:buSzPts val="1600"/>
              <a:buChar char="●"/>
            </a:pPr>
            <a:r>
              <a:rPr lang="en"/>
              <a:t>Semi Additive (Berechnung möglich mit Ausnahme temporaler Dimension)</a:t>
            </a:r>
            <a:endParaRPr/>
          </a:p>
          <a:p>
            <a:pPr marL="457200" lvl="0" indent="-330200" algn="l" rtl="0">
              <a:spcBef>
                <a:spcPts val="0"/>
              </a:spcBef>
              <a:spcAft>
                <a:spcPts val="0"/>
              </a:spcAft>
              <a:buSzPts val="1600"/>
              <a:buChar char="●"/>
            </a:pPr>
            <a:r>
              <a:rPr lang="en"/>
              <a:t>Nicht-Additiv ( keine additive Berechnung möglich)</a:t>
            </a:r>
            <a:endParaRPr/>
          </a:p>
        </p:txBody>
      </p:sp>
      <p:sp>
        <p:nvSpPr>
          <p:cNvPr id="1489" name="Google Shape;1489;p9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490" name="Google Shape;1490;p97"/>
          <p:cNvSpPr txBox="1">
            <a:spLocks noGrp="1"/>
          </p:cNvSpPr>
          <p:nvPr>
            <p:ph type="subTitle" idx="1"/>
          </p:nvPr>
        </p:nvSpPr>
        <p:spPr>
          <a:xfrm>
            <a:off x="5143700" y="1609275"/>
            <a:ext cx="3594900" cy="323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Dimensionen</a:t>
            </a:r>
            <a:endParaRPr b="1"/>
          </a:p>
          <a:p>
            <a:pPr marL="0" lvl="0" indent="0" algn="l" rtl="0">
              <a:spcBef>
                <a:spcPts val="0"/>
              </a:spcBef>
              <a:spcAft>
                <a:spcPts val="0"/>
              </a:spcAft>
              <a:buNone/>
            </a:pPr>
            <a:r>
              <a:rPr lang="en"/>
              <a:t>Beschreibt mögliche Sicht auf die assoziierte Kennzahl</a:t>
            </a:r>
            <a:endParaRPr/>
          </a:p>
          <a:p>
            <a:pPr marL="0" lvl="0" indent="0" algn="l" rtl="0">
              <a:spcBef>
                <a:spcPts val="0"/>
              </a:spcBef>
              <a:spcAft>
                <a:spcPts val="0"/>
              </a:spcAft>
              <a:buNone/>
            </a:pPr>
            <a:endParaRPr/>
          </a:p>
          <a:p>
            <a:pPr marL="457200" lvl="0" indent="-330200" algn="l" rtl="0">
              <a:spcBef>
                <a:spcPts val="0"/>
              </a:spcBef>
              <a:spcAft>
                <a:spcPts val="0"/>
              </a:spcAft>
              <a:buSzPts val="1600"/>
              <a:buChar char="●"/>
            </a:pPr>
            <a:r>
              <a:rPr lang="en"/>
              <a:t>Conformed dimension</a:t>
            </a:r>
            <a:endParaRPr/>
          </a:p>
          <a:p>
            <a:pPr marL="457200" lvl="0" indent="-330200" algn="l" rtl="0">
              <a:spcBef>
                <a:spcPts val="0"/>
              </a:spcBef>
              <a:spcAft>
                <a:spcPts val="0"/>
              </a:spcAft>
              <a:buSzPts val="1600"/>
              <a:buChar char="●"/>
            </a:pPr>
            <a:r>
              <a:rPr lang="en"/>
              <a:t>Junk dimension</a:t>
            </a:r>
            <a:endParaRPr/>
          </a:p>
          <a:p>
            <a:pPr marL="457200" lvl="0" indent="-330200" algn="l" rtl="0">
              <a:spcBef>
                <a:spcPts val="0"/>
              </a:spcBef>
              <a:spcAft>
                <a:spcPts val="0"/>
              </a:spcAft>
              <a:buSzPts val="1600"/>
              <a:buChar char="●"/>
            </a:pPr>
            <a:r>
              <a:rPr lang="en"/>
              <a:t>Degenerated dimension</a:t>
            </a:r>
            <a:endParaRPr/>
          </a:p>
          <a:p>
            <a:pPr marL="457200" lvl="0" indent="-330200" algn="l" rtl="0">
              <a:spcBef>
                <a:spcPts val="0"/>
              </a:spcBef>
              <a:spcAft>
                <a:spcPts val="0"/>
              </a:spcAft>
              <a:buSzPts val="1600"/>
              <a:buChar char="●"/>
            </a:pPr>
            <a:r>
              <a:rPr lang="en"/>
              <a:t>Role-playing dimension</a:t>
            </a:r>
            <a:endParaRPr/>
          </a:p>
          <a:p>
            <a:pPr marL="457200" lvl="0" indent="-330200" algn="l" rtl="0">
              <a:spcBef>
                <a:spcPts val="0"/>
              </a:spcBef>
              <a:spcAft>
                <a:spcPts val="0"/>
              </a:spcAft>
              <a:buSzPts val="1600"/>
              <a:buChar char="●"/>
            </a:pPr>
            <a:r>
              <a:rPr lang="en"/>
              <a:t>Role-playing dimension</a:t>
            </a:r>
            <a:endParaRPr/>
          </a:p>
          <a:p>
            <a:pPr marL="457200" lvl="0" indent="-330200" algn="l" rtl="0">
              <a:spcBef>
                <a:spcPts val="0"/>
              </a:spcBef>
              <a:spcAft>
                <a:spcPts val="0"/>
              </a:spcAft>
              <a:buSzPts val="1600"/>
              <a:buChar char="●"/>
            </a:pPr>
            <a:r>
              <a:rPr lang="en"/>
              <a:t>Static dimension</a:t>
            </a:r>
            <a:endParaRPr/>
          </a:p>
          <a:p>
            <a:pPr marL="457200" lvl="0" indent="-330200" algn="l" rtl="0">
              <a:spcBef>
                <a:spcPts val="0"/>
              </a:spcBef>
              <a:spcAft>
                <a:spcPts val="0"/>
              </a:spcAft>
              <a:buSzPts val="1600"/>
              <a:buChar char="●"/>
            </a:pPr>
            <a:r>
              <a:rPr lang="en"/>
              <a:t>Shrunk dimension</a:t>
            </a:r>
            <a:endParaRPr/>
          </a:p>
          <a:p>
            <a:pPr marL="457200" lvl="0" indent="-330200" algn="l" rtl="0">
              <a:spcBef>
                <a:spcPts val="0"/>
              </a:spcBef>
              <a:spcAft>
                <a:spcPts val="0"/>
              </a:spcAft>
              <a:buSzPts val="1600"/>
              <a:buChar char="●"/>
            </a:pPr>
            <a:r>
              <a:rPr lang="en"/>
              <a:t>Slowly changing dimensions</a:t>
            </a:r>
            <a:endParaRPr/>
          </a:p>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57"/>
          <p:cNvSpPr txBox="1">
            <a:spLocks noGrp="1"/>
          </p:cNvSpPr>
          <p:nvPr>
            <p:ph type="title" idx="2"/>
          </p:nvPr>
        </p:nvSpPr>
        <p:spPr>
          <a:xfrm>
            <a:off x="3586675" y="1012925"/>
            <a:ext cx="1652100" cy="915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01</a:t>
            </a:r>
            <a:endParaRPr/>
          </a:p>
        </p:txBody>
      </p:sp>
      <p:grpSp>
        <p:nvGrpSpPr>
          <p:cNvPr id="879" name="Google Shape;879;p57"/>
          <p:cNvGrpSpPr/>
          <p:nvPr/>
        </p:nvGrpSpPr>
        <p:grpSpPr>
          <a:xfrm rot="10800000" flipH="1">
            <a:off x="1520573" y="3059732"/>
            <a:ext cx="60722" cy="349842"/>
            <a:chOff x="1520573" y="1617713"/>
            <a:chExt cx="60722" cy="349842"/>
          </a:xfrm>
        </p:grpSpPr>
        <p:sp>
          <p:nvSpPr>
            <p:cNvPr id="880" name="Google Shape;880;p57"/>
            <p:cNvSpPr/>
            <p:nvPr/>
          </p:nvSpPr>
          <p:spPr>
            <a:xfrm>
              <a:off x="1520573" y="1617713"/>
              <a:ext cx="60722" cy="60750"/>
            </a:xfrm>
            <a:custGeom>
              <a:avLst/>
              <a:gdLst/>
              <a:ahLst/>
              <a:cxnLst/>
              <a:rect l="l" t="t" r="r" b="b"/>
              <a:pathLst>
                <a:path w="2100" h="2101" extrusionOk="0">
                  <a:moveTo>
                    <a:pt x="0" y="1"/>
                  </a:moveTo>
                  <a:lnTo>
                    <a:pt x="0" y="2101"/>
                  </a:lnTo>
                  <a:lnTo>
                    <a:pt x="2100" y="2101"/>
                  </a:lnTo>
                  <a:lnTo>
                    <a:pt x="210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57"/>
            <p:cNvSpPr/>
            <p:nvPr/>
          </p:nvSpPr>
          <p:spPr>
            <a:xfrm>
              <a:off x="1520573" y="1762259"/>
              <a:ext cx="60722" cy="60750"/>
            </a:xfrm>
            <a:custGeom>
              <a:avLst/>
              <a:gdLst/>
              <a:ahLst/>
              <a:cxnLst/>
              <a:rect l="l" t="t" r="r" b="b"/>
              <a:pathLst>
                <a:path w="2100" h="2101" extrusionOk="0">
                  <a:moveTo>
                    <a:pt x="0" y="1"/>
                  </a:moveTo>
                  <a:lnTo>
                    <a:pt x="0" y="2101"/>
                  </a:lnTo>
                  <a:lnTo>
                    <a:pt x="2100" y="2101"/>
                  </a:lnTo>
                  <a:lnTo>
                    <a:pt x="210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57"/>
            <p:cNvSpPr/>
            <p:nvPr/>
          </p:nvSpPr>
          <p:spPr>
            <a:xfrm>
              <a:off x="1520573" y="1907470"/>
              <a:ext cx="60722" cy="60085"/>
            </a:xfrm>
            <a:custGeom>
              <a:avLst/>
              <a:gdLst/>
              <a:ahLst/>
              <a:cxnLst/>
              <a:rect l="l" t="t" r="r" b="b"/>
              <a:pathLst>
                <a:path w="2100" h="2078" extrusionOk="0">
                  <a:moveTo>
                    <a:pt x="0" y="0"/>
                  </a:moveTo>
                  <a:lnTo>
                    <a:pt x="0" y="2077"/>
                  </a:lnTo>
                  <a:lnTo>
                    <a:pt x="2100" y="2077"/>
                  </a:lnTo>
                  <a:lnTo>
                    <a:pt x="210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3" name="Google Shape;883;p57"/>
          <p:cNvGrpSpPr/>
          <p:nvPr/>
        </p:nvGrpSpPr>
        <p:grpSpPr>
          <a:xfrm rot="10800000" flipH="1">
            <a:off x="2265696" y="3291514"/>
            <a:ext cx="194077" cy="1121352"/>
            <a:chOff x="501521" y="3977871"/>
            <a:chExt cx="194077" cy="1121352"/>
          </a:xfrm>
        </p:grpSpPr>
        <p:sp>
          <p:nvSpPr>
            <p:cNvPr id="884" name="Google Shape;884;p57"/>
            <p:cNvSpPr/>
            <p:nvPr/>
          </p:nvSpPr>
          <p:spPr>
            <a:xfrm>
              <a:off x="501521" y="3977871"/>
              <a:ext cx="194077" cy="194049"/>
            </a:xfrm>
            <a:custGeom>
              <a:avLst/>
              <a:gdLst/>
              <a:ahLst/>
              <a:cxnLst/>
              <a:rect l="l" t="t" r="r" b="b"/>
              <a:pathLst>
                <a:path w="6712" h="6711" extrusionOk="0">
                  <a:moveTo>
                    <a:pt x="1" y="0"/>
                  </a:moveTo>
                  <a:lnTo>
                    <a:pt x="1" y="6711"/>
                  </a:lnTo>
                  <a:lnTo>
                    <a:pt x="6711" y="6711"/>
                  </a:lnTo>
                  <a:lnTo>
                    <a:pt x="67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57"/>
            <p:cNvSpPr/>
            <p:nvPr/>
          </p:nvSpPr>
          <p:spPr>
            <a:xfrm>
              <a:off x="501521" y="4209509"/>
              <a:ext cx="194077" cy="194077"/>
            </a:xfrm>
            <a:custGeom>
              <a:avLst/>
              <a:gdLst/>
              <a:ahLst/>
              <a:cxnLst/>
              <a:rect l="l" t="t" r="r" b="b"/>
              <a:pathLst>
                <a:path w="6712" h="6712" extrusionOk="0">
                  <a:moveTo>
                    <a:pt x="1" y="1"/>
                  </a:moveTo>
                  <a:lnTo>
                    <a:pt x="1" y="6711"/>
                  </a:lnTo>
                  <a:lnTo>
                    <a:pt x="6711" y="6711"/>
                  </a:lnTo>
                  <a:lnTo>
                    <a:pt x="67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57"/>
            <p:cNvSpPr/>
            <p:nvPr/>
          </p:nvSpPr>
          <p:spPr>
            <a:xfrm>
              <a:off x="501521" y="4441841"/>
              <a:ext cx="194077" cy="194049"/>
            </a:xfrm>
            <a:custGeom>
              <a:avLst/>
              <a:gdLst/>
              <a:ahLst/>
              <a:cxnLst/>
              <a:rect l="l" t="t" r="r" b="b"/>
              <a:pathLst>
                <a:path w="6712" h="6711" extrusionOk="0">
                  <a:moveTo>
                    <a:pt x="1" y="0"/>
                  </a:moveTo>
                  <a:lnTo>
                    <a:pt x="1" y="6711"/>
                  </a:lnTo>
                  <a:lnTo>
                    <a:pt x="6711" y="6711"/>
                  </a:lnTo>
                  <a:lnTo>
                    <a:pt x="67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57"/>
            <p:cNvSpPr/>
            <p:nvPr/>
          </p:nvSpPr>
          <p:spPr>
            <a:xfrm>
              <a:off x="501521" y="4673479"/>
              <a:ext cx="194077" cy="194077"/>
            </a:xfrm>
            <a:custGeom>
              <a:avLst/>
              <a:gdLst/>
              <a:ahLst/>
              <a:cxnLst/>
              <a:rect l="l" t="t" r="r" b="b"/>
              <a:pathLst>
                <a:path w="6712" h="6712" extrusionOk="0">
                  <a:moveTo>
                    <a:pt x="1" y="1"/>
                  </a:moveTo>
                  <a:lnTo>
                    <a:pt x="1" y="6712"/>
                  </a:lnTo>
                  <a:lnTo>
                    <a:pt x="6711" y="6712"/>
                  </a:lnTo>
                  <a:lnTo>
                    <a:pt x="67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57"/>
            <p:cNvSpPr/>
            <p:nvPr/>
          </p:nvSpPr>
          <p:spPr>
            <a:xfrm>
              <a:off x="501521" y="4905146"/>
              <a:ext cx="194077" cy="194077"/>
            </a:xfrm>
            <a:custGeom>
              <a:avLst/>
              <a:gdLst/>
              <a:ahLst/>
              <a:cxnLst/>
              <a:rect l="l" t="t" r="r" b="b"/>
              <a:pathLst>
                <a:path w="6712" h="6712" extrusionOk="0">
                  <a:moveTo>
                    <a:pt x="1" y="1"/>
                  </a:moveTo>
                  <a:lnTo>
                    <a:pt x="1" y="6711"/>
                  </a:lnTo>
                  <a:lnTo>
                    <a:pt x="6711" y="6711"/>
                  </a:lnTo>
                  <a:lnTo>
                    <a:pt x="67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9" name="Google Shape;889;p57"/>
          <p:cNvGrpSpPr/>
          <p:nvPr/>
        </p:nvGrpSpPr>
        <p:grpSpPr>
          <a:xfrm>
            <a:off x="2077591" y="1143732"/>
            <a:ext cx="889215" cy="1333246"/>
            <a:chOff x="2077591" y="1143732"/>
            <a:chExt cx="889215" cy="1333246"/>
          </a:xfrm>
        </p:grpSpPr>
        <p:grpSp>
          <p:nvGrpSpPr>
            <p:cNvPr id="890" name="Google Shape;890;p57"/>
            <p:cNvGrpSpPr/>
            <p:nvPr/>
          </p:nvGrpSpPr>
          <p:grpSpPr>
            <a:xfrm rot="10800000" flipH="1">
              <a:off x="2774059" y="1143732"/>
              <a:ext cx="192747" cy="252803"/>
              <a:chOff x="860559" y="4414777"/>
              <a:chExt cx="192747" cy="252803"/>
            </a:xfrm>
          </p:grpSpPr>
          <p:sp>
            <p:nvSpPr>
              <p:cNvPr id="891" name="Google Shape;891;p57"/>
              <p:cNvSpPr/>
              <p:nvPr/>
            </p:nvSpPr>
            <p:spPr>
              <a:xfrm>
                <a:off x="860559" y="4573838"/>
                <a:ext cx="192747" cy="93742"/>
              </a:xfrm>
              <a:custGeom>
                <a:avLst/>
                <a:gdLst/>
                <a:ahLst/>
                <a:cxnLst/>
                <a:rect l="l" t="t" r="r" b="b"/>
                <a:pathLst>
                  <a:path w="6666" h="3242" fill="none" extrusionOk="0">
                    <a:moveTo>
                      <a:pt x="1" y="3242"/>
                    </a:moveTo>
                    <a:lnTo>
                      <a:pt x="3128" y="114"/>
                    </a:lnTo>
                    <a:cubicBezTo>
                      <a:pt x="3242" y="0"/>
                      <a:pt x="3425" y="0"/>
                      <a:pt x="3539" y="114"/>
                    </a:cubicBezTo>
                    <a:lnTo>
                      <a:pt x="6666" y="324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57"/>
              <p:cNvSpPr/>
              <p:nvPr/>
            </p:nvSpPr>
            <p:spPr>
              <a:xfrm>
                <a:off x="860559" y="4414777"/>
                <a:ext cx="192747" cy="93742"/>
              </a:xfrm>
              <a:custGeom>
                <a:avLst/>
                <a:gdLst/>
                <a:ahLst/>
                <a:cxnLst/>
                <a:rect l="l" t="t" r="r" b="b"/>
                <a:pathLst>
                  <a:path w="6666" h="3242" fill="none" extrusionOk="0">
                    <a:moveTo>
                      <a:pt x="1" y="3242"/>
                    </a:moveTo>
                    <a:lnTo>
                      <a:pt x="3128" y="115"/>
                    </a:lnTo>
                    <a:cubicBezTo>
                      <a:pt x="3242" y="0"/>
                      <a:pt x="3425" y="0"/>
                      <a:pt x="3539" y="115"/>
                    </a:cubicBezTo>
                    <a:lnTo>
                      <a:pt x="6666" y="324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3" name="Google Shape;893;p57"/>
            <p:cNvGrpSpPr/>
            <p:nvPr/>
          </p:nvGrpSpPr>
          <p:grpSpPr>
            <a:xfrm rot="10800000" flipH="1">
              <a:off x="2077591" y="2224174"/>
              <a:ext cx="192747" cy="252804"/>
              <a:chOff x="2077591" y="2550308"/>
              <a:chExt cx="192747" cy="252804"/>
            </a:xfrm>
          </p:grpSpPr>
          <p:sp>
            <p:nvSpPr>
              <p:cNvPr id="894" name="Google Shape;894;p57"/>
              <p:cNvSpPr/>
              <p:nvPr/>
            </p:nvSpPr>
            <p:spPr>
              <a:xfrm>
                <a:off x="2077591" y="2709341"/>
                <a:ext cx="192747" cy="93771"/>
              </a:xfrm>
              <a:custGeom>
                <a:avLst/>
                <a:gdLst/>
                <a:ahLst/>
                <a:cxnLst/>
                <a:rect l="l" t="t" r="r" b="b"/>
                <a:pathLst>
                  <a:path w="6666" h="3243" fill="none" extrusionOk="0">
                    <a:moveTo>
                      <a:pt x="1" y="3242"/>
                    </a:moveTo>
                    <a:lnTo>
                      <a:pt x="3128" y="115"/>
                    </a:lnTo>
                    <a:cubicBezTo>
                      <a:pt x="3242" y="1"/>
                      <a:pt x="3424" y="1"/>
                      <a:pt x="3539" y="115"/>
                    </a:cubicBezTo>
                    <a:lnTo>
                      <a:pt x="6666" y="3242"/>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57"/>
              <p:cNvSpPr/>
              <p:nvPr/>
            </p:nvSpPr>
            <p:spPr>
              <a:xfrm>
                <a:off x="2077591" y="2550308"/>
                <a:ext cx="192747" cy="93742"/>
              </a:xfrm>
              <a:custGeom>
                <a:avLst/>
                <a:gdLst/>
                <a:ahLst/>
                <a:cxnLst/>
                <a:rect l="l" t="t" r="r" b="b"/>
                <a:pathLst>
                  <a:path w="6666" h="3242" fill="none" extrusionOk="0">
                    <a:moveTo>
                      <a:pt x="1" y="3241"/>
                    </a:moveTo>
                    <a:lnTo>
                      <a:pt x="3128" y="114"/>
                    </a:lnTo>
                    <a:cubicBezTo>
                      <a:pt x="3242" y="0"/>
                      <a:pt x="3424" y="0"/>
                      <a:pt x="3539" y="114"/>
                    </a:cubicBezTo>
                    <a:lnTo>
                      <a:pt x="6666" y="3241"/>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96" name="Google Shape;896;p57"/>
          <p:cNvGrpSpPr/>
          <p:nvPr/>
        </p:nvGrpSpPr>
        <p:grpSpPr>
          <a:xfrm rot="10800000" flipH="1">
            <a:off x="620989" y="2845246"/>
            <a:ext cx="674529" cy="778825"/>
            <a:chOff x="511439" y="2611666"/>
            <a:chExt cx="674529" cy="778825"/>
          </a:xfrm>
        </p:grpSpPr>
        <p:sp>
          <p:nvSpPr>
            <p:cNvPr id="897" name="Google Shape;897;p57"/>
            <p:cNvSpPr/>
            <p:nvPr/>
          </p:nvSpPr>
          <p:spPr>
            <a:xfrm>
              <a:off x="511439" y="2611666"/>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57"/>
            <p:cNvSpPr/>
            <p:nvPr/>
          </p:nvSpPr>
          <p:spPr>
            <a:xfrm>
              <a:off x="511439" y="3053198"/>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9" name="Google Shape;899;p57"/>
          <p:cNvGrpSpPr/>
          <p:nvPr/>
        </p:nvGrpSpPr>
        <p:grpSpPr>
          <a:xfrm>
            <a:off x="-45481" y="-21187"/>
            <a:ext cx="2762758" cy="1986613"/>
            <a:chOff x="-45481" y="-21187"/>
            <a:chExt cx="2762758" cy="1986613"/>
          </a:xfrm>
        </p:grpSpPr>
        <p:grpSp>
          <p:nvGrpSpPr>
            <p:cNvPr id="900" name="Google Shape;900;p57"/>
            <p:cNvGrpSpPr/>
            <p:nvPr/>
          </p:nvGrpSpPr>
          <p:grpSpPr>
            <a:xfrm rot="10800000" flipH="1">
              <a:off x="258792" y="-21179"/>
              <a:ext cx="533279" cy="1164899"/>
              <a:chOff x="1531792" y="4233942"/>
              <a:chExt cx="533279" cy="1164899"/>
            </a:xfrm>
          </p:grpSpPr>
          <p:sp>
            <p:nvSpPr>
              <p:cNvPr id="901" name="Google Shape;901;p57"/>
              <p:cNvSpPr/>
              <p:nvPr/>
            </p:nvSpPr>
            <p:spPr>
              <a:xfrm>
                <a:off x="1531792" y="4484086"/>
                <a:ext cx="531978" cy="382806"/>
              </a:xfrm>
              <a:custGeom>
                <a:avLst/>
                <a:gdLst/>
                <a:ahLst/>
                <a:cxnLst/>
                <a:rect l="l" t="t" r="r" b="b"/>
                <a:pathLst>
                  <a:path w="18398" h="13239" extrusionOk="0">
                    <a:moveTo>
                      <a:pt x="0" y="0"/>
                    </a:moveTo>
                    <a:lnTo>
                      <a:pt x="0" y="13239"/>
                    </a:lnTo>
                    <a:lnTo>
                      <a:pt x="18397" y="13239"/>
                    </a:lnTo>
                    <a:lnTo>
                      <a:pt x="183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57"/>
              <p:cNvSpPr/>
              <p:nvPr/>
            </p:nvSpPr>
            <p:spPr>
              <a:xfrm>
                <a:off x="1531792" y="4233942"/>
                <a:ext cx="531978" cy="250173"/>
              </a:xfrm>
              <a:custGeom>
                <a:avLst/>
                <a:gdLst/>
                <a:ahLst/>
                <a:cxnLst/>
                <a:rect l="l" t="t" r="r" b="b"/>
                <a:pathLst>
                  <a:path w="18398" h="8652" extrusionOk="0">
                    <a:moveTo>
                      <a:pt x="0" y="0"/>
                    </a:moveTo>
                    <a:lnTo>
                      <a:pt x="0" y="8651"/>
                    </a:lnTo>
                    <a:lnTo>
                      <a:pt x="18397" y="8651"/>
                    </a:lnTo>
                    <a:lnTo>
                      <a:pt x="1839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57"/>
              <p:cNvSpPr/>
              <p:nvPr/>
            </p:nvSpPr>
            <p:spPr>
              <a:xfrm>
                <a:off x="1531792" y="4866198"/>
                <a:ext cx="533279" cy="532643"/>
              </a:xfrm>
              <a:custGeom>
                <a:avLst/>
                <a:gdLst/>
                <a:ahLst/>
                <a:cxnLst/>
                <a:rect l="l" t="t" r="r" b="b"/>
                <a:pathLst>
                  <a:path w="18443" h="18421" extrusionOk="0">
                    <a:moveTo>
                      <a:pt x="0" y="1"/>
                    </a:moveTo>
                    <a:lnTo>
                      <a:pt x="0" y="18421"/>
                    </a:lnTo>
                    <a:lnTo>
                      <a:pt x="18443" y="18421"/>
                    </a:lnTo>
                    <a:lnTo>
                      <a:pt x="18443"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4" name="Google Shape;904;p57"/>
            <p:cNvGrpSpPr/>
            <p:nvPr/>
          </p:nvGrpSpPr>
          <p:grpSpPr>
            <a:xfrm rot="10800000" flipH="1">
              <a:off x="900965" y="-21178"/>
              <a:ext cx="908827" cy="1986604"/>
              <a:chOff x="2173965" y="3412236"/>
              <a:chExt cx="908827" cy="1986604"/>
            </a:xfrm>
          </p:grpSpPr>
          <p:sp>
            <p:nvSpPr>
              <p:cNvPr id="905" name="Google Shape;905;p57"/>
              <p:cNvSpPr/>
              <p:nvPr/>
            </p:nvSpPr>
            <p:spPr>
              <a:xfrm>
                <a:off x="2174601" y="3837951"/>
                <a:ext cx="906861" cy="654057"/>
              </a:xfrm>
              <a:custGeom>
                <a:avLst/>
                <a:gdLst/>
                <a:ahLst/>
                <a:cxnLst/>
                <a:rect l="l" t="t" r="r" b="b"/>
                <a:pathLst>
                  <a:path w="31363" h="22620" extrusionOk="0">
                    <a:moveTo>
                      <a:pt x="1" y="0"/>
                    </a:moveTo>
                    <a:lnTo>
                      <a:pt x="1" y="22620"/>
                    </a:lnTo>
                    <a:lnTo>
                      <a:pt x="31363" y="22620"/>
                    </a:lnTo>
                    <a:lnTo>
                      <a:pt x="3136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57"/>
              <p:cNvSpPr/>
              <p:nvPr/>
            </p:nvSpPr>
            <p:spPr>
              <a:xfrm>
                <a:off x="2174601" y="3412236"/>
                <a:ext cx="906861" cy="426381"/>
              </a:xfrm>
              <a:custGeom>
                <a:avLst/>
                <a:gdLst/>
                <a:ahLst/>
                <a:cxnLst/>
                <a:rect l="l" t="t" r="r" b="b"/>
                <a:pathLst>
                  <a:path w="31363" h="14746" extrusionOk="0">
                    <a:moveTo>
                      <a:pt x="1" y="1"/>
                    </a:moveTo>
                    <a:lnTo>
                      <a:pt x="1" y="14746"/>
                    </a:lnTo>
                    <a:lnTo>
                      <a:pt x="31363" y="14746"/>
                    </a:lnTo>
                    <a:lnTo>
                      <a:pt x="3136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57"/>
              <p:cNvSpPr/>
              <p:nvPr/>
            </p:nvSpPr>
            <p:spPr>
              <a:xfrm>
                <a:off x="2173965" y="4490013"/>
                <a:ext cx="908827" cy="908827"/>
              </a:xfrm>
              <a:custGeom>
                <a:avLst/>
                <a:gdLst/>
                <a:ahLst/>
                <a:cxnLst/>
                <a:rect l="l" t="t" r="r" b="b"/>
                <a:pathLst>
                  <a:path w="31431" h="31431" extrusionOk="0">
                    <a:moveTo>
                      <a:pt x="0" y="1"/>
                    </a:moveTo>
                    <a:lnTo>
                      <a:pt x="0" y="31431"/>
                    </a:lnTo>
                    <a:lnTo>
                      <a:pt x="31431" y="31431"/>
                    </a:lnTo>
                    <a:lnTo>
                      <a:pt x="3143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8" name="Google Shape;908;p57"/>
            <p:cNvGrpSpPr/>
            <p:nvPr/>
          </p:nvGrpSpPr>
          <p:grpSpPr>
            <a:xfrm rot="10800000" flipH="1">
              <a:off x="1960902" y="-21179"/>
              <a:ext cx="410535" cy="896943"/>
              <a:chOff x="3233902" y="4501898"/>
              <a:chExt cx="410535" cy="896943"/>
            </a:xfrm>
          </p:grpSpPr>
          <p:sp>
            <p:nvSpPr>
              <p:cNvPr id="909" name="Google Shape;909;p57"/>
              <p:cNvSpPr/>
              <p:nvPr/>
            </p:nvSpPr>
            <p:spPr>
              <a:xfrm>
                <a:off x="3233902" y="4694616"/>
                <a:ext cx="409234" cy="295049"/>
              </a:xfrm>
              <a:custGeom>
                <a:avLst/>
                <a:gdLst/>
                <a:ahLst/>
                <a:cxnLst/>
                <a:rect l="l" t="t" r="r" b="b"/>
                <a:pathLst>
                  <a:path w="14153" h="10204" extrusionOk="0">
                    <a:moveTo>
                      <a:pt x="1" y="0"/>
                    </a:moveTo>
                    <a:lnTo>
                      <a:pt x="1" y="10203"/>
                    </a:lnTo>
                    <a:lnTo>
                      <a:pt x="14152" y="10203"/>
                    </a:lnTo>
                    <a:lnTo>
                      <a:pt x="1415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57"/>
              <p:cNvSpPr/>
              <p:nvPr/>
            </p:nvSpPr>
            <p:spPr>
              <a:xfrm>
                <a:off x="3233902" y="4501898"/>
                <a:ext cx="409234" cy="192747"/>
              </a:xfrm>
              <a:custGeom>
                <a:avLst/>
                <a:gdLst/>
                <a:ahLst/>
                <a:cxnLst/>
                <a:rect l="l" t="t" r="r" b="b"/>
                <a:pathLst>
                  <a:path w="14153" h="6666" extrusionOk="0">
                    <a:moveTo>
                      <a:pt x="1" y="0"/>
                    </a:moveTo>
                    <a:lnTo>
                      <a:pt x="1" y="6665"/>
                    </a:lnTo>
                    <a:lnTo>
                      <a:pt x="14152" y="6665"/>
                    </a:lnTo>
                    <a:lnTo>
                      <a:pt x="141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57"/>
              <p:cNvSpPr/>
              <p:nvPr/>
            </p:nvSpPr>
            <p:spPr>
              <a:xfrm>
                <a:off x="3233902" y="4988971"/>
                <a:ext cx="410535" cy="409870"/>
              </a:xfrm>
              <a:custGeom>
                <a:avLst/>
                <a:gdLst/>
                <a:ahLst/>
                <a:cxnLst/>
                <a:rect l="l" t="t" r="r" b="b"/>
                <a:pathLst>
                  <a:path w="14198" h="14175" extrusionOk="0">
                    <a:moveTo>
                      <a:pt x="1" y="0"/>
                    </a:moveTo>
                    <a:lnTo>
                      <a:pt x="1" y="14175"/>
                    </a:lnTo>
                    <a:lnTo>
                      <a:pt x="14198" y="14175"/>
                    </a:lnTo>
                    <a:lnTo>
                      <a:pt x="1419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2" name="Google Shape;912;p57"/>
            <p:cNvGrpSpPr/>
            <p:nvPr/>
          </p:nvGrpSpPr>
          <p:grpSpPr>
            <a:xfrm rot="10800000" flipH="1">
              <a:off x="-45481" y="-21179"/>
              <a:ext cx="194743" cy="425716"/>
              <a:chOff x="1227519" y="4973125"/>
              <a:chExt cx="194743" cy="425716"/>
            </a:xfrm>
          </p:grpSpPr>
          <p:sp>
            <p:nvSpPr>
              <p:cNvPr id="913" name="Google Shape;913;p57"/>
              <p:cNvSpPr/>
              <p:nvPr/>
            </p:nvSpPr>
            <p:spPr>
              <a:xfrm>
                <a:off x="1227519" y="5064208"/>
                <a:ext cx="194743" cy="140614"/>
              </a:xfrm>
              <a:custGeom>
                <a:avLst/>
                <a:gdLst/>
                <a:ahLst/>
                <a:cxnLst/>
                <a:rect l="l" t="t" r="r" b="b"/>
                <a:pathLst>
                  <a:path w="6735" h="4863" extrusionOk="0">
                    <a:moveTo>
                      <a:pt x="1" y="0"/>
                    </a:moveTo>
                    <a:lnTo>
                      <a:pt x="1" y="4862"/>
                    </a:lnTo>
                    <a:lnTo>
                      <a:pt x="6734" y="4862"/>
                    </a:lnTo>
                    <a:lnTo>
                      <a:pt x="673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57"/>
              <p:cNvSpPr/>
              <p:nvPr/>
            </p:nvSpPr>
            <p:spPr>
              <a:xfrm>
                <a:off x="1227519" y="4973125"/>
                <a:ext cx="194743" cy="91111"/>
              </a:xfrm>
              <a:custGeom>
                <a:avLst/>
                <a:gdLst/>
                <a:ahLst/>
                <a:cxnLst/>
                <a:rect l="l" t="t" r="r" b="b"/>
                <a:pathLst>
                  <a:path w="6735" h="3151" extrusionOk="0">
                    <a:moveTo>
                      <a:pt x="1" y="1"/>
                    </a:moveTo>
                    <a:lnTo>
                      <a:pt x="1" y="3150"/>
                    </a:lnTo>
                    <a:lnTo>
                      <a:pt x="6734" y="3150"/>
                    </a:lnTo>
                    <a:lnTo>
                      <a:pt x="67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57"/>
              <p:cNvSpPr/>
              <p:nvPr/>
            </p:nvSpPr>
            <p:spPr>
              <a:xfrm>
                <a:off x="1227519" y="5204127"/>
                <a:ext cx="194743" cy="194714"/>
              </a:xfrm>
              <a:custGeom>
                <a:avLst/>
                <a:gdLst/>
                <a:ahLst/>
                <a:cxnLst/>
                <a:rect l="l" t="t" r="r" b="b"/>
                <a:pathLst>
                  <a:path w="6735" h="6734" extrusionOk="0">
                    <a:moveTo>
                      <a:pt x="1" y="0"/>
                    </a:moveTo>
                    <a:lnTo>
                      <a:pt x="1" y="6734"/>
                    </a:lnTo>
                    <a:lnTo>
                      <a:pt x="6734" y="6734"/>
                    </a:lnTo>
                    <a:lnTo>
                      <a:pt x="673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6" name="Google Shape;916;p57"/>
            <p:cNvGrpSpPr/>
            <p:nvPr/>
          </p:nvGrpSpPr>
          <p:grpSpPr>
            <a:xfrm rot="10800000">
              <a:off x="2522534" y="-21187"/>
              <a:ext cx="194743" cy="425716"/>
              <a:chOff x="3773109" y="4973125"/>
              <a:chExt cx="194743" cy="425716"/>
            </a:xfrm>
          </p:grpSpPr>
          <p:sp>
            <p:nvSpPr>
              <p:cNvPr id="917" name="Google Shape;917;p57"/>
              <p:cNvSpPr/>
              <p:nvPr/>
            </p:nvSpPr>
            <p:spPr>
              <a:xfrm>
                <a:off x="3773109" y="5064208"/>
                <a:ext cx="194743" cy="140614"/>
              </a:xfrm>
              <a:custGeom>
                <a:avLst/>
                <a:gdLst/>
                <a:ahLst/>
                <a:cxnLst/>
                <a:rect l="l" t="t" r="r" b="b"/>
                <a:pathLst>
                  <a:path w="6735" h="4863" extrusionOk="0">
                    <a:moveTo>
                      <a:pt x="1" y="0"/>
                    </a:moveTo>
                    <a:lnTo>
                      <a:pt x="1" y="4862"/>
                    </a:lnTo>
                    <a:lnTo>
                      <a:pt x="6734" y="4862"/>
                    </a:lnTo>
                    <a:lnTo>
                      <a:pt x="673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57"/>
              <p:cNvSpPr/>
              <p:nvPr/>
            </p:nvSpPr>
            <p:spPr>
              <a:xfrm>
                <a:off x="3773109" y="4973125"/>
                <a:ext cx="194743" cy="91111"/>
              </a:xfrm>
              <a:custGeom>
                <a:avLst/>
                <a:gdLst/>
                <a:ahLst/>
                <a:cxnLst/>
                <a:rect l="l" t="t" r="r" b="b"/>
                <a:pathLst>
                  <a:path w="6735" h="3151" extrusionOk="0">
                    <a:moveTo>
                      <a:pt x="1" y="1"/>
                    </a:moveTo>
                    <a:lnTo>
                      <a:pt x="1" y="3150"/>
                    </a:lnTo>
                    <a:lnTo>
                      <a:pt x="6734" y="3150"/>
                    </a:lnTo>
                    <a:lnTo>
                      <a:pt x="67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57"/>
              <p:cNvSpPr/>
              <p:nvPr/>
            </p:nvSpPr>
            <p:spPr>
              <a:xfrm>
                <a:off x="3773109" y="5204127"/>
                <a:ext cx="194743" cy="194714"/>
              </a:xfrm>
              <a:custGeom>
                <a:avLst/>
                <a:gdLst/>
                <a:ahLst/>
                <a:cxnLst/>
                <a:rect l="l" t="t" r="r" b="b"/>
                <a:pathLst>
                  <a:path w="6735" h="6734" extrusionOk="0">
                    <a:moveTo>
                      <a:pt x="1" y="0"/>
                    </a:moveTo>
                    <a:lnTo>
                      <a:pt x="1" y="6734"/>
                    </a:lnTo>
                    <a:lnTo>
                      <a:pt x="6734" y="6734"/>
                    </a:lnTo>
                    <a:lnTo>
                      <a:pt x="673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20" name="Google Shape;920;p57"/>
          <p:cNvSpPr txBox="1">
            <a:spLocks noGrp="1"/>
          </p:cNvSpPr>
          <p:nvPr>
            <p:ph type="title"/>
          </p:nvPr>
        </p:nvSpPr>
        <p:spPr>
          <a:xfrm>
            <a:off x="1661125" y="2079575"/>
            <a:ext cx="6769800" cy="1511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Einführung</a:t>
            </a:r>
            <a:endParaRPr/>
          </a:p>
          <a:p>
            <a:pPr marL="0" lvl="0" indent="0" algn="l" rtl="0">
              <a:lnSpc>
                <a:spcPct val="100000"/>
              </a:lnSpc>
              <a:spcBef>
                <a:spcPts val="0"/>
              </a:spcBef>
              <a:spcAft>
                <a:spcPts val="0"/>
              </a:spcAft>
              <a:buSzPts val="3600"/>
              <a:buNone/>
            </a:pPr>
            <a:r>
              <a:rPr lang="en"/>
              <a:t>Data Warehouses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Google Shape;1495;p98"/>
          <p:cNvSpPr txBox="1">
            <a:spLocks noGrp="1"/>
          </p:cNvSpPr>
          <p:nvPr>
            <p:ph type="title"/>
          </p:nvPr>
        </p:nvSpPr>
        <p:spPr>
          <a:xfrm>
            <a:off x="132225" y="874600"/>
            <a:ext cx="7954500" cy="473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3600" b="1">
                <a:latin typeface="Archivo"/>
                <a:ea typeface="Archivo"/>
                <a:cs typeface="Archivo"/>
                <a:sym typeface="Archivo"/>
              </a:rPr>
              <a:t>                  Datenmodellierung</a:t>
            </a:r>
            <a:endParaRPr sz="3600"/>
          </a:p>
        </p:txBody>
      </p:sp>
      <p:sp>
        <p:nvSpPr>
          <p:cNvPr id="1496" name="Google Shape;1496;p98"/>
          <p:cNvSpPr txBox="1">
            <a:spLocks noGrp="1"/>
          </p:cNvSpPr>
          <p:nvPr>
            <p:ph type="subTitle" idx="1"/>
          </p:nvPr>
        </p:nvSpPr>
        <p:spPr>
          <a:xfrm>
            <a:off x="1001700" y="1553125"/>
            <a:ext cx="7140600" cy="266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Hierarchien in Dimensionen</a:t>
            </a:r>
            <a:endParaRPr b="1"/>
          </a:p>
          <a:p>
            <a:pPr marL="0" lvl="0" indent="0" algn="l" rtl="0">
              <a:spcBef>
                <a:spcPts val="0"/>
              </a:spcBef>
              <a:spcAft>
                <a:spcPts val="0"/>
              </a:spcAft>
              <a:buNone/>
            </a:pPr>
            <a:r>
              <a:rPr lang="en"/>
              <a:t>        - Dimensionselemente sind Knoten einer Klassifikationshierarchie </a:t>
            </a:r>
            <a:endParaRPr/>
          </a:p>
          <a:p>
            <a:pPr marL="0" lvl="0" indent="0" algn="l" rtl="0">
              <a:spcBef>
                <a:spcPts val="0"/>
              </a:spcBef>
              <a:spcAft>
                <a:spcPts val="0"/>
              </a:spcAft>
              <a:buNone/>
            </a:pPr>
            <a:r>
              <a:rPr lang="en"/>
              <a:t>        - Klassifikationsstufe beschreibt Verdichtungsgrad </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b="1"/>
              <a:t>Einfache Hierarchien</a:t>
            </a:r>
            <a:r>
              <a:rPr lang="en"/>
              <a:t>: höhere Ebene enthält die aggregierten Werte  einer niedrigeren Hierarchiestufe </a:t>
            </a:r>
            <a:endParaRPr/>
          </a:p>
          <a:p>
            <a:pPr marL="0" lvl="0" indent="0" algn="l" rtl="0">
              <a:spcBef>
                <a:spcPts val="0"/>
              </a:spcBef>
              <a:spcAft>
                <a:spcPts val="0"/>
              </a:spcAft>
              <a:buNone/>
            </a:pPr>
            <a:endParaRPr/>
          </a:p>
          <a:p>
            <a:pPr marL="0" lvl="0" indent="0" algn="l" rtl="0">
              <a:spcBef>
                <a:spcPts val="0"/>
              </a:spcBef>
              <a:spcAft>
                <a:spcPts val="0"/>
              </a:spcAft>
              <a:buNone/>
            </a:pPr>
            <a:r>
              <a:rPr lang="en" b="1"/>
              <a:t>Parallele Hierarchien:</a:t>
            </a:r>
            <a:r>
              <a:rPr lang="en"/>
              <a:t> innerhalb einer  Dimension sind mehrere verschiedene </a:t>
            </a:r>
            <a:endParaRPr/>
          </a:p>
          <a:p>
            <a:pPr marL="0" lvl="0" indent="0" algn="l" rtl="0">
              <a:spcBef>
                <a:spcPts val="0"/>
              </a:spcBef>
              <a:spcAft>
                <a:spcPts val="0"/>
              </a:spcAft>
              <a:buNone/>
            </a:pPr>
            <a:r>
              <a:rPr lang="en"/>
              <a:t>  Arten der Gruppierung möglich</a:t>
            </a:r>
            <a:endParaRPr/>
          </a:p>
          <a:p>
            <a:pPr marL="0" lvl="0" indent="0" algn="l" rtl="0">
              <a:spcBef>
                <a:spcPts val="0"/>
              </a:spcBef>
              <a:spcAft>
                <a:spcPts val="0"/>
              </a:spcAft>
              <a:buNone/>
            </a:pPr>
            <a:endParaRPr/>
          </a:p>
        </p:txBody>
      </p:sp>
      <p:sp>
        <p:nvSpPr>
          <p:cNvPr id="1497" name="Google Shape;1497;p98"/>
          <p:cNvSpPr txBox="1"/>
          <p:nvPr/>
        </p:nvSpPr>
        <p:spPr>
          <a:xfrm>
            <a:off x="7965600" y="2264475"/>
            <a:ext cx="955800" cy="34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Land</a:t>
            </a:r>
            <a:endParaRPr>
              <a:solidFill>
                <a:schemeClr val="dk1"/>
              </a:solidFill>
              <a:latin typeface="Work Sans"/>
              <a:ea typeface="Work Sans"/>
              <a:cs typeface="Work Sans"/>
              <a:sym typeface="Work Sans"/>
            </a:endParaRPr>
          </a:p>
        </p:txBody>
      </p:sp>
      <p:sp>
        <p:nvSpPr>
          <p:cNvPr id="1498" name="Google Shape;1498;p98"/>
          <p:cNvSpPr txBox="1"/>
          <p:nvPr/>
        </p:nvSpPr>
        <p:spPr>
          <a:xfrm>
            <a:off x="8045250" y="2947275"/>
            <a:ext cx="796500" cy="34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Stadt</a:t>
            </a:r>
            <a:endParaRPr>
              <a:solidFill>
                <a:schemeClr val="dk1"/>
              </a:solidFill>
              <a:latin typeface="Work Sans"/>
              <a:ea typeface="Work Sans"/>
              <a:cs typeface="Work Sans"/>
              <a:sym typeface="Work Sans"/>
            </a:endParaRPr>
          </a:p>
        </p:txBody>
      </p:sp>
      <p:cxnSp>
        <p:nvCxnSpPr>
          <p:cNvPr id="1499" name="Google Shape;1499;p98"/>
          <p:cNvCxnSpPr/>
          <p:nvPr/>
        </p:nvCxnSpPr>
        <p:spPr>
          <a:xfrm>
            <a:off x="8443500" y="2605875"/>
            <a:ext cx="0" cy="341400"/>
          </a:xfrm>
          <a:prstGeom prst="straightConnector1">
            <a:avLst/>
          </a:prstGeom>
          <a:noFill/>
          <a:ln w="9525" cap="flat" cmpd="sng">
            <a:solidFill>
              <a:schemeClr val="dk1"/>
            </a:solidFill>
            <a:prstDash val="solid"/>
            <a:round/>
            <a:headEnd type="none" w="med" len="med"/>
            <a:tailEnd type="triangle" w="med" len="med"/>
          </a:ln>
        </p:spPr>
      </p:cxnSp>
      <p:sp>
        <p:nvSpPr>
          <p:cNvPr id="1500" name="Google Shape;1500;p98"/>
          <p:cNvSpPr txBox="1"/>
          <p:nvPr/>
        </p:nvSpPr>
        <p:spPr>
          <a:xfrm>
            <a:off x="4367325" y="3759625"/>
            <a:ext cx="955800" cy="34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Jahr</a:t>
            </a:r>
            <a:endParaRPr>
              <a:solidFill>
                <a:schemeClr val="dk1"/>
              </a:solidFill>
              <a:latin typeface="Work Sans"/>
              <a:ea typeface="Work Sans"/>
              <a:cs typeface="Work Sans"/>
              <a:sym typeface="Work Sans"/>
            </a:endParaRPr>
          </a:p>
        </p:txBody>
      </p:sp>
      <p:sp>
        <p:nvSpPr>
          <p:cNvPr id="1501" name="Google Shape;1501;p98"/>
          <p:cNvSpPr txBox="1"/>
          <p:nvPr/>
        </p:nvSpPr>
        <p:spPr>
          <a:xfrm>
            <a:off x="5448300" y="4218925"/>
            <a:ext cx="955800" cy="34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Quartal</a:t>
            </a:r>
            <a:endParaRPr>
              <a:solidFill>
                <a:schemeClr val="dk1"/>
              </a:solidFill>
              <a:latin typeface="Work Sans"/>
              <a:ea typeface="Work Sans"/>
              <a:cs typeface="Work Sans"/>
              <a:sym typeface="Work Sans"/>
            </a:endParaRPr>
          </a:p>
        </p:txBody>
      </p:sp>
      <p:sp>
        <p:nvSpPr>
          <p:cNvPr id="1502" name="Google Shape;1502;p98"/>
          <p:cNvSpPr txBox="1"/>
          <p:nvPr/>
        </p:nvSpPr>
        <p:spPr>
          <a:xfrm>
            <a:off x="3336200" y="4218925"/>
            <a:ext cx="955800" cy="34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Monat</a:t>
            </a:r>
            <a:endParaRPr>
              <a:solidFill>
                <a:schemeClr val="dk1"/>
              </a:solidFill>
              <a:latin typeface="Work Sans"/>
              <a:ea typeface="Work Sans"/>
              <a:cs typeface="Work Sans"/>
              <a:sym typeface="Work Sans"/>
            </a:endParaRPr>
          </a:p>
        </p:txBody>
      </p:sp>
      <p:sp>
        <p:nvSpPr>
          <p:cNvPr id="1503" name="Google Shape;1503;p98"/>
          <p:cNvSpPr txBox="1"/>
          <p:nvPr/>
        </p:nvSpPr>
        <p:spPr>
          <a:xfrm>
            <a:off x="4421700" y="4713050"/>
            <a:ext cx="955800" cy="34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 Tag</a:t>
            </a:r>
            <a:endParaRPr>
              <a:solidFill>
                <a:schemeClr val="dk1"/>
              </a:solidFill>
              <a:latin typeface="Work Sans"/>
              <a:ea typeface="Work Sans"/>
              <a:cs typeface="Work Sans"/>
              <a:sym typeface="Work Sans"/>
            </a:endParaRPr>
          </a:p>
        </p:txBody>
      </p:sp>
      <p:cxnSp>
        <p:nvCxnSpPr>
          <p:cNvPr id="1504" name="Google Shape;1504;p98"/>
          <p:cNvCxnSpPr>
            <a:stCxn id="1500" idx="2"/>
            <a:endCxn id="1502" idx="3"/>
          </p:cNvCxnSpPr>
          <p:nvPr/>
        </p:nvCxnSpPr>
        <p:spPr>
          <a:xfrm rot="5400000">
            <a:off x="4424325" y="3968725"/>
            <a:ext cx="288600" cy="553200"/>
          </a:xfrm>
          <a:prstGeom prst="bentConnector2">
            <a:avLst/>
          </a:prstGeom>
          <a:noFill/>
          <a:ln w="9525" cap="flat" cmpd="sng">
            <a:solidFill>
              <a:schemeClr val="dk1"/>
            </a:solidFill>
            <a:prstDash val="solid"/>
            <a:round/>
            <a:headEnd type="none" w="med" len="med"/>
            <a:tailEnd type="none" w="med" len="med"/>
          </a:ln>
        </p:spPr>
      </p:cxnSp>
      <p:cxnSp>
        <p:nvCxnSpPr>
          <p:cNvPr id="1505" name="Google Shape;1505;p98"/>
          <p:cNvCxnSpPr>
            <a:stCxn id="1500" idx="2"/>
            <a:endCxn id="1501" idx="1"/>
          </p:cNvCxnSpPr>
          <p:nvPr/>
        </p:nvCxnSpPr>
        <p:spPr>
          <a:xfrm rot="-5400000" flipH="1">
            <a:off x="5002425" y="3943825"/>
            <a:ext cx="288600" cy="603000"/>
          </a:xfrm>
          <a:prstGeom prst="bentConnector2">
            <a:avLst/>
          </a:prstGeom>
          <a:noFill/>
          <a:ln w="9525" cap="flat" cmpd="sng">
            <a:solidFill>
              <a:schemeClr val="dk1"/>
            </a:solidFill>
            <a:prstDash val="solid"/>
            <a:round/>
            <a:headEnd type="none" w="med" len="med"/>
            <a:tailEnd type="none" w="med" len="med"/>
          </a:ln>
        </p:spPr>
      </p:cxnSp>
      <p:cxnSp>
        <p:nvCxnSpPr>
          <p:cNvPr id="1506" name="Google Shape;1506;p98"/>
          <p:cNvCxnSpPr>
            <a:stCxn id="1502" idx="2"/>
            <a:endCxn id="1503" idx="1"/>
          </p:cNvCxnSpPr>
          <p:nvPr/>
        </p:nvCxnSpPr>
        <p:spPr>
          <a:xfrm rot="-5400000" flipH="1">
            <a:off x="3956150" y="4418275"/>
            <a:ext cx="323400" cy="607500"/>
          </a:xfrm>
          <a:prstGeom prst="bentConnector2">
            <a:avLst/>
          </a:prstGeom>
          <a:noFill/>
          <a:ln w="9525" cap="flat" cmpd="sng">
            <a:solidFill>
              <a:schemeClr val="dk1"/>
            </a:solidFill>
            <a:prstDash val="solid"/>
            <a:round/>
            <a:headEnd type="none" w="med" len="med"/>
            <a:tailEnd type="none" w="med" len="med"/>
          </a:ln>
        </p:spPr>
      </p:cxnSp>
      <p:cxnSp>
        <p:nvCxnSpPr>
          <p:cNvPr id="1507" name="Google Shape;1507;p98"/>
          <p:cNvCxnSpPr>
            <a:stCxn id="1501" idx="2"/>
            <a:endCxn id="1503" idx="3"/>
          </p:cNvCxnSpPr>
          <p:nvPr/>
        </p:nvCxnSpPr>
        <p:spPr>
          <a:xfrm rot="5400000">
            <a:off x="5490150" y="4447675"/>
            <a:ext cx="323400" cy="548700"/>
          </a:xfrm>
          <a:prstGeom prst="bentConnector2">
            <a:avLst/>
          </a:prstGeom>
          <a:noFill/>
          <a:ln w="9525" cap="flat" cmpd="sng">
            <a:solidFill>
              <a:schemeClr val="dk1"/>
            </a:solidFill>
            <a:prstDash val="solid"/>
            <a:round/>
            <a:headEnd type="none" w="med" len="med"/>
            <a:tailEnd type="none" w="med" len="med"/>
          </a:ln>
        </p:spPr>
      </p:cxnSp>
      <p:cxnSp>
        <p:nvCxnSpPr>
          <p:cNvPr id="1508" name="Google Shape;1508;p98"/>
          <p:cNvCxnSpPr>
            <a:endCxn id="1503" idx="1"/>
          </p:cNvCxnSpPr>
          <p:nvPr/>
        </p:nvCxnSpPr>
        <p:spPr>
          <a:xfrm>
            <a:off x="3800700" y="4881650"/>
            <a:ext cx="621000" cy="2100"/>
          </a:xfrm>
          <a:prstGeom prst="straightConnector1">
            <a:avLst/>
          </a:prstGeom>
          <a:noFill/>
          <a:ln w="9525" cap="flat" cmpd="sng">
            <a:solidFill>
              <a:schemeClr val="dk1"/>
            </a:solidFill>
            <a:prstDash val="solid"/>
            <a:round/>
            <a:headEnd type="none" w="med" len="med"/>
            <a:tailEnd type="triangle" w="med" len="med"/>
          </a:ln>
        </p:spPr>
      </p:cxnSp>
      <p:cxnSp>
        <p:nvCxnSpPr>
          <p:cNvPr id="1509" name="Google Shape;1509;p98"/>
          <p:cNvCxnSpPr>
            <a:endCxn id="1503" idx="3"/>
          </p:cNvCxnSpPr>
          <p:nvPr/>
        </p:nvCxnSpPr>
        <p:spPr>
          <a:xfrm flipH="1">
            <a:off x="5377500" y="4870550"/>
            <a:ext cx="573900" cy="13200"/>
          </a:xfrm>
          <a:prstGeom prst="straightConnector1">
            <a:avLst/>
          </a:prstGeom>
          <a:noFill/>
          <a:ln w="9525" cap="flat" cmpd="sng">
            <a:solidFill>
              <a:schemeClr val="dk1"/>
            </a:solidFill>
            <a:prstDash val="solid"/>
            <a:round/>
            <a:headEnd type="none" w="med" len="med"/>
            <a:tailEnd type="triangle" w="med" len="med"/>
          </a:ln>
        </p:spPr>
      </p:cxnSp>
      <p:cxnSp>
        <p:nvCxnSpPr>
          <p:cNvPr id="1510" name="Google Shape;1510;p98"/>
          <p:cNvCxnSpPr>
            <a:stCxn id="1500" idx="2"/>
          </p:cNvCxnSpPr>
          <p:nvPr/>
        </p:nvCxnSpPr>
        <p:spPr>
          <a:xfrm>
            <a:off x="4845225" y="4101025"/>
            <a:ext cx="2400" cy="3141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99"/>
          <p:cNvSpPr txBox="1">
            <a:spLocks noGrp="1"/>
          </p:cNvSpPr>
          <p:nvPr>
            <p:ph type="title"/>
          </p:nvPr>
        </p:nvSpPr>
        <p:spPr>
          <a:xfrm>
            <a:off x="720000" y="445025"/>
            <a:ext cx="8180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600"/>
              <a:buFont typeface="Arial"/>
              <a:buNone/>
            </a:pPr>
            <a:r>
              <a:rPr lang="en" sz="3600">
                <a:latin typeface="Work Sans SemiBold"/>
                <a:ea typeface="Work Sans SemiBold"/>
                <a:cs typeface="Work Sans SemiBold"/>
                <a:sym typeface="Work Sans SemiBold"/>
              </a:rPr>
              <a:t>Slowly changing dimensions (SCD)</a:t>
            </a:r>
            <a:endParaRPr/>
          </a:p>
        </p:txBody>
      </p:sp>
      <p:sp>
        <p:nvSpPr>
          <p:cNvPr id="1516" name="Google Shape;1516;p99"/>
          <p:cNvSpPr txBox="1">
            <a:spLocks noGrp="1"/>
          </p:cNvSpPr>
          <p:nvPr>
            <p:ph type="subTitle" idx="1"/>
          </p:nvPr>
        </p:nvSpPr>
        <p:spPr>
          <a:xfrm>
            <a:off x="778775" y="1527075"/>
            <a:ext cx="7517400" cy="2298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t>Die SCD im Data Warehouse ist ein wichtiges Konzept, das verwendet wird, um den historischen Aspekt von Daten in einem Analysesystem zu ermöglichen.</a:t>
            </a:r>
            <a:endParaRPr sz="1600"/>
          </a:p>
          <a:p>
            <a:pPr marL="0" lvl="0" indent="0" algn="l" rtl="0">
              <a:lnSpc>
                <a:spcPct val="100000"/>
              </a:lnSpc>
              <a:spcBef>
                <a:spcPts val="0"/>
              </a:spcBef>
              <a:spcAft>
                <a:spcPts val="0"/>
              </a:spcAft>
              <a:buNone/>
            </a:pPr>
            <a:endParaRPr sz="1600">
              <a:solidFill>
                <a:srgbClr val="000000"/>
              </a:solidFill>
              <a:latin typeface="Arial"/>
              <a:ea typeface="Arial"/>
              <a:cs typeface="Arial"/>
              <a:sym typeface="Arial"/>
            </a:endParaRPr>
          </a:p>
          <a:p>
            <a:pPr marL="0" lvl="0" indent="0" algn="l" rtl="0">
              <a:spcBef>
                <a:spcPts val="0"/>
              </a:spcBef>
              <a:spcAft>
                <a:spcPts val="0"/>
              </a:spcAft>
              <a:buNone/>
            </a:pPr>
            <a:r>
              <a:rPr lang="en" sz="1600" b="1"/>
              <a:t>Type 1 </a:t>
            </a:r>
            <a:r>
              <a:rPr lang="en" sz="1600"/>
              <a:t> : Ignoriert alle Änderungen und prüft die Änderungen.</a:t>
            </a:r>
            <a:endParaRPr sz="1600"/>
          </a:p>
          <a:p>
            <a:pPr marL="0" lvl="0" indent="0" algn="l" rtl="0">
              <a:spcBef>
                <a:spcPts val="0"/>
              </a:spcBef>
              <a:spcAft>
                <a:spcPts val="0"/>
              </a:spcAft>
              <a:buNone/>
            </a:pPr>
            <a:r>
              <a:rPr lang="en" sz="1600" b="1"/>
              <a:t>Type 2 </a:t>
            </a:r>
            <a:r>
              <a:rPr lang="en" sz="1600"/>
              <a:t> :Überschreibt die Änderungen</a:t>
            </a:r>
            <a:endParaRPr sz="1600"/>
          </a:p>
          <a:p>
            <a:pPr marL="0" lvl="0" indent="0" algn="l" rtl="0">
              <a:spcBef>
                <a:spcPts val="0"/>
              </a:spcBef>
              <a:spcAft>
                <a:spcPts val="0"/>
              </a:spcAft>
              <a:buNone/>
            </a:pPr>
            <a:r>
              <a:rPr lang="en" sz="1600" b="1"/>
              <a:t>Type 3</a:t>
            </a:r>
            <a:r>
              <a:rPr lang="en" sz="1600"/>
              <a:t>  :Der Verlauf wird als neue Zeile hinzugefügt.</a:t>
            </a:r>
            <a:endParaRPr sz="1600"/>
          </a:p>
          <a:p>
            <a:pPr marL="0" lvl="0" indent="0" algn="l" rtl="0">
              <a:spcBef>
                <a:spcPts val="0"/>
              </a:spcBef>
              <a:spcAft>
                <a:spcPts val="0"/>
              </a:spcAft>
              <a:buNone/>
            </a:pPr>
            <a:r>
              <a:rPr lang="en" sz="1600" b="1"/>
              <a:t>Type 4</a:t>
            </a:r>
            <a:r>
              <a:rPr lang="en" sz="1600"/>
              <a:t>  :Der Verlauf wird als neue Spalte hinzugefügt.</a:t>
            </a:r>
            <a:endParaRPr sz="1600"/>
          </a:p>
          <a:p>
            <a:pPr marL="0" lvl="0" indent="0" algn="l" rtl="0">
              <a:spcBef>
                <a:spcPts val="0"/>
              </a:spcBef>
              <a:spcAft>
                <a:spcPts val="0"/>
              </a:spcAft>
              <a:buNone/>
            </a:pPr>
            <a:r>
              <a:rPr lang="en" sz="1600" b="1"/>
              <a:t>Type 5 </a:t>
            </a:r>
            <a:r>
              <a:rPr lang="en" sz="1600"/>
              <a:t> :Eine neue Dimension wird hinzugefügt</a:t>
            </a:r>
            <a:endParaRPr sz="1600"/>
          </a:p>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100"/>
          <p:cNvSpPr txBox="1">
            <a:spLocks noGrp="1"/>
          </p:cNvSpPr>
          <p:nvPr>
            <p:ph type="title"/>
          </p:nvPr>
        </p:nvSpPr>
        <p:spPr>
          <a:xfrm>
            <a:off x="720000" y="445025"/>
            <a:ext cx="8180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3600"/>
              <a:buFont typeface="Arial"/>
              <a:buNone/>
            </a:pPr>
            <a:r>
              <a:rPr lang="en" sz="3600">
                <a:latin typeface="Work Sans SemiBold"/>
                <a:ea typeface="Work Sans SemiBold"/>
                <a:cs typeface="Work Sans SemiBold"/>
                <a:sym typeface="Work Sans SemiBold"/>
              </a:rPr>
              <a:t>Slowly changing dimensions </a:t>
            </a:r>
            <a:endParaRPr/>
          </a:p>
        </p:txBody>
      </p:sp>
      <p:pic>
        <p:nvPicPr>
          <p:cNvPr id="1522" name="Google Shape;1522;p100"/>
          <p:cNvPicPr preferRelativeResize="0"/>
          <p:nvPr/>
        </p:nvPicPr>
        <p:blipFill>
          <a:blip r:embed="rId3">
            <a:alphaModFix/>
          </a:blip>
          <a:stretch>
            <a:fillRect/>
          </a:stretch>
        </p:blipFill>
        <p:spPr>
          <a:xfrm>
            <a:off x="1369788" y="2575988"/>
            <a:ext cx="6619875" cy="1419225"/>
          </a:xfrm>
          <a:prstGeom prst="rect">
            <a:avLst/>
          </a:prstGeom>
          <a:noFill/>
          <a:ln>
            <a:noFill/>
          </a:ln>
        </p:spPr>
      </p:pic>
      <p:pic>
        <p:nvPicPr>
          <p:cNvPr id="1523" name="Google Shape;1523;p100"/>
          <p:cNvPicPr preferRelativeResize="0"/>
          <p:nvPr/>
        </p:nvPicPr>
        <p:blipFill>
          <a:blip r:embed="rId4">
            <a:alphaModFix/>
          </a:blip>
          <a:stretch>
            <a:fillRect/>
          </a:stretch>
        </p:blipFill>
        <p:spPr>
          <a:xfrm>
            <a:off x="1369788" y="1125350"/>
            <a:ext cx="6619874" cy="1419225"/>
          </a:xfrm>
          <a:prstGeom prst="rect">
            <a:avLst/>
          </a:prstGeom>
          <a:noFill/>
          <a:ln>
            <a:noFill/>
          </a:ln>
        </p:spPr>
      </p:pic>
      <p:pic>
        <p:nvPicPr>
          <p:cNvPr id="1524" name="Google Shape;1524;p100"/>
          <p:cNvPicPr preferRelativeResize="0"/>
          <p:nvPr/>
        </p:nvPicPr>
        <p:blipFill>
          <a:blip r:embed="rId5">
            <a:alphaModFix/>
          </a:blip>
          <a:stretch>
            <a:fillRect/>
          </a:stretch>
        </p:blipFill>
        <p:spPr>
          <a:xfrm>
            <a:off x="1293588" y="4026638"/>
            <a:ext cx="6772275" cy="828675"/>
          </a:xfrm>
          <a:prstGeom prst="rect">
            <a:avLst/>
          </a:prstGeom>
          <a:noFill/>
          <a:ln>
            <a:noFill/>
          </a:ln>
        </p:spPr>
      </p:pic>
      <p:sp>
        <p:nvSpPr>
          <p:cNvPr id="1525" name="Google Shape;1525;p100"/>
          <p:cNvSpPr txBox="1"/>
          <p:nvPr/>
        </p:nvSpPr>
        <p:spPr>
          <a:xfrm>
            <a:off x="2178600" y="4810550"/>
            <a:ext cx="460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https://www.sqlshack.com/implementing-slowly-changing-dimensions-scds-in-data-warehouses/</a:t>
            </a:r>
            <a:endParaRPr sz="8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01"/>
          <p:cNvSpPr txBox="1">
            <a:spLocks noGrp="1"/>
          </p:cNvSpPr>
          <p:nvPr>
            <p:ph type="title"/>
          </p:nvPr>
        </p:nvSpPr>
        <p:spPr>
          <a:xfrm>
            <a:off x="720000" y="106825"/>
            <a:ext cx="8180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sz="3600" dirty="0">
                <a:latin typeface="Work Sans SemiBold"/>
                <a:ea typeface="Work Sans SemiBold"/>
                <a:cs typeface="Work Sans SemiBold"/>
                <a:sym typeface="Work Sans SemiBold"/>
              </a:rPr>
              <a:t>Umsetzung des multidimensionalen Modells</a:t>
            </a:r>
            <a:endParaRPr lang="de-DE" dirty="0"/>
          </a:p>
        </p:txBody>
      </p:sp>
      <p:sp>
        <p:nvSpPr>
          <p:cNvPr id="1531" name="Google Shape;1531;p101"/>
          <p:cNvSpPr txBox="1"/>
          <p:nvPr/>
        </p:nvSpPr>
        <p:spPr>
          <a:xfrm>
            <a:off x="1255487" y="1456550"/>
            <a:ext cx="1567200" cy="3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1"/>
                </a:solidFill>
                <a:latin typeface="Work Sans"/>
                <a:ea typeface="Work Sans"/>
                <a:cs typeface="Work Sans"/>
                <a:sym typeface="Work Sans"/>
              </a:rPr>
              <a:t>ROLAP</a:t>
            </a:r>
            <a:endParaRPr sz="1600" dirty="0">
              <a:solidFill>
                <a:schemeClr val="dk1"/>
              </a:solidFill>
              <a:latin typeface="Work Sans"/>
              <a:ea typeface="Work Sans"/>
              <a:cs typeface="Work Sans"/>
              <a:sym typeface="Work Sans"/>
            </a:endParaRPr>
          </a:p>
        </p:txBody>
      </p:sp>
      <p:sp>
        <p:nvSpPr>
          <p:cNvPr id="1532" name="Google Shape;1532;p101"/>
          <p:cNvSpPr txBox="1"/>
          <p:nvPr/>
        </p:nvSpPr>
        <p:spPr>
          <a:xfrm>
            <a:off x="3972862" y="1456550"/>
            <a:ext cx="1567200" cy="3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1"/>
                </a:solidFill>
                <a:latin typeface="Work Sans"/>
                <a:ea typeface="Work Sans"/>
                <a:cs typeface="Work Sans"/>
                <a:sym typeface="Work Sans"/>
              </a:rPr>
              <a:t>MOLAP</a:t>
            </a:r>
            <a:endParaRPr sz="1600" dirty="0">
              <a:solidFill>
                <a:schemeClr val="dk1"/>
              </a:solidFill>
              <a:latin typeface="Work Sans"/>
              <a:ea typeface="Work Sans"/>
              <a:cs typeface="Work Sans"/>
              <a:sym typeface="Work Sans"/>
            </a:endParaRPr>
          </a:p>
        </p:txBody>
      </p:sp>
      <p:sp>
        <p:nvSpPr>
          <p:cNvPr id="1533" name="Google Shape;1533;p101"/>
          <p:cNvSpPr txBox="1"/>
          <p:nvPr/>
        </p:nvSpPr>
        <p:spPr>
          <a:xfrm>
            <a:off x="6536170" y="1456550"/>
            <a:ext cx="1567200" cy="3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1"/>
                </a:solidFill>
                <a:latin typeface="Work Sans"/>
                <a:ea typeface="Work Sans"/>
                <a:cs typeface="Work Sans"/>
                <a:sym typeface="Work Sans"/>
              </a:rPr>
              <a:t>HOLAP</a:t>
            </a:r>
            <a:endParaRPr sz="1600" dirty="0">
              <a:solidFill>
                <a:schemeClr val="dk1"/>
              </a:solidFill>
              <a:latin typeface="Work Sans"/>
              <a:ea typeface="Work Sans"/>
              <a:cs typeface="Work Sans"/>
              <a:sym typeface="Work Sans"/>
            </a:endParaRPr>
          </a:p>
        </p:txBody>
      </p:sp>
      <p:sp>
        <p:nvSpPr>
          <p:cNvPr id="1547" name="Google Shape;1547;p101"/>
          <p:cNvSpPr/>
          <p:nvPr/>
        </p:nvSpPr>
        <p:spPr>
          <a:xfrm>
            <a:off x="849392" y="4050596"/>
            <a:ext cx="1686900" cy="899100"/>
          </a:xfrm>
          <a:prstGeom prst="flowChartMagneticDisk">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6" name="Textfeld 5">
            <a:extLst>
              <a:ext uri="{FF2B5EF4-FFF2-40B4-BE49-F238E27FC236}">
                <a16:creationId xmlns:a16="http://schemas.microsoft.com/office/drawing/2014/main" id="{3234EE79-36BA-377A-8B5B-53250A0B798D}"/>
              </a:ext>
            </a:extLst>
          </p:cNvPr>
          <p:cNvSpPr txBox="1"/>
          <p:nvPr/>
        </p:nvSpPr>
        <p:spPr>
          <a:xfrm>
            <a:off x="894286" y="1916630"/>
            <a:ext cx="1632178" cy="307777"/>
          </a:xfrm>
          <a:prstGeom prst="rect">
            <a:avLst/>
          </a:prstGeom>
          <a:noFill/>
          <a:ln>
            <a:solidFill>
              <a:schemeClr val="tx1"/>
            </a:solidFill>
          </a:ln>
        </p:spPr>
        <p:txBody>
          <a:bodyPr wrap="none" rtlCol="0">
            <a:spAutoFit/>
          </a:bodyPr>
          <a:lstStyle/>
          <a:p>
            <a:r>
              <a:rPr lang="de-DE" sz="1400" dirty="0">
                <a:solidFill>
                  <a:schemeClr val="dk1"/>
                </a:solidFill>
                <a:latin typeface="Arial Narrow"/>
                <a:ea typeface="Arial Narrow"/>
                <a:cs typeface="Arial Narrow"/>
                <a:sym typeface="Arial Narrow"/>
              </a:rPr>
              <a:t>Cube </a:t>
            </a:r>
            <a:r>
              <a:rPr lang="de-DE" sz="1400" dirty="0" err="1">
                <a:solidFill>
                  <a:schemeClr val="dk1"/>
                </a:solidFill>
                <a:latin typeface="Arial Narrow"/>
                <a:ea typeface="Arial Narrow"/>
                <a:cs typeface="Arial Narrow"/>
                <a:sym typeface="Arial Narrow"/>
              </a:rPr>
              <a:t>Structure</a:t>
            </a:r>
            <a:r>
              <a:rPr lang="de-DE" sz="1400" dirty="0">
                <a:solidFill>
                  <a:schemeClr val="dk1"/>
                </a:solidFill>
                <a:latin typeface="Arial Narrow"/>
                <a:ea typeface="Arial Narrow"/>
                <a:cs typeface="Arial Narrow"/>
                <a:sym typeface="Arial Narrow"/>
              </a:rPr>
              <a:t> (MDS</a:t>
            </a:r>
            <a:r>
              <a:rPr lang="de-DE" sz="1050" dirty="0">
                <a:latin typeface="Arial Narrow"/>
                <a:ea typeface="Arial Narrow"/>
                <a:cs typeface="Arial Narrow"/>
                <a:sym typeface="Arial Narrow"/>
              </a:rPr>
              <a:t>)</a:t>
            </a:r>
          </a:p>
        </p:txBody>
      </p:sp>
      <p:sp>
        <p:nvSpPr>
          <p:cNvPr id="7" name="Textfeld 6">
            <a:extLst>
              <a:ext uri="{FF2B5EF4-FFF2-40B4-BE49-F238E27FC236}">
                <a16:creationId xmlns:a16="http://schemas.microsoft.com/office/drawing/2014/main" id="{E3194487-80F1-A407-222D-3C2AA7CB8105}"/>
              </a:ext>
            </a:extLst>
          </p:cNvPr>
          <p:cNvSpPr txBox="1"/>
          <p:nvPr/>
        </p:nvSpPr>
        <p:spPr>
          <a:xfrm>
            <a:off x="3565330" y="1916630"/>
            <a:ext cx="1632178" cy="307777"/>
          </a:xfrm>
          <a:prstGeom prst="rect">
            <a:avLst/>
          </a:prstGeom>
          <a:noFill/>
          <a:ln>
            <a:solidFill>
              <a:schemeClr val="tx1"/>
            </a:solidFill>
          </a:ln>
        </p:spPr>
        <p:txBody>
          <a:bodyPr wrap="none" rtlCol="0">
            <a:spAutoFit/>
          </a:bodyPr>
          <a:lstStyle/>
          <a:p>
            <a:r>
              <a:rPr lang="de-DE" sz="1400" dirty="0">
                <a:solidFill>
                  <a:schemeClr val="dk1"/>
                </a:solidFill>
                <a:latin typeface="Arial Narrow"/>
                <a:ea typeface="Arial Narrow"/>
                <a:cs typeface="Arial Narrow"/>
                <a:sym typeface="Arial Narrow"/>
              </a:rPr>
              <a:t>Cube </a:t>
            </a:r>
            <a:r>
              <a:rPr lang="de-DE" sz="1400" dirty="0" err="1">
                <a:solidFill>
                  <a:schemeClr val="dk1"/>
                </a:solidFill>
                <a:latin typeface="Arial Narrow"/>
                <a:ea typeface="Arial Narrow"/>
                <a:cs typeface="Arial Narrow"/>
                <a:sym typeface="Arial Narrow"/>
              </a:rPr>
              <a:t>Structure</a:t>
            </a:r>
            <a:r>
              <a:rPr lang="de-DE" sz="1400" dirty="0">
                <a:solidFill>
                  <a:schemeClr val="dk1"/>
                </a:solidFill>
                <a:latin typeface="Arial Narrow"/>
                <a:ea typeface="Arial Narrow"/>
                <a:cs typeface="Arial Narrow"/>
                <a:sym typeface="Arial Narrow"/>
              </a:rPr>
              <a:t> (MDS</a:t>
            </a:r>
            <a:r>
              <a:rPr lang="de-DE" sz="1050" dirty="0">
                <a:latin typeface="Arial Narrow"/>
                <a:ea typeface="Arial Narrow"/>
                <a:cs typeface="Arial Narrow"/>
                <a:sym typeface="Arial Narrow"/>
              </a:rPr>
              <a:t>)</a:t>
            </a:r>
          </a:p>
        </p:txBody>
      </p:sp>
      <p:sp>
        <p:nvSpPr>
          <p:cNvPr id="8" name="Textfeld 7">
            <a:extLst>
              <a:ext uri="{FF2B5EF4-FFF2-40B4-BE49-F238E27FC236}">
                <a16:creationId xmlns:a16="http://schemas.microsoft.com/office/drawing/2014/main" id="{45A45BC5-90C4-257E-FDBE-ADBD14339ED8}"/>
              </a:ext>
            </a:extLst>
          </p:cNvPr>
          <p:cNvSpPr txBox="1"/>
          <p:nvPr/>
        </p:nvSpPr>
        <p:spPr>
          <a:xfrm>
            <a:off x="6236375" y="1916630"/>
            <a:ext cx="1632178" cy="307777"/>
          </a:xfrm>
          <a:prstGeom prst="rect">
            <a:avLst/>
          </a:prstGeom>
          <a:noFill/>
          <a:ln>
            <a:solidFill>
              <a:schemeClr val="tx1"/>
            </a:solidFill>
          </a:ln>
        </p:spPr>
        <p:txBody>
          <a:bodyPr wrap="none" rtlCol="0">
            <a:spAutoFit/>
          </a:bodyPr>
          <a:lstStyle/>
          <a:p>
            <a:r>
              <a:rPr lang="de-DE" sz="1400" dirty="0">
                <a:solidFill>
                  <a:schemeClr val="dk1"/>
                </a:solidFill>
                <a:latin typeface="Arial Narrow"/>
                <a:ea typeface="Arial Narrow"/>
                <a:cs typeface="Arial Narrow"/>
                <a:sym typeface="Arial Narrow"/>
              </a:rPr>
              <a:t>Cube </a:t>
            </a:r>
            <a:r>
              <a:rPr lang="de-DE" sz="1400" dirty="0" err="1">
                <a:solidFill>
                  <a:schemeClr val="dk1"/>
                </a:solidFill>
                <a:latin typeface="Arial Narrow"/>
                <a:ea typeface="Arial Narrow"/>
                <a:cs typeface="Arial Narrow"/>
                <a:sym typeface="Arial Narrow"/>
              </a:rPr>
              <a:t>Structure</a:t>
            </a:r>
            <a:r>
              <a:rPr lang="de-DE" sz="1400" dirty="0">
                <a:solidFill>
                  <a:schemeClr val="dk1"/>
                </a:solidFill>
                <a:latin typeface="Arial Narrow"/>
                <a:ea typeface="Arial Narrow"/>
                <a:cs typeface="Arial Narrow"/>
                <a:sym typeface="Arial Narrow"/>
              </a:rPr>
              <a:t> (MDS</a:t>
            </a:r>
            <a:r>
              <a:rPr lang="de-DE" sz="1050" dirty="0">
                <a:latin typeface="Arial Narrow"/>
                <a:ea typeface="Arial Narrow"/>
                <a:cs typeface="Arial Narrow"/>
                <a:sym typeface="Arial Narrow"/>
              </a:rPr>
              <a:t>)</a:t>
            </a:r>
          </a:p>
        </p:txBody>
      </p:sp>
      <p:grpSp>
        <p:nvGrpSpPr>
          <p:cNvPr id="17" name="Gruppieren 16">
            <a:extLst>
              <a:ext uri="{FF2B5EF4-FFF2-40B4-BE49-F238E27FC236}">
                <a16:creationId xmlns:a16="http://schemas.microsoft.com/office/drawing/2014/main" id="{A5649F1E-0ED7-323B-7186-968FDF1061FA}"/>
              </a:ext>
            </a:extLst>
          </p:cNvPr>
          <p:cNvGrpSpPr/>
          <p:nvPr/>
        </p:nvGrpSpPr>
        <p:grpSpPr>
          <a:xfrm>
            <a:off x="833475" y="2400814"/>
            <a:ext cx="1753800" cy="1353000"/>
            <a:chOff x="833475" y="2400814"/>
            <a:chExt cx="1753800" cy="1353000"/>
          </a:xfrm>
        </p:grpSpPr>
        <p:sp>
          <p:nvSpPr>
            <p:cNvPr id="11" name="Google Shape;1550;p101">
              <a:extLst>
                <a:ext uri="{FF2B5EF4-FFF2-40B4-BE49-F238E27FC236}">
                  <a16:creationId xmlns:a16="http://schemas.microsoft.com/office/drawing/2014/main" id="{1A9E03FC-A68B-5473-E141-0BD2EB778361}"/>
                </a:ext>
              </a:extLst>
            </p:cNvPr>
            <p:cNvSpPr/>
            <p:nvPr/>
          </p:nvSpPr>
          <p:spPr>
            <a:xfrm>
              <a:off x="833475" y="2400814"/>
              <a:ext cx="1753800" cy="1353000"/>
            </a:xfrm>
            <a:prstGeom prst="flowChartMagneticDisk">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de-DE" dirty="0">
                <a:latin typeface="Work Sans"/>
                <a:ea typeface="Work Sans"/>
                <a:cs typeface="Work Sans"/>
                <a:sym typeface="Work Sans"/>
              </a:endParaRPr>
            </a:p>
          </p:txBody>
        </p:sp>
        <p:sp>
          <p:nvSpPr>
            <p:cNvPr id="14" name="Textfeld 13">
              <a:extLst>
                <a:ext uri="{FF2B5EF4-FFF2-40B4-BE49-F238E27FC236}">
                  <a16:creationId xmlns:a16="http://schemas.microsoft.com/office/drawing/2014/main" id="{49F3B25C-916C-767A-A778-0CCF540434FE}"/>
                </a:ext>
              </a:extLst>
            </p:cNvPr>
            <p:cNvSpPr txBox="1"/>
            <p:nvPr/>
          </p:nvSpPr>
          <p:spPr>
            <a:xfrm>
              <a:off x="1020075" y="2827634"/>
              <a:ext cx="1567200" cy="738664"/>
            </a:xfrm>
            <a:prstGeom prst="rect">
              <a:avLst/>
            </a:prstGeom>
            <a:noFill/>
          </p:spPr>
          <p:txBody>
            <a:bodyPr wrap="square">
              <a:spAutoFit/>
            </a:bodyPr>
            <a:lstStyle/>
            <a:p>
              <a:r>
                <a:rPr lang="de-DE" sz="1400" b="0" i="0" u="none" strike="noStrike" dirty="0" err="1">
                  <a:solidFill>
                    <a:srgbClr val="EDEFF8"/>
                  </a:solidFill>
                  <a:effectLst/>
                  <a:latin typeface="Arial Narrow" panose="020B0604020202020204" pitchFamily="34" charset="0"/>
                </a:rPr>
                <a:t>Preprocessed</a:t>
              </a:r>
              <a:r>
                <a:rPr lang="de-DE" sz="1400" b="0" i="0" u="none" strike="noStrike" dirty="0">
                  <a:solidFill>
                    <a:srgbClr val="EDEFF8"/>
                  </a:solidFill>
                  <a:effectLst/>
                  <a:latin typeface="Arial Narrow" panose="020B0604020202020204" pitchFamily="34" charset="0"/>
                </a:rPr>
                <a:t> Aggregates (Relational Storage)</a:t>
              </a:r>
              <a:endParaRPr lang="de-DE" dirty="0"/>
            </a:p>
          </p:txBody>
        </p:sp>
      </p:grpSp>
      <p:grpSp>
        <p:nvGrpSpPr>
          <p:cNvPr id="18" name="Gruppieren 17">
            <a:extLst>
              <a:ext uri="{FF2B5EF4-FFF2-40B4-BE49-F238E27FC236}">
                <a16:creationId xmlns:a16="http://schemas.microsoft.com/office/drawing/2014/main" id="{E8B8E3FC-BFC0-FFCB-4A97-D0B7023D7E02}"/>
              </a:ext>
            </a:extLst>
          </p:cNvPr>
          <p:cNvGrpSpPr/>
          <p:nvPr/>
        </p:nvGrpSpPr>
        <p:grpSpPr>
          <a:xfrm>
            <a:off x="3446388" y="2383532"/>
            <a:ext cx="1686142" cy="1353000"/>
            <a:chOff x="3446388" y="2383532"/>
            <a:chExt cx="1686142" cy="1353000"/>
          </a:xfrm>
        </p:grpSpPr>
        <p:sp>
          <p:nvSpPr>
            <p:cNvPr id="1541" name="Google Shape;1541;p101"/>
            <p:cNvSpPr/>
            <p:nvPr/>
          </p:nvSpPr>
          <p:spPr>
            <a:xfrm>
              <a:off x="3446388" y="2383532"/>
              <a:ext cx="1629600" cy="1353000"/>
            </a:xfrm>
            <a:prstGeom prst="cube">
              <a:avLst>
                <a:gd name="adj" fmla="val 25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6" name="Textfeld 15">
              <a:extLst>
                <a:ext uri="{FF2B5EF4-FFF2-40B4-BE49-F238E27FC236}">
                  <a16:creationId xmlns:a16="http://schemas.microsoft.com/office/drawing/2014/main" id="{C0776E98-7CAC-8427-7449-976A12D200E5}"/>
                </a:ext>
              </a:extLst>
            </p:cNvPr>
            <p:cNvSpPr txBox="1"/>
            <p:nvPr/>
          </p:nvSpPr>
          <p:spPr>
            <a:xfrm>
              <a:off x="3565330" y="2827634"/>
              <a:ext cx="1567200" cy="738664"/>
            </a:xfrm>
            <a:prstGeom prst="rect">
              <a:avLst/>
            </a:prstGeom>
            <a:noFill/>
          </p:spPr>
          <p:txBody>
            <a:bodyPr wrap="square">
              <a:spAutoFit/>
            </a:bodyPr>
            <a:lstStyle/>
            <a:p>
              <a:r>
                <a:rPr lang="de-DE" sz="1400" b="0" i="0" u="none" strike="noStrike" dirty="0" err="1">
                  <a:solidFill>
                    <a:srgbClr val="EDEFF8"/>
                  </a:solidFill>
                  <a:effectLst/>
                  <a:latin typeface="Arial Narrow" panose="020B0604020202020204" pitchFamily="34" charset="0"/>
                </a:rPr>
                <a:t>Preprocessed</a:t>
              </a:r>
              <a:r>
                <a:rPr lang="de-DE" sz="1400" b="0" i="0" u="none" strike="noStrike" dirty="0">
                  <a:solidFill>
                    <a:srgbClr val="EDEFF8"/>
                  </a:solidFill>
                  <a:effectLst/>
                  <a:latin typeface="Arial Narrow" panose="020B0604020202020204" pitchFamily="34" charset="0"/>
                </a:rPr>
                <a:t> Aggregates</a:t>
              </a:r>
            </a:p>
            <a:p>
              <a:r>
                <a:rPr lang="de-DE" sz="1400" b="0" i="0" u="none" strike="noStrike" dirty="0">
                  <a:solidFill>
                    <a:srgbClr val="EDEFF8"/>
                  </a:solidFill>
                  <a:effectLst/>
                  <a:latin typeface="Arial Narrow" panose="020B0604020202020204" pitchFamily="34" charset="0"/>
                </a:rPr>
                <a:t> (</a:t>
              </a:r>
              <a:r>
                <a:rPr lang="de-DE" dirty="0">
                  <a:solidFill>
                    <a:srgbClr val="EDEFF8"/>
                  </a:solidFill>
                  <a:latin typeface="Arial Narrow" panose="020B0604020202020204" pitchFamily="34" charset="0"/>
                </a:rPr>
                <a:t>MDS</a:t>
              </a:r>
              <a:r>
                <a:rPr lang="de-DE" sz="1400" b="0" i="0" u="none" strike="noStrike" dirty="0">
                  <a:solidFill>
                    <a:srgbClr val="EDEFF8"/>
                  </a:solidFill>
                  <a:effectLst/>
                  <a:latin typeface="Arial Narrow" panose="020B0604020202020204" pitchFamily="34" charset="0"/>
                </a:rPr>
                <a:t>)</a:t>
              </a:r>
              <a:endParaRPr lang="de-DE" dirty="0"/>
            </a:p>
          </p:txBody>
        </p:sp>
      </p:grpSp>
      <p:grpSp>
        <p:nvGrpSpPr>
          <p:cNvPr id="20" name="Gruppieren 19">
            <a:extLst>
              <a:ext uri="{FF2B5EF4-FFF2-40B4-BE49-F238E27FC236}">
                <a16:creationId xmlns:a16="http://schemas.microsoft.com/office/drawing/2014/main" id="{DDEA2530-4200-3CDD-CD0C-38EBD55BD75C}"/>
              </a:ext>
            </a:extLst>
          </p:cNvPr>
          <p:cNvGrpSpPr/>
          <p:nvPr/>
        </p:nvGrpSpPr>
        <p:grpSpPr>
          <a:xfrm>
            <a:off x="6074400" y="2339904"/>
            <a:ext cx="1623742" cy="1415700"/>
            <a:chOff x="6074400" y="2339904"/>
            <a:chExt cx="1623742" cy="1415700"/>
          </a:xfrm>
        </p:grpSpPr>
        <p:sp>
          <p:nvSpPr>
            <p:cNvPr id="1538" name="Google Shape;1538;p101"/>
            <p:cNvSpPr/>
            <p:nvPr/>
          </p:nvSpPr>
          <p:spPr>
            <a:xfrm>
              <a:off x="6074400" y="2339904"/>
              <a:ext cx="1567200" cy="1415700"/>
            </a:xfrm>
            <a:prstGeom prst="cube">
              <a:avLst>
                <a:gd name="adj" fmla="val 25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de-DE" dirty="0">
                <a:latin typeface="Work Sans"/>
                <a:ea typeface="Work Sans"/>
                <a:cs typeface="Work Sans"/>
                <a:sym typeface="Work Sans"/>
              </a:endParaRPr>
            </a:p>
          </p:txBody>
        </p:sp>
        <p:sp>
          <p:nvSpPr>
            <p:cNvPr id="19" name="Textfeld 18">
              <a:extLst>
                <a:ext uri="{FF2B5EF4-FFF2-40B4-BE49-F238E27FC236}">
                  <a16:creationId xmlns:a16="http://schemas.microsoft.com/office/drawing/2014/main" id="{323FCBCF-69B7-DC7D-D832-2B61B3AD3DED}"/>
                </a:ext>
              </a:extLst>
            </p:cNvPr>
            <p:cNvSpPr txBox="1"/>
            <p:nvPr/>
          </p:nvSpPr>
          <p:spPr>
            <a:xfrm>
              <a:off x="6130942" y="2827634"/>
              <a:ext cx="1567200" cy="738664"/>
            </a:xfrm>
            <a:prstGeom prst="rect">
              <a:avLst/>
            </a:prstGeom>
            <a:noFill/>
          </p:spPr>
          <p:txBody>
            <a:bodyPr wrap="square">
              <a:spAutoFit/>
            </a:bodyPr>
            <a:lstStyle/>
            <a:p>
              <a:r>
                <a:rPr lang="de-DE" sz="1400" b="0" i="0" u="none" strike="noStrike" dirty="0" err="1">
                  <a:solidFill>
                    <a:srgbClr val="EDEFF8"/>
                  </a:solidFill>
                  <a:effectLst/>
                  <a:latin typeface="Arial Narrow" panose="020B0604020202020204" pitchFamily="34" charset="0"/>
                </a:rPr>
                <a:t>Preprocessed</a:t>
              </a:r>
              <a:r>
                <a:rPr lang="de-DE" sz="1400" b="0" i="0" u="none" strike="noStrike" dirty="0">
                  <a:solidFill>
                    <a:srgbClr val="EDEFF8"/>
                  </a:solidFill>
                  <a:effectLst/>
                  <a:latin typeface="Arial Narrow" panose="020B0604020202020204" pitchFamily="34" charset="0"/>
                </a:rPr>
                <a:t> Aggregates</a:t>
              </a:r>
            </a:p>
            <a:p>
              <a:r>
                <a:rPr lang="de-DE" sz="1400" b="0" i="0" u="none" strike="noStrike" dirty="0">
                  <a:solidFill>
                    <a:srgbClr val="EDEFF8"/>
                  </a:solidFill>
                  <a:effectLst/>
                  <a:latin typeface="Arial Narrow" panose="020B0604020202020204" pitchFamily="34" charset="0"/>
                </a:rPr>
                <a:t> (</a:t>
              </a:r>
              <a:r>
                <a:rPr lang="de-DE" dirty="0">
                  <a:solidFill>
                    <a:srgbClr val="EDEFF8"/>
                  </a:solidFill>
                  <a:latin typeface="Arial Narrow" panose="020B0604020202020204" pitchFamily="34" charset="0"/>
                </a:rPr>
                <a:t>MDS</a:t>
              </a:r>
              <a:r>
                <a:rPr lang="de-DE" sz="1400" b="0" i="0" u="none" strike="noStrike" dirty="0">
                  <a:solidFill>
                    <a:srgbClr val="EDEFF8"/>
                  </a:solidFill>
                  <a:effectLst/>
                  <a:latin typeface="Arial Narrow" panose="020B0604020202020204" pitchFamily="34" charset="0"/>
                </a:rPr>
                <a:t>)</a:t>
              </a:r>
              <a:endParaRPr lang="de-DE" dirty="0"/>
            </a:p>
          </p:txBody>
        </p:sp>
      </p:grpSp>
      <p:sp>
        <p:nvSpPr>
          <p:cNvPr id="21" name="Textfeld 20">
            <a:extLst>
              <a:ext uri="{FF2B5EF4-FFF2-40B4-BE49-F238E27FC236}">
                <a16:creationId xmlns:a16="http://schemas.microsoft.com/office/drawing/2014/main" id="{403A5856-F5B2-8033-7179-F9214A7B2480}"/>
              </a:ext>
            </a:extLst>
          </p:cNvPr>
          <p:cNvSpPr txBox="1"/>
          <p:nvPr/>
        </p:nvSpPr>
        <p:spPr>
          <a:xfrm>
            <a:off x="946951" y="4416699"/>
            <a:ext cx="1526847" cy="523220"/>
          </a:xfrm>
          <a:prstGeom prst="rect">
            <a:avLst/>
          </a:prstGeom>
          <a:noFill/>
        </p:spPr>
        <p:txBody>
          <a:bodyPr wrap="square" rtlCol="0">
            <a:spAutoFit/>
          </a:bodyPr>
          <a:lstStyle/>
          <a:p>
            <a:r>
              <a:rPr lang="de-DE" b="0" i="0" u="none" strike="noStrike" dirty="0">
                <a:solidFill>
                  <a:srgbClr val="EDEFF8"/>
                </a:solidFill>
                <a:effectLst/>
                <a:latin typeface="Arial Narrow" panose="020B0604020202020204" pitchFamily="34" charset="0"/>
              </a:rPr>
              <a:t>Detail-Level </a:t>
            </a:r>
            <a:r>
              <a:rPr lang="de-DE" b="0" i="0" u="none" strike="noStrike" dirty="0" err="1">
                <a:solidFill>
                  <a:srgbClr val="EDEFF8"/>
                </a:solidFill>
                <a:effectLst/>
                <a:latin typeface="Arial Narrow" panose="020B0604020202020204" pitchFamily="34" charset="0"/>
              </a:rPr>
              <a:t>values</a:t>
            </a:r>
            <a:r>
              <a:rPr lang="de-DE" b="0" i="0" u="none" strike="noStrike" dirty="0">
                <a:solidFill>
                  <a:srgbClr val="EDEFF8"/>
                </a:solidFill>
                <a:effectLst/>
                <a:latin typeface="Arial Narrow" panose="020B0604020202020204" pitchFamily="34" charset="0"/>
              </a:rPr>
              <a:t> (Relational DWH)</a:t>
            </a:r>
            <a:endParaRPr lang="de-DE" dirty="0"/>
          </a:p>
        </p:txBody>
      </p:sp>
      <p:grpSp>
        <p:nvGrpSpPr>
          <p:cNvPr id="25" name="Gruppieren 24">
            <a:extLst>
              <a:ext uri="{FF2B5EF4-FFF2-40B4-BE49-F238E27FC236}">
                <a16:creationId xmlns:a16="http://schemas.microsoft.com/office/drawing/2014/main" id="{5EBF6933-A067-1DB6-4F18-1E34B4A418F4}"/>
              </a:ext>
            </a:extLst>
          </p:cNvPr>
          <p:cNvGrpSpPr/>
          <p:nvPr/>
        </p:nvGrpSpPr>
        <p:grpSpPr>
          <a:xfrm>
            <a:off x="6094576" y="3920846"/>
            <a:ext cx="1547024" cy="1028850"/>
            <a:chOff x="6094576" y="3942112"/>
            <a:chExt cx="1547024" cy="1028850"/>
          </a:xfrm>
        </p:grpSpPr>
        <p:sp>
          <p:nvSpPr>
            <p:cNvPr id="1550" name="Google Shape;1550;p101"/>
            <p:cNvSpPr/>
            <p:nvPr/>
          </p:nvSpPr>
          <p:spPr>
            <a:xfrm>
              <a:off x="6094576" y="3942112"/>
              <a:ext cx="1526847" cy="1028850"/>
            </a:xfrm>
            <a:prstGeom prst="flowChartMagneticDisk">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22" name="Textfeld 21">
              <a:extLst>
                <a:ext uri="{FF2B5EF4-FFF2-40B4-BE49-F238E27FC236}">
                  <a16:creationId xmlns:a16="http://schemas.microsoft.com/office/drawing/2014/main" id="{6B4770AC-ECF2-CB36-A36B-FAF5A19827FF}"/>
                </a:ext>
              </a:extLst>
            </p:cNvPr>
            <p:cNvSpPr txBox="1"/>
            <p:nvPr/>
          </p:nvSpPr>
          <p:spPr>
            <a:xfrm>
              <a:off x="6114753" y="4345207"/>
              <a:ext cx="1526847" cy="523220"/>
            </a:xfrm>
            <a:prstGeom prst="rect">
              <a:avLst/>
            </a:prstGeom>
            <a:noFill/>
          </p:spPr>
          <p:txBody>
            <a:bodyPr wrap="square" rtlCol="0">
              <a:spAutoFit/>
            </a:bodyPr>
            <a:lstStyle/>
            <a:p>
              <a:r>
                <a:rPr lang="de-DE" b="0" i="0" u="none" strike="noStrike" dirty="0">
                  <a:solidFill>
                    <a:srgbClr val="EDEFF8"/>
                  </a:solidFill>
                  <a:effectLst/>
                  <a:latin typeface="Arial Narrow" panose="020B0604020202020204" pitchFamily="34" charset="0"/>
                </a:rPr>
                <a:t>Detail-Level </a:t>
              </a:r>
              <a:r>
                <a:rPr lang="de-DE" b="0" i="0" u="none" strike="noStrike" dirty="0" err="1">
                  <a:solidFill>
                    <a:srgbClr val="EDEFF8"/>
                  </a:solidFill>
                  <a:effectLst/>
                  <a:latin typeface="Arial Narrow" panose="020B0604020202020204" pitchFamily="34" charset="0"/>
                </a:rPr>
                <a:t>values</a:t>
              </a:r>
              <a:r>
                <a:rPr lang="de-DE" b="0" i="0" u="none" strike="noStrike" dirty="0">
                  <a:solidFill>
                    <a:srgbClr val="EDEFF8"/>
                  </a:solidFill>
                  <a:effectLst/>
                  <a:latin typeface="Arial Narrow" panose="020B0604020202020204" pitchFamily="34" charset="0"/>
                </a:rPr>
                <a:t> (Relational DWH)</a:t>
              </a:r>
              <a:endParaRPr lang="de-DE" dirty="0"/>
            </a:p>
          </p:txBody>
        </p:sp>
      </p:grpSp>
      <p:grpSp>
        <p:nvGrpSpPr>
          <p:cNvPr id="24" name="Gruppieren 23">
            <a:extLst>
              <a:ext uri="{FF2B5EF4-FFF2-40B4-BE49-F238E27FC236}">
                <a16:creationId xmlns:a16="http://schemas.microsoft.com/office/drawing/2014/main" id="{4E5E7260-8EC1-D588-4A46-897B26276BDD}"/>
              </a:ext>
            </a:extLst>
          </p:cNvPr>
          <p:cNvGrpSpPr/>
          <p:nvPr/>
        </p:nvGrpSpPr>
        <p:grpSpPr>
          <a:xfrm>
            <a:off x="3446388" y="3965535"/>
            <a:ext cx="1629600" cy="899100"/>
            <a:chOff x="3446388" y="3895657"/>
            <a:chExt cx="1629600" cy="899100"/>
          </a:xfrm>
        </p:grpSpPr>
        <p:sp>
          <p:nvSpPr>
            <p:cNvPr id="12" name="Google Shape;1541;p101">
              <a:extLst>
                <a:ext uri="{FF2B5EF4-FFF2-40B4-BE49-F238E27FC236}">
                  <a16:creationId xmlns:a16="http://schemas.microsoft.com/office/drawing/2014/main" id="{CD3D85B7-E81E-89FE-39A0-F58614D76962}"/>
                </a:ext>
              </a:extLst>
            </p:cNvPr>
            <p:cNvSpPr/>
            <p:nvPr/>
          </p:nvSpPr>
          <p:spPr>
            <a:xfrm>
              <a:off x="3446388" y="3895657"/>
              <a:ext cx="1629600" cy="899100"/>
            </a:xfrm>
            <a:prstGeom prst="cube">
              <a:avLst>
                <a:gd name="adj" fmla="val 25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23" name="Textfeld 22">
              <a:extLst>
                <a:ext uri="{FF2B5EF4-FFF2-40B4-BE49-F238E27FC236}">
                  <a16:creationId xmlns:a16="http://schemas.microsoft.com/office/drawing/2014/main" id="{D94423C0-9026-3498-BF0C-6A4DBF61990F}"/>
                </a:ext>
              </a:extLst>
            </p:cNvPr>
            <p:cNvSpPr txBox="1"/>
            <p:nvPr/>
          </p:nvSpPr>
          <p:spPr>
            <a:xfrm>
              <a:off x="3446388" y="4183209"/>
              <a:ext cx="1526847" cy="523220"/>
            </a:xfrm>
            <a:prstGeom prst="rect">
              <a:avLst/>
            </a:prstGeom>
            <a:noFill/>
          </p:spPr>
          <p:txBody>
            <a:bodyPr wrap="square" rtlCol="0">
              <a:spAutoFit/>
            </a:bodyPr>
            <a:lstStyle/>
            <a:p>
              <a:r>
                <a:rPr lang="de-DE" b="0" i="0" u="none" strike="noStrike" dirty="0">
                  <a:solidFill>
                    <a:srgbClr val="EDEFF8"/>
                  </a:solidFill>
                  <a:effectLst/>
                  <a:latin typeface="Arial Narrow" panose="020B0604020202020204" pitchFamily="34" charset="0"/>
                </a:rPr>
                <a:t>Detail-Level </a:t>
              </a:r>
              <a:r>
                <a:rPr lang="de-DE" b="0" i="0" u="none" strike="noStrike" dirty="0" err="1">
                  <a:solidFill>
                    <a:srgbClr val="EDEFF8"/>
                  </a:solidFill>
                  <a:effectLst/>
                  <a:latin typeface="Arial Narrow" panose="020B0604020202020204" pitchFamily="34" charset="0"/>
                </a:rPr>
                <a:t>values</a:t>
              </a:r>
              <a:r>
                <a:rPr lang="de-DE" b="0" i="0" u="none" strike="noStrike" dirty="0">
                  <a:solidFill>
                    <a:srgbClr val="EDEFF8"/>
                  </a:solidFill>
                  <a:effectLst/>
                  <a:latin typeface="Arial Narrow" panose="020B0604020202020204" pitchFamily="34" charset="0"/>
                </a:rPr>
                <a:t> (MDS)</a:t>
              </a:r>
              <a:endParaRPr lang="de-DE" dirty="0"/>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102"/>
          <p:cNvSpPr txBox="1">
            <a:spLocks noGrp="1"/>
          </p:cNvSpPr>
          <p:nvPr>
            <p:ph type="title"/>
          </p:nvPr>
        </p:nvSpPr>
        <p:spPr>
          <a:xfrm>
            <a:off x="720000" y="445025"/>
            <a:ext cx="8180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Work Sans SemiBold"/>
                <a:ea typeface="Work Sans SemiBold"/>
                <a:cs typeface="Work Sans SemiBold"/>
                <a:sym typeface="Work Sans SemiBold"/>
              </a:rPr>
              <a:t>Übung :relationale Repräsentation mehrdimensionaler Daten (ROLAP)</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4" name="Google Shape;1564;p10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Use Case: DEMO Company</a:t>
            </a:r>
            <a:r>
              <a:rPr lang="en"/>
              <a:t> </a:t>
            </a:r>
            <a:endParaRPr/>
          </a:p>
        </p:txBody>
      </p:sp>
      <p:sp>
        <p:nvSpPr>
          <p:cNvPr id="1565" name="Google Shape;1565;p103"/>
          <p:cNvSpPr txBox="1"/>
          <p:nvPr/>
        </p:nvSpPr>
        <p:spPr>
          <a:xfrm>
            <a:off x="1603375" y="4874725"/>
            <a:ext cx="4905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https://www.studocu.com/en-us/document/governors-state-university/computer-programming-c/data-warehouse-project-sample/20753442</a:t>
            </a:r>
            <a:endParaRPr sz="600"/>
          </a:p>
        </p:txBody>
      </p:sp>
      <p:sp>
        <p:nvSpPr>
          <p:cNvPr id="3" name="Textfeld 2">
            <a:extLst>
              <a:ext uri="{FF2B5EF4-FFF2-40B4-BE49-F238E27FC236}">
                <a16:creationId xmlns:a16="http://schemas.microsoft.com/office/drawing/2014/main" id="{3C03D47B-998F-1B6C-0CCA-BBDE00529CE1}"/>
              </a:ext>
            </a:extLst>
          </p:cNvPr>
          <p:cNvSpPr txBox="1"/>
          <p:nvPr/>
        </p:nvSpPr>
        <p:spPr>
          <a:xfrm>
            <a:off x="720000" y="1130343"/>
            <a:ext cx="7593106" cy="3631763"/>
          </a:xfrm>
          <a:prstGeom prst="rect">
            <a:avLst/>
          </a:prstGeom>
          <a:noFill/>
        </p:spPr>
        <p:txBody>
          <a:bodyPr wrap="square">
            <a:spAutoFit/>
          </a:bodyPr>
          <a:lstStyle/>
          <a:p>
            <a:pPr rtl="0">
              <a:spcBef>
                <a:spcPts val="1200"/>
              </a:spcBef>
              <a:spcAft>
                <a:spcPts val="0"/>
              </a:spcAft>
            </a:pPr>
            <a:r>
              <a:rPr lang="de-DE" sz="1400" b="0" i="0" u="none" strike="noStrike" dirty="0">
                <a:solidFill>
                  <a:srgbClr val="3B3170"/>
                </a:solidFill>
                <a:effectLst/>
                <a:latin typeface="Work Sans" pitchFamily="2" charset="77"/>
              </a:rPr>
              <a:t>DEMO Company ist ein fiktives </a:t>
            </a:r>
            <a:r>
              <a:rPr lang="de-DE" sz="1400" b="1" i="0" u="none" strike="noStrike" dirty="0">
                <a:solidFill>
                  <a:srgbClr val="3B3170"/>
                </a:solidFill>
                <a:effectLst/>
                <a:latin typeface="Work Sans" pitchFamily="2" charset="77"/>
              </a:rPr>
              <a:t>Telekommunikationsunternehmen,</a:t>
            </a:r>
            <a:r>
              <a:rPr lang="de-DE" sz="1400" b="0" i="0" u="none" strike="noStrike" dirty="0">
                <a:solidFill>
                  <a:srgbClr val="3B3170"/>
                </a:solidFill>
                <a:effectLst/>
                <a:latin typeface="Work Sans" pitchFamily="2" charset="77"/>
              </a:rPr>
              <a:t> das Bayern, Sachsen und NRW bedient. Derzeit beliefert das Unternehmen 14,5 Millionen Privat-, Gewerbe- und Industriekunden in diesen Gebieten, darunter auch die Stadt München. Drei </a:t>
            </a:r>
            <a:r>
              <a:rPr lang="de-DE" sz="1400" b="1" i="0" u="none" strike="noStrike" dirty="0">
                <a:solidFill>
                  <a:srgbClr val="3B3170"/>
                </a:solidFill>
                <a:effectLst/>
                <a:latin typeface="Work Sans" pitchFamily="2" charset="77"/>
              </a:rPr>
              <a:t>Callcenter </a:t>
            </a:r>
            <a:r>
              <a:rPr lang="de-DE" sz="1400" b="0" i="0" u="none" strike="noStrike" dirty="0">
                <a:solidFill>
                  <a:srgbClr val="3B3170"/>
                </a:solidFill>
                <a:effectLst/>
                <a:latin typeface="Work Sans" pitchFamily="2" charset="77"/>
              </a:rPr>
              <a:t>kümmern sich um alle Kundeninteraktionen mit dem Unternehmen, einschließlich Rechnungsanfragen, Zahlungen auf elektronischem Weg, Terminvereinbarung, Erteilung von Notfallaufträgen, Ausfallmeldungen usw.</a:t>
            </a:r>
            <a:endParaRPr lang="de-DE" b="0" dirty="0">
              <a:effectLst/>
            </a:endParaRPr>
          </a:p>
          <a:p>
            <a:pPr rtl="0">
              <a:spcBef>
                <a:spcPts val="1200"/>
              </a:spcBef>
              <a:spcAft>
                <a:spcPts val="0"/>
              </a:spcAft>
            </a:pPr>
            <a:r>
              <a:rPr lang="de-DE" sz="1400" b="0" i="0" u="none" strike="noStrike" dirty="0">
                <a:solidFill>
                  <a:srgbClr val="3B3170"/>
                </a:solidFill>
                <a:effectLst/>
                <a:latin typeface="Work Sans" pitchFamily="2" charset="77"/>
              </a:rPr>
              <a:t>Kunden haben Interesse an einer stärker automatisierten Abwicklung vieler dieser Transaktionen bekundet, </a:t>
            </a:r>
            <a:r>
              <a:rPr lang="de-DE" sz="1400" b="0" i="0" u="none" strike="noStrike" dirty="0" err="1">
                <a:solidFill>
                  <a:srgbClr val="3B3170"/>
                </a:solidFill>
                <a:effectLst/>
                <a:latin typeface="Work Sans" pitchFamily="2" charset="77"/>
              </a:rPr>
              <a:t>z.b.</a:t>
            </a:r>
            <a:r>
              <a:rPr lang="de-DE" sz="1400" b="0" i="0" u="none" strike="noStrike" dirty="0">
                <a:solidFill>
                  <a:srgbClr val="3B3170"/>
                </a:solidFill>
                <a:effectLst/>
                <a:latin typeface="Work Sans" pitchFamily="2" charset="77"/>
              </a:rPr>
              <a:t> als </a:t>
            </a:r>
            <a:r>
              <a:rPr lang="de-DE" sz="1400" b="1" i="0" u="none" strike="noStrike" dirty="0">
                <a:solidFill>
                  <a:srgbClr val="3B3170"/>
                </a:solidFill>
                <a:effectLst/>
                <a:latin typeface="Work Sans" pitchFamily="2" charset="77"/>
              </a:rPr>
              <a:t>Self-Service-Website</a:t>
            </a:r>
            <a:r>
              <a:rPr lang="de-DE" sz="1400" b="0" i="0" u="none" strike="noStrike" dirty="0">
                <a:solidFill>
                  <a:srgbClr val="3B3170"/>
                </a:solidFill>
                <a:effectLst/>
                <a:latin typeface="Work Sans" pitchFamily="2" charset="77"/>
              </a:rPr>
              <a:t>, ohne den Umweg über Callcenter.</a:t>
            </a:r>
            <a:endParaRPr lang="de-DE" b="0" dirty="0">
              <a:effectLst/>
            </a:endParaRPr>
          </a:p>
          <a:p>
            <a:pPr rtl="0">
              <a:spcBef>
                <a:spcPts val="1200"/>
              </a:spcBef>
              <a:spcAft>
                <a:spcPts val="0"/>
              </a:spcAft>
            </a:pPr>
            <a:r>
              <a:rPr lang="de-DE" sz="1400" b="0" i="0" u="none" strike="noStrike" dirty="0">
                <a:solidFill>
                  <a:srgbClr val="3B3170"/>
                </a:solidFill>
                <a:effectLst/>
                <a:latin typeface="Work Sans" pitchFamily="2" charset="77"/>
              </a:rPr>
              <a:t>In der Vergangenheit hat das Unternehmen neuere Technologien nur langsam eingeführt. Aufgrund des Kundenfeedbacks und des Wunsches, neue Möglichkeiten zu </a:t>
            </a:r>
            <a:r>
              <a:rPr lang="de-DE" sz="1400" b="0" i="0" u="none" strike="noStrike" dirty="0" err="1">
                <a:solidFill>
                  <a:srgbClr val="3B3170"/>
                </a:solidFill>
                <a:effectLst/>
                <a:latin typeface="Work Sans" pitchFamily="2" charset="77"/>
              </a:rPr>
              <a:t>erkunden,die</a:t>
            </a:r>
            <a:r>
              <a:rPr lang="de-DE" sz="1400" b="0" i="0" u="none" strike="noStrike" dirty="0">
                <a:solidFill>
                  <a:srgbClr val="3B3170"/>
                </a:solidFill>
                <a:effectLst/>
                <a:latin typeface="Work Sans" pitchFamily="2" charset="77"/>
              </a:rPr>
              <a:t> Kosteneinsparungen ermöglichen würden, hat sich die Geschäftsleitung jedoch für die Implementierung eines Kunden-Self-Service-Portals mit eigener Datenbank entschieden . Dies wird mit der Datenbank synchronisiert, die zum vorhandenen Kundenbetreuungssystem gehört</a:t>
            </a:r>
            <a:endParaRPr lang="de-DE" b="0" dirty="0">
              <a:effectLs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10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Use Case: DEMO Company </a:t>
            </a:r>
            <a:endParaRPr sz="3600"/>
          </a:p>
        </p:txBody>
      </p:sp>
      <p:sp>
        <p:nvSpPr>
          <p:cNvPr id="3" name="Textfeld 2">
            <a:extLst>
              <a:ext uri="{FF2B5EF4-FFF2-40B4-BE49-F238E27FC236}">
                <a16:creationId xmlns:a16="http://schemas.microsoft.com/office/drawing/2014/main" id="{259C830C-4023-B9A6-ED35-8D1579C43CF4}"/>
              </a:ext>
            </a:extLst>
          </p:cNvPr>
          <p:cNvSpPr txBox="1"/>
          <p:nvPr/>
        </p:nvSpPr>
        <p:spPr>
          <a:xfrm>
            <a:off x="719999" y="1230229"/>
            <a:ext cx="7562763" cy="3954929"/>
          </a:xfrm>
          <a:prstGeom prst="rect">
            <a:avLst/>
          </a:prstGeom>
          <a:noFill/>
        </p:spPr>
        <p:txBody>
          <a:bodyPr wrap="square">
            <a:spAutoFit/>
          </a:bodyPr>
          <a:lstStyle/>
          <a:p>
            <a:pPr rtl="0">
              <a:spcBef>
                <a:spcPts val="1200"/>
              </a:spcBef>
              <a:spcAft>
                <a:spcPts val="0"/>
              </a:spcAft>
            </a:pPr>
            <a:r>
              <a:rPr lang="de-DE" sz="1800" b="1" i="0" u="none" strike="noStrike" dirty="0">
                <a:solidFill>
                  <a:srgbClr val="3B3170"/>
                </a:solidFill>
                <a:effectLst/>
                <a:latin typeface="Work Sans" pitchFamily="2" charset="77"/>
              </a:rPr>
              <a:t>Geschäftsprobleme</a:t>
            </a:r>
            <a:endParaRPr lang="de-DE" b="0" dirty="0">
              <a:effectLst/>
            </a:endParaRPr>
          </a:p>
          <a:p>
            <a:pPr rtl="0" fontAlgn="base">
              <a:spcBef>
                <a:spcPts val="1200"/>
              </a:spcBef>
              <a:spcAft>
                <a:spcPts val="0"/>
              </a:spcAft>
              <a:buFont typeface="+mj-lt"/>
              <a:buAutoNum type="arabicPeriod"/>
            </a:pPr>
            <a:r>
              <a:rPr lang="de-DE" sz="1300" b="0" i="0" u="none" strike="noStrike" dirty="0">
                <a:solidFill>
                  <a:srgbClr val="3B3170"/>
                </a:solidFill>
                <a:effectLst/>
                <a:latin typeface="Work Sans" pitchFamily="2" charset="77"/>
              </a:rPr>
              <a:t> Die </a:t>
            </a:r>
            <a:r>
              <a:rPr lang="de-DE" sz="1300" b="1" i="0" u="none" strike="noStrike" dirty="0">
                <a:solidFill>
                  <a:srgbClr val="3B3170"/>
                </a:solidFill>
                <a:effectLst/>
                <a:latin typeface="Work Sans" pitchFamily="2" charset="77"/>
              </a:rPr>
              <a:t>Call-Center-Abteilung</a:t>
            </a:r>
            <a:r>
              <a:rPr lang="de-DE" sz="1300" b="0" i="0" u="none" strike="noStrike" dirty="0">
                <a:solidFill>
                  <a:srgbClr val="3B3170"/>
                </a:solidFill>
                <a:effectLst/>
                <a:latin typeface="Work Sans" pitchFamily="2" charset="77"/>
              </a:rPr>
              <a:t> hat in den letzten drei Jahren aufgrund der gestiegenen Anzahl von Anrufen und des ständigen Bedarfs an Überstunden und/oder zusätzlichen Mitarbeitern zur Bewältigung des Volumens ständig das Budget überschritten.</a:t>
            </a:r>
          </a:p>
          <a:p>
            <a:pPr rtl="0" fontAlgn="base">
              <a:spcBef>
                <a:spcPts val="0"/>
              </a:spcBef>
              <a:spcAft>
                <a:spcPts val="0"/>
              </a:spcAft>
              <a:buFont typeface="+mj-lt"/>
              <a:buAutoNum type="arabicPeriod"/>
            </a:pPr>
            <a:r>
              <a:rPr lang="de-DE" sz="1300" b="0" i="0" u="none" strike="noStrike" dirty="0">
                <a:solidFill>
                  <a:srgbClr val="3B3170"/>
                </a:solidFill>
                <a:effectLst/>
                <a:latin typeface="Work Sans" pitchFamily="2" charset="77"/>
              </a:rPr>
              <a:t> Der Service Level, ein Unternehmens-KPI, lag aufgrund der Zeit, die für die Bearbeitung bestimmter Anrufe benötigt wird, unter dem Zielwert, beispielsweise bei Zahlungsaufforderungen, da auch ein Dritter kontaktiert werden muss, um die Zahlung abzuwickeln.</a:t>
            </a:r>
          </a:p>
          <a:p>
            <a:pPr rtl="0" fontAlgn="base">
              <a:spcBef>
                <a:spcPts val="0"/>
              </a:spcBef>
              <a:spcAft>
                <a:spcPts val="0"/>
              </a:spcAft>
              <a:buFont typeface="+mj-lt"/>
              <a:buAutoNum type="arabicPeriod"/>
            </a:pPr>
            <a:r>
              <a:rPr lang="de-DE" sz="1300" b="0" i="0" u="none" strike="noStrike" dirty="0">
                <a:solidFill>
                  <a:srgbClr val="3B3170"/>
                </a:solidFill>
                <a:effectLst/>
                <a:latin typeface="Work Sans" pitchFamily="2" charset="77"/>
              </a:rPr>
              <a:t> Die </a:t>
            </a:r>
            <a:r>
              <a:rPr lang="de-DE" sz="1300" b="1" i="0" u="none" strike="noStrike" dirty="0">
                <a:solidFill>
                  <a:srgbClr val="3B3170"/>
                </a:solidFill>
                <a:effectLst/>
                <a:latin typeface="Work Sans" pitchFamily="2" charset="77"/>
              </a:rPr>
              <a:t>Rechnungsabteilung</a:t>
            </a:r>
            <a:r>
              <a:rPr lang="de-DE" sz="1300" b="0" i="0" u="none" strike="noStrike" dirty="0">
                <a:solidFill>
                  <a:srgbClr val="3B3170"/>
                </a:solidFill>
                <a:effectLst/>
                <a:latin typeface="Work Sans" pitchFamily="2" charset="77"/>
              </a:rPr>
              <a:t> steht aufgrund der Porto- und Papier-/Umschlagkosten für den Versand von Rechnungen an 14,5 Millionen Kunden unter erheblichem Budgetdruck.</a:t>
            </a:r>
          </a:p>
          <a:p>
            <a:pPr rtl="0" fontAlgn="base">
              <a:spcBef>
                <a:spcPts val="0"/>
              </a:spcBef>
              <a:spcAft>
                <a:spcPts val="0"/>
              </a:spcAft>
              <a:buFont typeface="+mj-lt"/>
              <a:buAutoNum type="arabicPeriod"/>
            </a:pPr>
            <a:r>
              <a:rPr lang="de-DE" sz="1300" b="0" i="0" u="none" strike="noStrike" dirty="0">
                <a:solidFill>
                  <a:srgbClr val="3B3170"/>
                </a:solidFill>
                <a:effectLst/>
                <a:latin typeface="Work Sans" pitchFamily="2" charset="77"/>
              </a:rPr>
              <a:t> Die Überweisungsabteilung wurde damit beauftragt, nach Möglichkeiten zu suchen, die Kosten für die Zahlungsabwicklung zu senken, und Untersuchungen zeigen, dass elektronische Zahlungen für das Unternehmen kostengünstiger wären als Zahlungen, die auf herkömmliche Weise per „Papierscheck“ erfolgen.</a:t>
            </a:r>
          </a:p>
          <a:p>
            <a:pPr rtl="0" fontAlgn="base">
              <a:spcBef>
                <a:spcPts val="0"/>
              </a:spcBef>
              <a:spcAft>
                <a:spcPts val="0"/>
              </a:spcAft>
              <a:buFont typeface="+mj-lt"/>
              <a:buAutoNum type="arabicPeriod"/>
            </a:pPr>
            <a:r>
              <a:rPr lang="de-DE" sz="1300" b="0" i="0" u="none" strike="noStrike" dirty="0">
                <a:solidFill>
                  <a:srgbClr val="3B3170"/>
                </a:solidFill>
                <a:effectLst/>
                <a:latin typeface="Work Sans" pitchFamily="2" charset="77"/>
              </a:rPr>
              <a:t> Die Kundenzufriedenheit mit dem Unternehmen ist in den letzten Jahren gesunken, da die Kontenverwaltung nicht online möglich ist.</a:t>
            </a:r>
          </a:p>
          <a:p>
            <a:br>
              <a:rPr lang="de-DE" dirty="0"/>
            </a:br>
            <a:endParaRPr lang="de-DE"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Google Shape;1577;p105"/>
          <p:cNvSpPr txBox="1">
            <a:spLocks noGrp="1"/>
          </p:cNvSpPr>
          <p:nvPr>
            <p:ph type="title"/>
          </p:nvPr>
        </p:nvSpPr>
        <p:spPr>
          <a:xfrm>
            <a:off x="742600" y="399850"/>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Anforderungen</a:t>
            </a:r>
            <a:endParaRPr sz="3600"/>
          </a:p>
        </p:txBody>
      </p:sp>
      <p:sp>
        <p:nvSpPr>
          <p:cNvPr id="1578" name="Google Shape;1578;p105"/>
          <p:cNvSpPr txBox="1"/>
          <p:nvPr/>
        </p:nvSpPr>
        <p:spPr>
          <a:xfrm>
            <a:off x="438150" y="1295400"/>
            <a:ext cx="7710900" cy="28938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b="1">
                <a:solidFill>
                  <a:schemeClr val="dk1"/>
                </a:solidFill>
                <a:latin typeface="Work Sans"/>
                <a:ea typeface="Work Sans"/>
                <a:cs typeface="Work Sans"/>
                <a:sym typeface="Work Sans"/>
              </a:rPr>
              <a:t>Data Warehouse</a:t>
            </a:r>
            <a:endParaRPr b="1">
              <a:solidFill>
                <a:schemeClr val="dk1"/>
              </a:solidFill>
              <a:latin typeface="Work Sans"/>
              <a:ea typeface="Work Sans"/>
              <a:cs typeface="Work Sans"/>
              <a:sym typeface="Work Sans"/>
            </a:endParaRPr>
          </a:p>
          <a:p>
            <a:pPr marL="0" lvl="0" indent="0" algn="l" rtl="0">
              <a:spcBef>
                <a:spcPts val="1200"/>
              </a:spcBef>
              <a:spcAft>
                <a:spcPts val="0"/>
              </a:spcAft>
              <a:buNone/>
            </a:pPr>
            <a:r>
              <a:rPr lang="en">
                <a:solidFill>
                  <a:schemeClr val="dk1"/>
                </a:solidFill>
                <a:latin typeface="Work Sans"/>
                <a:ea typeface="Work Sans"/>
                <a:cs typeface="Work Sans"/>
                <a:sym typeface="Work Sans"/>
              </a:rPr>
              <a:t>1. Das System muss die während eines bestimmten Kalenderzeitraums eingegangenen Zahlungen nach Methode ermitteln.</a:t>
            </a:r>
            <a:endParaRPr>
              <a:solidFill>
                <a:schemeClr val="dk1"/>
              </a:solidFill>
              <a:latin typeface="Work Sans"/>
              <a:ea typeface="Work Sans"/>
              <a:cs typeface="Work Sans"/>
              <a:sym typeface="Work Sans"/>
            </a:endParaRPr>
          </a:p>
          <a:p>
            <a:pPr marL="0" lvl="0" indent="0" algn="l" rtl="0">
              <a:spcBef>
                <a:spcPts val="1200"/>
              </a:spcBef>
              <a:spcAft>
                <a:spcPts val="0"/>
              </a:spcAft>
              <a:buNone/>
            </a:pPr>
            <a:r>
              <a:rPr lang="en">
                <a:solidFill>
                  <a:schemeClr val="dk1"/>
                </a:solidFill>
                <a:latin typeface="Work Sans"/>
                <a:ea typeface="Work Sans"/>
                <a:cs typeface="Work Sans"/>
                <a:sym typeface="Work Sans"/>
              </a:rPr>
              <a:t>2. Das System muss die Rechnungsbeträge ermitteln, die während eines bestimmten Kalenderzeitraums fällig sind.</a:t>
            </a:r>
            <a:endParaRPr>
              <a:solidFill>
                <a:schemeClr val="dk1"/>
              </a:solidFill>
              <a:latin typeface="Work Sans"/>
              <a:ea typeface="Work Sans"/>
              <a:cs typeface="Work Sans"/>
              <a:sym typeface="Work Sans"/>
            </a:endParaRPr>
          </a:p>
          <a:p>
            <a:pPr marL="0" lvl="0" indent="0" algn="l" rtl="0">
              <a:spcBef>
                <a:spcPts val="1200"/>
              </a:spcBef>
              <a:spcAft>
                <a:spcPts val="0"/>
              </a:spcAft>
              <a:buNone/>
            </a:pPr>
            <a:r>
              <a:rPr lang="en">
                <a:solidFill>
                  <a:schemeClr val="dk1"/>
                </a:solidFill>
                <a:latin typeface="Work Sans"/>
                <a:ea typeface="Work Sans"/>
                <a:cs typeface="Work Sans"/>
                <a:sym typeface="Work Sans"/>
              </a:rPr>
              <a:t>3. Das System muss die von einem Kunden erhaltenen Zahlungen ermitteln.</a:t>
            </a:r>
            <a:endParaRPr>
              <a:solidFill>
                <a:schemeClr val="dk1"/>
              </a:solidFill>
              <a:latin typeface="Work Sans"/>
              <a:ea typeface="Work Sans"/>
              <a:cs typeface="Work Sans"/>
              <a:sym typeface="Work Sans"/>
            </a:endParaRPr>
          </a:p>
          <a:p>
            <a:pPr marL="0" lvl="0" indent="0" algn="l" rtl="0">
              <a:spcBef>
                <a:spcPts val="1200"/>
              </a:spcBef>
              <a:spcAft>
                <a:spcPts val="0"/>
              </a:spcAft>
              <a:buNone/>
            </a:pPr>
            <a:r>
              <a:rPr lang="en">
                <a:solidFill>
                  <a:schemeClr val="dk1"/>
                </a:solidFill>
                <a:latin typeface="Work Sans"/>
                <a:ea typeface="Work Sans"/>
                <a:cs typeface="Work Sans"/>
                <a:sym typeface="Work Sans"/>
              </a:rPr>
              <a:t>4. Das System muss die Rechnungsbeträge ermitteln, die ein Kunde geschuldet hat.</a:t>
            </a:r>
            <a:endParaRPr>
              <a:solidFill>
                <a:schemeClr val="dk1"/>
              </a:solidFill>
              <a:latin typeface="Work Sans"/>
              <a:ea typeface="Work Sans"/>
              <a:cs typeface="Work Sans"/>
              <a:sym typeface="Work Sans"/>
            </a:endParaRPr>
          </a:p>
          <a:p>
            <a:pPr marL="0" lvl="0" indent="0" algn="l" rtl="0">
              <a:spcBef>
                <a:spcPts val="1200"/>
              </a:spcBef>
              <a:spcAft>
                <a:spcPts val="0"/>
              </a:spcAft>
              <a:buNone/>
            </a:pPr>
            <a:r>
              <a:rPr lang="en">
                <a:solidFill>
                  <a:schemeClr val="dk1"/>
                </a:solidFill>
                <a:latin typeface="Work Sans"/>
                <a:ea typeface="Work Sans"/>
                <a:cs typeface="Work Sans"/>
                <a:sym typeface="Work Sans"/>
              </a:rPr>
              <a:t>5. Das System muss überfällige Rechnungsbeträge nach Kalenderzeitraum und Kunde ermitteln.</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106"/>
          <p:cNvSpPr txBox="1">
            <a:spLocks noGrp="1"/>
          </p:cNvSpPr>
          <p:nvPr>
            <p:ph type="title"/>
          </p:nvPr>
        </p:nvSpPr>
        <p:spPr>
          <a:xfrm>
            <a:off x="526925" y="445025"/>
            <a:ext cx="8086200" cy="572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3600"/>
              <a:t>DEMO Company: Datenmodell OLTP</a:t>
            </a:r>
            <a:endParaRPr sz="3600"/>
          </a:p>
          <a:p>
            <a:pPr marL="0" lvl="0" indent="0" algn="l" rtl="0">
              <a:spcBef>
                <a:spcPts val="0"/>
              </a:spcBef>
              <a:spcAft>
                <a:spcPts val="0"/>
              </a:spcAft>
              <a:buNone/>
            </a:pPr>
            <a:endParaRPr/>
          </a:p>
        </p:txBody>
      </p:sp>
      <p:pic>
        <p:nvPicPr>
          <p:cNvPr id="1584" name="Google Shape;1584;p106"/>
          <p:cNvPicPr preferRelativeResize="0"/>
          <p:nvPr/>
        </p:nvPicPr>
        <p:blipFill>
          <a:blip r:embed="rId3">
            <a:alphaModFix/>
          </a:blip>
          <a:stretch>
            <a:fillRect/>
          </a:stretch>
        </p:blipFill>
        <p:spPr>
          <a:xfrm>
            <a:off x="1575500" y="1155050"/>
            <a:ext cx="5354311" cy="3820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pic>
        <p:nvPicPr>
          <p:cNvPr id="1589" name="Google Shape;1589;p107"/>
          <p:cNvPicPr preferRelativeResize="0"/>
          <p:nvPr/>
        </p:nvPicPr>
        <p:blipFill>
          <a:blip r:embed="rId3">
            <a:alphaModFix/>
          </a:blip>
          <a:stretch>
            <a:fillRect/>
          </a:stretch>
        </p:blipFill>
        <p:spPr>
          <a:xfrm>
            <a:off x="1208113" y="239900"/>
            <a:ext cx="6522526" cy="1084525"/>
          </a:xfrm>
          <a:prstGeom prst="rect">
            <a:avLst/>
          </a:prstGeom>
          <a:noFill/>
          <a:ln>
            <a:noFill/>
          </a:ln>
        </p:spPr>
      </p:pic>
      <p:pic>
        <p:nvPicPr>
          <p:cNvPr id="1590" name="Google Shape;1590;p107"/>
          <p:cNvPicPr preferRelativeResize="0"/>
          <p:nvPr/>
        </p:nvPicPr>
        <p:blipFill>
          <a:blip r:embed="rId4">
            <a:alphaModFix/>
          </a:blip>
          <a:stretch>
            <a:fillRect/>
          </a:stretch>
        </p:blipFill>
        <p:spPr>
          <a:xfrm>
            <a:off x="251471" y="1580948"/>
            <a:ext cx="5125710" cy="958000"/>
          </a:xfrm>
          <a:prstGeom prst="rect">
            <a:avLst/>
          </a:prstGeom>
          <a:noFill/>
          <a:ln>
            <a:noFill/>
          </a:ln>
        </p:spPr>
      </p:pic>
      <p:pic>
        <p:nvPicPr>
          <p:cNvPr id="1591" name="Google Shape;1591;p107"/>
          <p:cNvPicPr preferRelativeResize="0"/>
          <p:nvPr/>
        </p:nvPicPr>
        <p:blipFill>
          <a:blip r:embed="rId5">
            <a:alphaModFix/>
          </a:blip>
          <a:stretch>
            <a:fillRect/>
          </a:stretch>
        </p:blipFill>
        <p:spPr>
          <a:xfrm>
            <a:off x="222896" y="2666810"/>
            <a:ext cx="5310949" cy="957988"/>
          </a:xfrm>
          <a:prstGeom prst="rect">
            <a:avLst/>
          </a:prstGeom>
          <a:noFill/>
          <a:ln>
            <a:noFill/>
          </a:ln>
        </p:spPr>
      </p:pic>
      <p:pic>
        <p:nvPicPr>
          <p:cNvPr id="1592" name="Google Shape;1592;p107"/>
          <p:cNvPicPr preferRelativeResize="0"/>
          <p:nvPr/>
        </p:nvPicPr>
        <p:blipFill>
          <a:blip r:embed="rId6">
            <a:alphaModFix/>
          </a:blip>
          <a:stretch>
            <a:fillRect/>
          </a:stretch>
        </p:blipFill>
        <p:spPr>
          <a:xfrm>
            <a:off x="213371" y="3840048"/>
            <a:ext cx="5310950" cy="996850"/>
          </a:xfrm>
          <a:prstGeom prst="rect">
            <a:avLst/>
          </a:prstGeom>
          <a:noFill/>
          <a:ln>
            <a:noFill/>
          </a:ln>
        </p:spPr>
      </p:pic>
      <p:pic>
        <p:nvPicPr>
          <p:cNvPr id="1593" name="Google Shape;1593;p107"/>
          <p:cNvPicPr preferRelativeResize="0"/>
          <p:nvPr/>
        </p:nvPicPr>
        <p:blipFill>
          <a:blip r:embed="rId7">
            <a:alphaModFix/>
          </a:blip>
          <a:stretch>
            <a:fillRect/>
          </a:stretch>
        </p:blipFill>
        <p:spPr>
          <a:xfrm>
            <a:off x="5778663" y="3922888"/>
            <a:ext cx="3171825" cy="847725"/>
          </a:xfrm>
          <a:prstGeom prst="rect">
            <a:avLst/>
          </a:prstGeom>
          <a:noFill/>
          <a:ln>
            <a:noFill/>
          </a:ln>
        </p:spPr>
      </p:pic>
      <p:pic>
        <p:nvPicPr>
          <p:cNvPr id="1594" name="Google Shape;1594;p107"/>
          <p:cNvPicPr preferRelativeResize="0"/>
          <p:nvPr/>
        </p:nvPicPr>
        <p:blipFill>
          <a:blip r:embed="rId8">
            <a:alphaModFix/>
          </a:blip>
          <a:stretch>
            <a:fillRect/>
          </a:stretch>
        </p:blipFill>
        <p:spPr>
          <a:xfrm>
            <a:off x="5663250" y="2897601"/>
            <a:ext cx="3171825" cy="7271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58"/>
          <p:cNvSpPr txBox="1">
            <a:spLocks noGrp="1"/>
          </p:cNvSpPr>
          <p:nvPr>
            <p:ph type="title"/>
          </p:nvPr>
        </p:nvSpPr>
        <p:spPr>
          <a:xfrm>
            <a:off x="3521375" y="1786125"/>
            <a:ext cx="4909500" cy="1074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9600"/>
              <a:buNone/>
            </a:pPr>
            <a:r>
              <a:rPr lang="en" sz="3500"/>
              <a:t>Definition </a:t>
            </a:r>
            <a:endParaRPr sz="3500"/>
          </a:p>
          <a:p>
            <a:pPr marL="0" lvl="0" indent="0" algn="l" rtl="0">
              <a:lnSpc>
                <a:spcPct val="100000"/>
              </a:lnSpc>
              <a:spcBef>
                <a:spcPts val="0"/>
              </a:spcBef>
              <a:spcAft>
                <a:spcPts val="0"/>
              </a:spcAft>
              <a:buSzPts val="9600"/>
              <a:buNone/>
            </a:pPr>
            <a:r>
              <a:rPr lang="en" sz="3500"/>
              <a:t>Data Warehouse</a:t>
            </a:r>
            <a:endParaRPr sz="3500"/>
          </a:p>
        </p:txBody>
      </p:sp>
      <p:sp>
        <p:nvSpPr>
          <p:cNvPr id="926" name="Google Shape;926;p58"/>
          <p:cNvSpPr txBox="1">
            <a:spLocks noGrp="1"/>
          </p:cNvSpPr>
          <p:nvPr>
            <p:ph type="subTitle" idx="1"/>
          </p:nvPr>
        </p:nvSpPr>
        <p:spPr>
          <a:xfrm>
            <a:off x="1449750" y="2860250"/>
            <a:ext cx="6981000" cy="127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600"/>
              <a:buNone/>
            </a:pPr>
            <a:r>
              <a:rPr lang="en" sz="2000"/>
              <a:t>Eine für </a:t>
            </a:r>
            <a:r>
              <a:rPr lang="en" sz="2000" b="1"/>
              <a:t>Analysezwecke </a:t>
            </a:r>
            <a:r>
              <a:rPr lang="en" sz="2000"/>
              <a:t>optimierte zentrale Datenbank, die Daten aus mehreren, i.a. </a:t>
            </a:r>
            <a:r>
              <a:rPr lang="en" sz="2000" b="1"/>
              <a:t>heterogenen Quellen</a:t>
            </a:r>
            <a:r>
              <a:rPr lang="en" sz="2000"/>
              <a:t> zusammenführt und verdichtet.</a:t>
            </a:r>
            <a:endParaRPr sz="2000"/>
          </a:p>
        </p:txBody>
      </p:sp>
      <p:grpSp>
        <p:nvGrpSpPr>
          <p:cNvPr id="927" name="Google Shape;927;p58"/>
          <p:cNvGrpSpPr/>
          <p:nvPr/>
        </p:nvGrpSpPr>
        <p:grpSpPr>
          <a:xfrm rot="10800000">
            <a:off x="1917306" y="2396832"/>
            <a:ext cx="60722" cy="349842"/>
            <a:chOff x="1520573" y="1617713"/>
            <a:chExt cx="60722" cy="349842"/>
          </a:xfrm>
        </p:grpSpPr>
        <p:sp>
          <p:nvSpPr>
            <p:cNvPr id="928" name="Google Shape;928;p58"/>
            <p:cNvSpPr/>
            <p:nvPr/>
          </p:nvSpPr>
          <p:spPr>
            <a:xfrm>
              <a:off x="1520573" y="1617713"/>
              <a:ext cx="60722" cy="60750"/>
            </a:xfrm>
            <a:custGeom>
              <a:avLst/>
              <a:gdLst/>
              <a:ahLst/>
              <a:cxnLst/>
              <a:rect l="l" t="t" r="r" b="b"/>
              <a:pathLst>
                <a:path w="2100" h="2101" extrusionOk="0">
                  <a:moveTo>
                    <a:pt x="0" y="1"/>
                  </a:moveTo>
                  <a:lnTo>
                    <a:pt x="0" y="2101"/>
                  </a:lnTo>
                  <a:lnTo>
                    <a:pt x="2100" y="2101"/>
                  </a:lnTo>
                  <a:lnTo>
                    <a:pt x="210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58"/>
            <p:cNvSpPr/>
            <p:nvPr/>
          </p:nvSpPr>
          <p:spPr>
            <a:xfrm>
              <a:off x="1520573" y="1762259"/>
              <a:ext cx="60722" cy="60750"/>
            </a:xfrm>
            <a:custGeom>
              <a:avLst/>
              <a:gdLst/>
              <a:ahLst/>
              <a:cxnLst/>
              <a:rect l="l" t="t" r="r" b="b"/>
              <a:pathLst>
                <a:path w="2100" h="2101" extrusionOk="0">
                  <a:moveTo>
                    <a:pt x="0" y="1"/>
                  </a:moveTo>
                  <a:lnTo>
                    <a:pt x="0" y="2101"/>
                  </a:lnTo>
                  <a:lnTo>
                    <a:pt x="2100" y="2101"/>
                  </a:lnTo>
                  <a:lnTo>
                    <a:pt x="210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58"/>
            <p:cNvSpPr/>
            <p:nvPr/>
          </p:nvSpPr>
          <p:spPr>
            <a:xfrm>
              <a:off x="1520573" y="1907470"/>
              <a:ext cx="60722" cy="60085"/>
            </a:xfrm>
            <a:custGeom>
              <a:avLst/>
              <a:gdLst/>
              <a:ahLst/>
              <a:cxnLst/>
              <a:rect l="l" t="t" r="r" b="b"/>
              <a:pathLst>
                <a:path w="2100" h="2078" extrusionOk="0">
                  <a:moveTo>
                    <a:pt x="0" y="0"/>
                  </a:moveTo>
                  <a:lnTo>
                    <a:pt x="0" y="2077"/>
                  </a:lnTo>
                  <a:lnTo>
                    <a:pt x="2100" y="2077"/>
                  </a:lnTo>
                  <a:lnTo>
                    <a:pt x="210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1" name="Google Shape;931;p58"/>
          <p:cNvGrpSpPr/>
          <p:nvPr/>
        </p:nvGrpSpPr>
        <p:grpSpPr>
          <a:xfrm rot="10800000">
            <a:off x="3452977" y="315939"/>
            <a:ext cx="194077" cy="1121352"/>
            <a:chOff x="501521" y="3977871"/>
            <a:chExt cx="194077" cy="1121352"/>
          </a:xfrm>
        </p:grpSpPr>
        <p:sp>
          <p:nvSpPr>
            <p:cNvPr id="932" name="Google Shape;932;p58"/>
            <p:cNvSpPr/>
            <p:nvPr/>
          </p:nvSpPr>
          <p:spPr>
            <a:xfrm>
              <a:off x="501521" y="3977871"/>
              <a:ext cx="194077" cy="194049"/>
            </a:xfrm>
            <a:custGeom>
              <a:avLst/>
              <a:gdLst/>
              <a:ahLst/>
              <a:cxnLst/>
              <a:rect l="l" t="t" r="r" b="b"/>
              <a:pathLst>
                <a:path w="6712" h="6711" extrusionOk="0">
                  <a:moveTo>
                    <a:pt x="1" y="0"/>
                  </a:moveTo>
                  <a:lnTo>
                    <a:pt x="1" y="6711"/>
                  </a:lnTo>
                  <a:lnTo>
                    <a:pt x="6711" y="6711"/>
                  </a:lnTo>
                  <a:lnTo>
                    <a:pt x="67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58"/>
            <p:cNvSpPr/>
            <p:nvPr/>
          </p:nvSpPr>
          <p:spPr>
            <a:xfrm>
              <a:off x="501521" y="4209509"/>
              <a:ext cx="194077" cy="194077"/>
            </a:xfrm>
            <a:custGeom>
              <a:avLst/>
              <a:gdLst/>
              <a:ahLst/>
              <a:cxnLst/>
              <a:rect l="l" t="t" r="r" b="b"/>
              <a:pathLst>
                <a:path w="6712" h="6712" extrusionOk="0">
                  <a:moveTo>
                    <a:pt x="1" y="1"/>
                  </a:moveTo>
                  <a:lnTo>
                    <a:pt x="1" y="6711"/>
                  </a:lnTo>
                  <a:lnTo>
                    <a:pt x="6711" y="6711"/>
                  </a:lnTo>
                  <a:lnTo>
                    <a:pt x="67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58"/>
            <p:cNvSpPr/>
            <p:nvPr/>
          </p:nvSpPr>
          <p:spPr>
            <a:xfrm>
              <a:off x="501521" y="4441841"/>
              <a:ext cx="194077" cy="194049"/>
            </a:xfrm>
            <a:custGeom>
              <a:avLst/>
              <a:gdLst/>
              <a:ahLst/>
              <a:cxnLst/>
              <a:rect l="l" t="t" r="r" b="b"/>
              <a:pathLst>
                <a:path w="6712" h="6711" extrusionOk="0">
                  <a:moveTo>
                    <a:pt x="1" y="0"/>
                  </a:moveTo>
                  <a:lnTo>
                    <a:pt x="1" y="6711"/>
                  </a:lnTo>
                  <a:lnTo>
                    <a:pt x="6711" y="6711"/>
                  </a:lnTo>
                  <a:lnTo>
                    <a:pt x="67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58"/>
            <p:cNvSpPr/>
            <p:nvPr/>
          </p:nvSpPr>
          <p:spPr>
            <a:xfrm>
              <a:off x="501521" y="4673479"/>
              <a:ext cx="194077" cy="194077"/>
            </a:xfrm>
            <a:custGeom>
              <a:avLst/>
              <a:gdLst/>
              <a:ahLst/>
              <a:cxnLst/>
              <a:rect l="l" t="t" r="r" b="b"/>
              <a:pathLst>
                <a:path w="6712" h="6712" extrusionOk="0">
                  <a:moveTo>
                    <a:pt x="1" y="1"/>
                  </a:moveTo>
                  <a:lnTo>
                    <a:pt x="1" y="6712"/>
                  </a:lnTo>
                  <a:lnTo>
                    <a:pt x="6711" y="6712"/>
                  </a:lnTo>
                  <a:lnTo>
                    <a:pt x="67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58"/>
            <p:cNvSpPr/>
            <p:nvPr/>
          </p:nvSpPr>
          <p:spPr>
            <a:xfrm>
              <a:off x="501521" y="4905146"/>
              <a:ext cx="194077" cy="194077"/>
            </a:xfrm>
            <a:custGeom>
              <a:avLst/>
              <a:gdLst/>
              <a:ahLst/>
              <a:cxnLst/>
              <a:rect l="l" t="t" r="r" b="b"/>
              <a:pathLst>
                <a:path w="6712" h="6712" extrusionOk="0">
                  <a:moveTo>
                    <a:pt x="1" y="1"/>
                  </a:moveTo>
                  <a:lnTo>
                    <a:pt x="1" y="6711"/>
                  </a:lnTo>
                  <a:lnTo>
                    <a:pt x="6711" y="6711"/>
                  </a:lnTo>
                  <a:lnTo>
                    <a:pt x="671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7" name="Google Shape;937;p58"/>
          <p:cNvGrpSpPr/>
          <p:nvPr/>
        </p:nvGrpSpPr>
        <p:grpSpPr>
          <a:xfrm rot="10800000">
            <a:off x="586732" y="3358246"/>
            <a:ext cx="674529" cy="778825"/>
            <a:chOff x="511439" y="2611666"/>
            <a:chExt cx="674529" cy="778825"/>
          </a:xfrm>
        </p:grpSpPr>
        <p:sp>
          <p:nvSpPr>
            <p:cNvPr id="938" name="Google Shape;938;p58"/>
            <p:cNvSpPr/>
            <p:nvPr/>
          </p:nvSpPr>
          <p:spPr>
            <a:xfrm>
              <a:off x="511439" y="2611666"/>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58"/>
            <p:cNvSpPr/>
            <p:nvPr/>
          </p:nvSpPr>
          <p:spPr>
            <a:xfrm>
              <a:off x="511439" y="3053198"/>
              <a:ext cx="674529" cy="337293"/>
            </a:xfrm>
            <a:custGeom>
              <a:avLst/>
              <a:gdLst/>
              <a:ahLst/>
              <a:cxnLst/>
              <a:rect l="l" t="t" r="r" b="b"/>
              <a:pathLst>
                <a:path w="23328" h="11665" extrusionOk="0">
                  <a:moveTo>
                    <a:pt x="11664" y="1"/>
                  </a:moveTo>
                  <a:lnTo>
                    <a:pt x="0" y="11665"/>
                  </a:lnTo>
                  <a:lnTo>
                    <a:pt x="23328" y="11665"/>
                  </a:lnTo>
                  <a:lnTo>
                    <a:pt x="116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0" name="Google Shape;940;p58"/>
          <p:cNvGrpSpPr/>
          <p:nvPr/>
        </p:nvGrpSpPr>
        <p:grpSpPr>
          <a:xfrm>
            <a:off x="204048" y="-21187"/>
            <a:ext cx="2762758" cy="2227193"/>
            <a:chOff x="204048" y="-21187"/>
            <a:chExt cx="2762758" cy="2227193"/>
          </a:xfrm>
        </p:grpSpPr>
        <p:grpSp>
          <p:nvGrpSpPr>
            <p:cNvPr id="941" name="Google Shape;941;p58"/>
            <p:cNvGrpSpPr/>
            <p:nvPr/>
          </p:nvGrpSpPr>
          <p:grpSpPr>
            <a:xfrm flipH="1">
              <a:off x="204048" y="-21187"/>
              <a:ext cx="2762758" cy="1986613"/>
              <a:chOff x="-45481" y="-21187"/>
              <a:chExt cx="2762758" cy="1986613"/>
            </a:xfrm>
          </p:grpSpPr>
          <p:grpSp>
            <p:nvGrpSpPr>
              <p:cNvPr id="942" name="Google Shape;942;p58"/>
              <p:cNvGrpSpPr/>
              <p:nvPr/>
            </p:nvGrpSpPr>
            <p:grpSpPr>
              <a:xfrm rot="10800000" flipH="1">
                <a:off x="258792" y="-21179"/>
                <a:ext cx="533279" cy="1164899"/>
                <a:chOff x="1531792" y="4233942"/>
                <a:chExt cx="533279" cy="1164899"/>
              </a:xfrm>
            </p:grpSpPr>
            <p:sp>
              <p:nvSpPr>
                <p:cNvPr id="943" name="Google Shape;943;p58"/>
                <p:cNvSpPr/>
                <p:nvPr/>
              </p:nvSpPr>
              <p:spPr>
                <a:xfrm>
                  <a:off x="1531792" y="4484086"/>
                  <a:ext cx="531978" cy="382806"/>
                </a:xfrm>
                <a:custGeom>
                  <a:avLst/>
                  <a:gdLst/>
                  <a:ahLst/>
                  <a:cxnLst/>
                  <a:rect l="l" t="t" r="r" b="b"/>
                  <a:pathLst>
                    <a:path w="18398" h="13239" extrusionOk="0">
                      <a:moveTo>
                        <a:pt x="0" y="0"/>
                      </a:moveTo>
                      <a:lnTo>
                        <a:pt x="0" y="13239"/>
                      </a:lnTo>
                      <a:lnTo>
                        <a:pt x="18397" y="13239"/>
                      </a:lnTo>
                      <a:lnTo>
                        <a:pt x="1839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58"/>
                <p:cNvSpPr/>
                <p:nvPr/>
              </p:nvSpPr>
              <p:spPr>
                <a:xfrm>
                  <a:off x="1531792" y="4233942"/>
                  <a:ext cx="531978" cy="250173"/>
                </a:xfrm>
                <a:custGeom>
                  <a:avLst/>
                  <a:gdLst/>
                  <a:ahLst/>
                  <a:cxnLst/>
                  <a:rect l="l" t="t" r="r" b="b"/>
                  <a:pathLst>
                    <a:path w="18398" h="8652" extrusionOk="0">
                      <a:moveTo>
                        <a:pt x="0" y="0"/>
                      </a:moveTo>
                      <a:lnTo>
                        <a:pt x="0" y="8651"/>
                      </a:lnTo>
                      <a:lnTo>
                        <a:pt x="18397" y="8651"/>
                      </a:lnTo>
                      <a:lnTo>
                        <a:pt x="1839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58"/>
                <p:cNvSpPr/>
                <p:nvPr/>
              </p:nvSpPr>
              <p:spPr>
                <a:xfrm>
                  <a:off x="1531792" y="4866198"/>
                  <a:ext cx="533279" cy="532643"/>
                </a:xfrm>
                <a:custGeom>
                  <a:avLst/>
                  <a:gdLst/>
                  <a:ahLst/>
                  <a:cxnLst/>
                  <a:rect l="l" t="t" r="r" b="b"/>
                  <a:pathLst>
                    <a:path w="18443" h="18421" extrusionOk="0">
                      <a:moveTo>
                        <a:pt x="0" y="1"/>
                      </a:moveTo>
                      <a:lnTo>
                        <a:pt x="0" y="18421"/>
                      </a:lnTo>
                      <a:lnTo>
                        <a:pt x="18443" y="18421"/>
                      </a:lnTo>
                      <a:lnTo>
                        <a:pt x="18443"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6" name="Google Shape;946;p58"/>
              <p:cNvGrpSpPr/>
              <p:nvPr/>
            </p:nvGrpSpPr>
            <p:grpSpPr>
              <a:xfrm rot="10800000" flipH="1">
                <a:off x="900965" y="-21178"/>
                <a:ext cx="908827" cy="1986604"/>
                <a:chOff x="2173965" y="3412236"/>
                <a:chExt cx="908827" cy="1986604"/>
              </a:xfrm>
            </p:grpSpPr>
            <p:sp>
              <p:nvSpPr>
                <p:cNvPr id="947" name="Google Shape;947;p58"/>
                <p:cNvSpPr/>
                <p:nvPr/>
              </p:nvSpPr>
              <p:spPr>
                <a:xfrm>
                  <a:off x="2174601" y="3837951"/>
                  <a:ext cx="906861" cy="654057"/>
                </a:xfrm>
                <a:custGeom>
                  <a:avLst/>
                  <a:gdLst/>
                  <a:ahLst/>
                  <a:cxnLst/>
                  <a:rect l="l" t="t" r="r" b="b"/>
                  <a:pathLst>
                    <a:path w="31363" h="22620" extrusionOk="0">
                      <a:moveTo>
                        <a:pt x="1" y="0"/>
                      </a:moveTo>
                      <a:lnTo>
                        <a:pt x="1" y="22620"/>
                      </a:lnTo>
                      <a:lnTo>
                        <a:pt x="31363" y="22620"/>
                      </a:lnTo>
                      <a:lnTo>
                        <a:pt x="3136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58"/>
                <p:cNvSpPr/>
                <p:nvPr/>
              </p:nvSpPr>
              <p:spPr>
                <a:xfrm>
                  <a:off x="2174601" y="3412236"/>
                  <a:ext cx="906861" cy="426381"/>
                </a:xfrm>
                <a:custGeom>
                  <a:avLst/>
                  <a:gdLst/>
                  <a:ahLst/>
                  <a:cxnLst/>
                  <a:rect l="l" t="t" r="r" b="b"/>
                  <a:pathLst>
                    <a:path w="31363" h="14746" extrusionOk="0">
                      <a:moveTo>
                        <a:pt x="1" y="1"/>
                      </a:moveTo>
                      <a:lnTo>
                        <a:pt x="1" y="14746"/>
                      </a:lnTo>
                      <a:lnTo>
                        <a:pt x="31363" y="14746"/>
                      </a:lnTo>
                      <a:lnTo>
                        <a:pt x="3136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58"/>
                <p:cNvSpPr/>
                <p:nvPr/>
              </p:nvSpPr>
              <p:spPr>
                <a:xfrm>
                  <a:off x="2173965" y="4490013"/>
                  <a:ext cx="908827" cy="908827"/>
                </a:xfrm>
                <a:custGeom>
                  <a:avLst/>
                  <a:gdLst/>
                  <a:ahLst/>
                  <a:cxnLst/>
                  <a:rect l="l" t="t" r="r" b="b"/>
                  <a:pathLst>
                    <a:path w="31431" h="31431" extrusionOk="0">
                      <a:moveTo>
                        <a:pt x="0" y="1"/>
                      </a:moveTo>
                      <a:lnTo>
                        <a:pt x="0" y="31431"/>
                      </a:lnTo>
                      <a:lnTo>
                        <a:pt x="31431" y="31431"/>
                      </a:lnTo>
                      <a:lnTo>
                        <a:pt x="3143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0" name="Google Shape;950;p58"/>
              <p:cNvGrpSpPr/>
              <p:nvPr/>
            </p:nvGrpSpPr>
            <p:grpSpPr>
              <a:xfrm rot="10800000" flipH="1">
                <a:off x="1960902" y="-21179"/>
                <a:ext cx="410535" cy="896943"/>
                <a:chOff x="3233902" y="4501898"/>
                <a:chExt cx="410535" cy="896943"/>
              </a:xfrm>
            </p:grpSpPr>
            <p:sp>
              <p:nvSpPr>
                <p:cNvPr id="951" name="Google Shape;951;p58"/>
                <p:cNvSpPr/>
                <p:nvPr/>
              </p:nvSpPr>
              <p:spPr>
                <a:xfrm>
                  <a:off x="3233902" y="4694616"/>
                  <a:ext cx="409234" cy="295049"/>
                </a:xfrm>
                <a:custGeom>
                  <a:avLst/>
                  <a:gdLst/>
                  <a:ahLst/>
                  <a:cxnLst/>
                  <a:rect l="l" t="t" r="r" b="b"/>
                  <a:pathLst>
                    <a:path w="14153" h="10204" extrusionOk="0">
                      <a:moveTo>
                        <a:pt x="1" y="0"/>
                      </a:moveTo>
                      <a:lnTo>
                        <a:pt x="1" y="10203"/>
                      </a:lnTo>
                      <a:lnTo>
                        <a:pt x="14152" y="10203"/>
                      </a:lnTo>
                      <a:lnTo>
                        <a:pt x="1415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58"/>
                <p:cNvSpPr/>
                <p:nvPr/>
              </p:nvSpPr>
              <p:spPr>
                <a:xfrm>
                  <a:off x="3233902" y="4501898"/>
                  <a:ext cx="409234" cy="192747"/>
                </a:xfrm>
                <a:custGeom>
                  <a:avLst/>
                  <a:gdLst/>
                  <a:ahLst/>
                  <a:cxnLst/>
                  <a:rect l="l" t="t" r="r" b="b"/>
                  <a:pathLst>
                    <a:path w="14153" h="6666" extrusionOk="0">
                      <a:moveTo>
                        <a:pt x="1" y="0"/>
                      </a:moveTo>
                      <a:lnTo>
                        <a:pt x="1" y="6665"/>
                      </a:lnTo>
                      <a:lnTo>
                        <a:pt x="14152" y="6665"/>
                      </a:lnTo>
                      <a:lnTo>
                        <a:pt x="141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58"/>
                <p:cNvSpPr/>
                <p:nvPr/>
              </p:nvSpPr>
              <p:spPr>
                <a:xfrm>
                  <a:off x="3233902" y="4988971"/>
                  <a:ext cx="410535" cy="409870"/>
                </a:xfrm>
                <a:custGeom>
                  <a:avLst/>
                  <a:gdLst/>
                  <a:ahLst/>
                  <a:cxnLst/>
                  <a:rect l="l" t="t" r="r" b="b"/>
                  <a:pathLst>
                    <a:path w="14198" h="14175" extrusionOk="0">
                      <a:moveTo>
                        <a:pt x="1" y="0"/>
                      </a:moveTo>
                      <a:lnTo>
                        <a:pt x="1" y="14175"/>
                      </a:lnTo>
                      <a:lnTo>
                        <a:pt x="14198" y="14175"/>
                      </a:lnTo>
                      <a:lnTo>
                        <a:pt x="1419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4" name="Google Shape;954;p58"/>
              <p:cNvGrpSpPr/>
              <p:nvPr/>
            </p:nvGrpSpPr>
            <p:grpSpPr>
              <a:xfrm rot="10800000" flipH="1">
                <a:off x="-45481" y="-21179"/>
                <a:ext cx="194743" cy="425716"/>
                <a:chOff x="1227519" y="4973125"/>
                <a:chExt cx="194743" cy="425716"/>
              </a:xfrm>
            </p:grpSpPr>
            <p:sp>
              <p:nvSpPr>
                <p:cNvPr id="955" name="Google Shape;955;p58"/>
                <p:cNvSpPr/>
                <p:nvPr/>
              </p:nvSpPr>
              <p:spPr>
                <a:xfrm>
                  <a:off x="1227519" y="5064208"/>
                  <a:ext cx="194743" cy="140614"/>
                </a:xfrm>
                <a:custGeom>
                  <a:avLst/>
                  <a:gdLst/>
                  <a:ahLst/>
                  <a:cxnLst/>
                  <a:rect l="l" t="t" r="r" b="b"/>
                  <a:pathLst>
                    <a:path w="6735" h="4863" extrusionOk="0">
                      <a:moveTo>
                        <a:pt x="1" y="0"/>
                      </a:moveTo>
                      <a:lnTo>
                        <a:pt x="1" y="4862"/>
                      </a:lnTo>
                      <a:lnTo>
                        <a:pt x="6734" y="4862"/>
                      </a:lnTo>
                      <a:lnTo>
                        <a:pt x="673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58"/>
                <p:cNvSpPr/>
                <p:nvPr/>
              </p:nvSpPr>
              <p:spPr>
                <a:xfrm>
                  <a:off x="1227519" y="4973125"/>
                  <a:ext cx="194743" cy="91111"/>
                </a:xfrm>
                <a:custGeom>
                  <a:avLst/>
                  <a:gdLst/>
                  <a:ahLst/>
                  <a:cxnLst/>
                  <a:rect l="l" t="t" r="r" b="b"/>
                  <a:pathLst>
                    <a:path w="6735" h="3151" extrusionOk="0">
                      <a:moveTo>
                        <a:pt x="1" y="1"/>
                      </a:moveTo>
                      <a:lnTo>
                        <a:pt x="1" y="3150"/>
                      </a:lnTo>
                      <a:lnTo>
                        <a:pt x="6734" y="3150"/>
                      </a:lnTo>
                      <a:lnTo>
                        <a:pt x="67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58"/>
                <p:cNvSpPr/>
                <p:nvPr/>
              </p:nvSpPr>
              <p:spPr>
                <a:xfrm>
                  <a:off x="1227519" y="5204127"/>
                  <a:ext cx="194743" cy="194714"/>
                </a:xfrm>
                <a:custGeom>
                  <a:avLst/>
                  <a:gdLst/>
                  <a:ahLst/>
                  <a:cxnLst/>
                  <a:rect l="l" t="t" r="r" b="b"/>
                  <a:pathLst>
                    <a:path w="6735" h="6734" extrusionOk="0">
                      <a:moveTo>
                        <a:pt x="1" y="0"/>
                      </a:moveTo>
                      <a:lnTo>
                        <a:pt x="1" y="6734"/>
                      </a:lnTo>
                      <a:lnTo>
                        <a:pt x="6734" y="6734"/>
                      </a:lnTo>
                      <a:lnTo>
                        <a:pt x="673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8" name="Google Shape;958;p58"/>
              <p:cNvGrpSpPr/>
              <p:nvPr/>
            </p:nvGrpSpPr>
            <p:grpSpPr>
              <a:xfrm rot="10800000">
                <a:off x="2522534" y="-21187"/>
                <a:ext cx="194743" cy="425716"/>
                <a:chOff x="3773109" y="4973125"/>
                <a:chExt cx="194743" cy="425716"/>
              </a:xfrm>
            </p:grpSpPr>
            <p:sp>
              <p:nvSpPr>
                <p:cNvPr id="959" name="Google Shape;959;p58"/>
                <p:cNvSpPr/>
                <p:nvPr/>
              </p:nvSpPr>
              <p:spPr>
                <a:xfrm>
                  <a:off x="3773109" y="5064208"/>
                  <a:ext cx="194743" cy="140614"/>
                </a:xfrm>
                <a:custGeom>
                  <a:avLst/>
                  <a:gdLst/>
                  <a:ahLst/>
                  <a:cxnLst/>
                  <a:rect l="l" t="t" r="r" b="b"/>
                  <a:pathLst>
                    <a:path w="6735" h="4863" extrusionOk="0">
                      <a:moveTo>
                        <a:pt x="1" y="0"/>
                      </a:moveTo>
                      <a:lnTo>
                        <a:pt x="1" y="4862"/>
                      </a:lnTo>
                      <a:lnTo>
                        <a:pt x="6734" y="4862"/>
                      </a:lnTo>
                      <a:lnTo>
                        <a:pt x="673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58"/>
                <p:cNvSpPr/>
                <p:nvPr/>
              </p:nvSpPr>
              <p:spPr>
                <a:xfrm>
                  <a:off x="3773109" y="4973125"/>
                  <a:ext cx="194743" cy="91111"/>
                </a:xfrm>
                <a:custGeom>
                  <a:avLst/>
                  <a:gdLst/>
                  <a:ahLst/>
                  <a:cxnLst/>
                  <a:rect l="l" t="t" r="r" b="b"/>
                  <a:pathLst>
                    <a:path w="6735" h="3151" extrusionOk="0">
                      <a:moveTo>
                        <a:pt x="1" y="1"/>
                      </a:moveTo>
                      <a:lnTo>
                        <a:pt x="1" y="3150"/>
                      </a:lnTo>
                      <a:lnTo>
                        <a:pt x="6734" y="3150"/>
                      </a:lnTo>
                      <a:lnTo>
                        <a:pt x="67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58"/>
                <p:cNvSpPr/>
                <p:nvPr/>
              </p:nvSpPr>
              <p:spPr>
                <a:xfrm>
                  <a:off x="3773109" y="5204127"/>
                  <a:ext cx="194743" cy="194714"/>
                </a:xfrm>
                <a:custGeom>
                  <a:avLst/>
                  <a:gdLst/>
                  <a:ahLst/>
                  <a:cxnLst/>
                  <a:rect l="l" t="t" r="r" b="b"/>
                  <a:pathLst>
                    <a:path w="6735" h="6734" extrusionOk="0">
                      <a:moveTo>
                        <a:pt x="1" y="0"/>
                      </a:moveTo>
                      <a:lnTo>
                        <a:pt x="1" y="6734"/>
                      </a:lnTo>
                      <a:lnTo>
                        <a:pt x="6734" y="6734"/>
                      </a:lnTo>
                      <a:lnTo>
                        <a:pt x="673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962" name="Google Shape;962;p58"/>
            <p:cNvGrpSpPr/>
            <p:nvPr/>
          </p:nvGrpSpPr>
          <p:grpSpPr>
            <a:xfrm>
              <a:off x="1399952" y="1777659"/>
              <a:ext cx="370951" cy="428347"/>
              <a:chOff x="5775531" y="2085673"/>
              <a:chExt cx="370951" cy="428347"/>
            </a:xfrm>
          </p:grpSpPr>
          <p:sp>
            <p:nvSpPr>
              <p:cNvPr id="963" name="Google Shape;963;p58"/>
              <p:cNvSpPr/>
              <p:nvPr/>
            </p:nvSpPr>
            <p:spPr>
              <a:xfrm>
                <a:off x="5775531" y="2085673"/>
                <a:ext cx="370951" cy="185461"/>
              </a:xfrm>
              <a:custGeom>
                <a:avLst/>
                <a:gdLst/>
                <a:ahLst/>
                <a:cxnLst/>
                <a:rect l="l" t="t" r="r" b="b"/>
                <a:pathLst>
                  <a:path w="12829" h="6414" extrusionOk="0">
                    <a:moveTo>
                      <a:pt x="6415" y="0"/>
                    </a:moveTo>
                    <a:lnTo>
                      <a:pt x="1" y="6414"/>
                    </a:lnTo>
                    <a:lnTo>
                      <a:pt x="12829" y="6414"/>
                    </a:lnTo>
                    <a:lnTo>
                      <a:pt x="641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58"/>
              <p:cNvSpPr/>
              <p:nvPr/>
            </p:nvSpPr>
            <p:spPr>
              <a:xfrm>
                <a:off x="5775531" y="2328530"/>
                <a:ext cx="370951" cy="185490"/>
              </a:xfrm>
              <a:custGeom>
                <a:avLst/>
                <a:gdLst/>
                <a:ahLst/>
                <a:cxnLst/>
                <a:rect l="l" t="t" r="r" b="b"/>
                <a:pathLst>
                  <a:path w="12829" h="6415" extrusionOk="0">
                    <a:moveTo>
                      <a:pt x="6415" y="1"/>
                    </a:moveTo>
                    <a:lnTo>
                      <a:pt x="1" y="6415"/>
                    </a:lnTo>
                    <a:lnTo>
                      <a:pt x="12829" y="6415"/>
                    </a:lnTo>
                    <a:lnTo>
                      <a:pt x="64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965" name="Google Shape;965;p58"/>
          <p:cNvGrpSpPr/>
          <p:nvPr/>
        </p:nvGrpSpPr>
        <p:grpSpPr>
          <a:xfrm flipH="1">
            <a:off x="980257" y="3811660"/>
            <a:ext cx="1776076" cy="1584686"/>
            <a:chOff x="7459829" y="1474497"/>
            <a:chExt cx="1776076" cy="1584686"/>
          </a:xfrm>
        </p:grpSpPr>
        <p:sp>
          <p:nvSpPr>
            <p:cNvPr id="966" name="Google Shape;966;p58"/>
            <p:cNvSpPr/>
            <p:nvPr/>
          </p:nvSpPr>
          <p:spPr>
            <a:xfrm>
              <a:off x="8226771" y="2050021"/>
              <a:ext cx="1009134" cy="1009162"/>
            </a:xfrm>
            <a:custGeom>
              <a:avLst/>
              <a:gdLst/>
              <a:ahLst/>
              <a:cxnLst/>
              <a:rect l="l" t="t" r="r" b="b"/>
              <a:pathLst>
                <a:path w="34900" h="34901" fill="none" extrusionOk="0">
                  <a:moveTo>
                    <a:pt x="0" y="1"/>
                  </a:moveTo>
                  <a:lnTo>
                    <a:pt x="34900" y="34900"/>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58"/>
            <p:cNvSpPr/>
            <p:nvPr/>
          </p:nvSpPr>
          <p:spPr>
            <a:xfrm>
              <a:off x="7459829" y="1474497"/>
              <a:ext cx="1009827" cy="1009162"/>
            </a:xfrm>
            <a:custGeom>
              <a:avLst/>
              <a:gdLst/>
              <a:ahLst/>
              <a:cxnLst/>
              <a:rect l="l" t="t" r="r" b="b"/>
              <a:pathLst>
                <a:path w="34924" h="34901" fill="none" extrusionOk="0">
                  <a:moveTo>
                    <a:pt x="1" y="1"/>
                  </a:moveTo>
                  <a:cubicBezTo>
                    <a:pt x="2649" y="2626"/>
                    <a:pt x="34924" y="34901"/>
                    <a:pt x="34924" y="34901"/>
                  </a:cubicBez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8" name="Google Shape;968;p58"/>
          <p:cNvSpPr txBox="1"/>
          <p:nvPr/>
        </p:nvSpPr>
        <p:spPr>
          <a:xfrm>
            <a:off x="3144648" y="4791294"/>
            <a:ext cx="336390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02122"/>
                </a:solidFill>
                <a:latin typeface="Arial"/>
                <a:ea typeface="Arial"/>
                <a:cs typeface="Arial"/>
                <a:sym typeface="Arial"/>
              </a:rPr>
              <a:t>https://de.wikipedia.org/wiki/Data_Warehouse</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p108"/>
          <p:cNvSpPr txBox="1">
            <a:spLocks noGrp="1"/>
          </p:cNvSpPr>
          <p:nvPr>
            <p:ph type="title"/>
          </p:nvPr>
        </p:nvSpPr>
        <p:spPr>
          <a:xfrm>
            <a:off x="7953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Entscheidung finden</a:t>
            </a:r>
            <a:endParaRPr sz="3800"/>
          </a:p>
        </p:txBody>
      </p:sp>
      <p:sp>
        <p:nvSpPr>
          <p:cNvPr id="1600" name="Google Shape;1600;p108"/>
          <p:cNvSpPr txBox="1">
            <a:spLocks noGrp="1"/>
          </p:cNvSpPr>
          <p:nvPr>
            <p:ph type="subTitle" idx="1"/>
          </p:nvPr>
        </p:nvSpPr>
        <p:spPr>
          <a:xfrm>
            <a:off x="632500" y="1513450"/>
            <a:ext cx="6603600" cy="2862000"/>
          </a:xfrm>
          <a:prstGeom prst="rect">
            <a:avLst/>
          </a:prstGeom>
          <a:noFill/>
          <a:ln>
            <a:noFill/>
          </a:ln>
        </p:spPr>
        <p:txBody>
          <a:bodyPr spcFirstLastPara="1" wrap="square" lIns="91425" tIns="91425" rIns="91425" bIns="91425" anchor="t" anchorCtr="0">
            <a:noAutofit/>
          </a:bodyPr>
          <a:lstStyle/>
          <a:p>
            <a:pPr marL="457200" lvl="0" indent="-317500" algn="l" rtl="0">
              <a:spcBef>
                <a:spcPts val="1000"/>
              </a:spcBef>
              <a:spcAft>
                <a:spcPts val="0"/>
              </a:spcAft>
              <a:buSzPts val="1600"/>
              <a:buChar char="●"/>
            </a:pPr>
            <a:r>
              <a:rPr lang="en" sz="1600"/>
              <a:t>Analysieren und verstehen Sie Ihre Daten</a:t>
            </a:r>
            <a:endParaRPr sz="1600"/>
          </a:p>
          <a:p>
            <a:pPr marL="457200" lvl="0" indent="-317500" algn="l" rtl="0">
              <a:spcBef>
                <a:spcPts val="1000"/>
              </a:spcBef>
              <a:spcAft>
                <a:spcPts val="0"/>
              </a:spcAft>
              <a:buSzPts val="1600"/>
              <a:buChar char="●"/>
            </a:pPr>
            <a:r>
              <a:rPr lang="en" sz="1600"/>
              <a:t>Analysieren Sie, wie oft Sie Daten laden müssen</a:t>
            </a:r>
            <a:endParaRPr sz="1600"/>
          </a:p>
          <a:p>
            <a:pPr marL="457200" lvl="0" indent="-317500" algn="l" rtl="0">
              <a:spcBef>
                <a:spcPts val="1000"/>
              </a:spcBef>
              <a:spcAft>
                <a:spcPts val="0"/>
              </a:spcAft>
              <a:buSzPts val="1600"/>
              <a:buChar char="●"/>
            </a:pPr>
            <a:r>
              <a:rPr lang="en" sz="1600"/>
              <a:t>Definieren Sie eine Datenintegrations -Richtlinie </a:t>
            </a:r>
            <a:endParaRPr sz="1600"/>
          </a:p>
          <a:p>
            <a:pPr marL="457200" lvl="0" indent="-317500" algn="l" rtl="0">
              <a:spcBef>
                <a:spcPts val="1000"/>
              </a:spcBef>
              <a:spcAft>
                <a:spcPts val="0"/>
              </a:spcAft>
              <a:buSzPts val="1600"/>
              <a:buChar char="●"/>
            </a:pPr>
            <a:r>
              <a:rPr lang="en" sz="1600"/>
              <a:t>Wählen Sie ELT Tools oder ETL</a:t>
            </a:r>
            <a:endParaRPr sz="1600"/>
          </a:p>
          <a:p>
            <a:pPr marL="457200" lvl="0" indent="-317500" algn="l" rtl="0">
              <a:spcBef>
                <a:spcPts val="1000"/>
              </a:spcBef>
              <a:spcAft>
                <a:spcPts val="0"/>
              </a:spcAft>
              <a:buSzPts val="1600"/>
              <a:buChar char="●"/>
            </a:pPr>
            <a:r>
              <a:rPr lang="en" sz="1600"/>
              <a:t>Wählen Sie, ob Sie es vor Ort oder in der Cloud wünschen</a:t>
            </a:r>
            <a:endParaRPr sz="1600"/>
          </a:p>
          <a:p>
            <a:pPr marL="457200" lvl="0" indent="0" algn="l" rtl="0">
              <a:spcBef>
                <a:spcPts val="1000"/>
              </a:spcBef>
              <a:spcAft>
                <a:spcPts val="0"/>
              </a:spcAft>
              <a:buNone/>
            </a:pPr>
            <a:endParaRPr/>
          </a:p>
          <a:p>
            <a:pPr marL="0" lvl="0" indent="0" algn="l" rtl="0">
              <a:lnSpc>
                <a:spcPct val="115000"/>
              </a:lnSpc>
              <a:spcBef>
                <a:spcPts val="1000"/>
              </a:spcBef>
              <a:spcAft>
                <a:spcPts val="0"/>
              </a:spcAft>
              <a:buSzPts val="16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5" name="Google Shape;1605;p109"/>
          <p:cNvSpPr txBox="1"/>
          <p:nvPr/>
        </p:nvSpPr>
        <p:spPr>
          <a:xfrm>
            <a:off x="361425" y="1182150"/>
            <a:ext cx="8722500" cy="22164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endParaRPr sz="1000" b="1">
              <a:solidFill>
                <a:schemeClr val="dk1"/>
              </a:solidFill>
              <a:latin typeface="Work Sans"/>
              <a:ea typeface="Work Sans"/>
              <a:cs typeface="Work Sans"/>
              <a:sym typeface="Work Sans"/>
            </a:endParaRPr>
          </a:p>
          <a:p>
            <a:pPr marL="457200" lvl="0" indent="-317500" algn="l" rtl="0">
              <a:spcBef>
                <a:spcPts val="1200"/>
              </a:spcBef>
              <a:spcAft>
                <a:spcPts val="0"/>
              </a:spcAft>
              <a:buClr>
                <a:schemeClr val="dk1"/>
              </a:buClr>
              <a:buSzPts val="1400"/>
              <a:buFont typeface="Work Sans"/>
              <a:buAutoNum type="arabicPeriod"/>
            </a:pPr>
            <a:r>
              <a:rPr lang="en">
                <a:solidFill>
                  <a:schemeClr val="dk1"/>
                </a:solidFill>
                <a:latin typeface="Work Sans"/>
                <a:ea typeface="Work Sans"/>
                <a:cs typeface="Work Sans"/>
                <a:sym typeface="Work Sans"/>
              </a:rPr>
              <a:t>Zahlungsbeträge sollten mit atomarer Granularität in einer Faktentabelle enthalten sein</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AutoNum type="arabicPeriod"/>
            </a:pPr>
            <a:r>
              <a:rPr lang="en">
                <a:solidFill>
                  <a:schemeClr val="dk1"/>
                </a:solidFill>
                <a:latin typeface="Work Sans"/>
                <a:ea typeface="Work Sans"/>
                <a:cs typeface="Work Sans"/>
                <a:sym typeface="Work Sans"/>
              </a:rPr>
              <a:t>Fällige Rechnungsbeträge, überfällige Beträge und Kontostände sollten in einer Faktentabelle mit atomarer Granularität enthalten sein.</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AutoNum type="arabicPeriod"/>
            </a:pPr>
            <a:r>
              <a:rPr lang="en">
                <a:solidFill>
                  <a:schemeClr val="dk1"/>
                </a:solidFill>
                <a:latin typeface="Work Sans"/>
                <a:ea typeface="Work Sans"/>
                <a:cs typeface="Work Sans"/>
                <a:sym typeface="Work Sans"/>
              </a:rPr>
              <a:t>Die CustomerDimension-Tabelle sollte die Personen-ID, die Konto-ID, die Benutzer-ID der Self-Service-Website, den Vornamen, den Nachnamen, die E-Mail-Adresse, die Hausnummer, den Straßennamen, die Stadt, das Bundesland und die Postleitzahl enthalten.</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AutoNum type="arabicPeriod"/>
            </a:pPr>
            <a:r>
              <a:rPr lang="en">
                <a:solidFill>
                  <a:schemeClr val="dk1"/>
                </a:solidFill>
                <a:latin typeface="Work Sans"/>
                <a:ea typeface="Work Sans"/>
                <a:cs typeface="Work Sans"/>
                <a:sym typeface="Work Sans"/>
              </a:rPr>
              <a:t>Die PaymentDimension sollte die Zahlungs-ID und die Zahlungsmethode enthalten.</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AutoNum type="arabicPeriod"/>
            </a:pPr>
            <a:r>
              <a:rPr lang="en">
                <a:solidFill>
                  <a:schemeClr val="dk1"/>
                </a:solidFill>
                <a:latin typeface="Work Sans"/>
                <a:ea typeface="Work Sans"/>
                <a:cs typeface="Work Sans"/>
                <a:sym typeface="Work Sans"/>
              </a:rPr>
              <a:t>Die BillDimension sollte die Bill ID und Bill Method enthalten.</a:t>
            </a:r>
            <a:endParaRPr>
              <a:solidFill>
                <a:schemeClr val="dk1"/>
              </a:solidFill>
              <a:latin typeface="Work Sans"/>
              <a:ea typeface="Work Sans"/>
              <a:cs typeface="Work Sans"/>
              <a:sym typeface="Work Sans"/>
            </a:endParaRPr>
          </a:p>
        </p:txBody>
      </p:sp>
      <p:sp>
        <p:nvSpPr>
          <p:cNvPr id="1606" name="Google Shape;1606;p109"/>
          <p:cNvSpPr txBox="1">
            <a:spLocks noGrp="1"/>
          </p:cNvSpPr>
          <p:nvPr>
            <p:ph type="title"/>
          </p:nvPr>
        </p:nvSpPr>
        <p:spPr>
          <a:xfrm>
            <a:off x="514775" y="483500"/>
            <a:ext cx="7710900" cy="572700"/>
          </a:xfrm>
          <a:prstGeom prst="rect">
            <a:avLst/>
          </a:prstGeom>
        </p:spPr>
        <p:txBody>
          <a:bodyPr spcFirstLastPara="1" wrap="square" lIns="91425" tIns="91425" rIns="91425" bIns="91425" anchor="t" anchorCtr="0">
            <a:noAutofit/>
          </a:bodyPr>
          <a:lstStyle/>
          <a:p>
            <a:pPr marL="0" lvl="0" indent="0" algn="ctr" rtl="0">
              <a:spcBef>
                <a:spcPts val="1200"/>
              </a:spcBef>
              <a:spcAft>
                <a:spcPts val="0"/>
              </a:spcAft>
              <a:buNone/>
            </a:pPr>
            <a:r>
              <a:rPr lang="en" sz="3300"/>
              <a:t>Data Warehouse</a:t>
            </a:r>
            <a:r>
              <a:rPr lang="en" sz="3300">
                <a:latin typeface="Work Sans"/>
                <a:ea typeface="Work Sans"/>
                <a:cs typeface="Work Sans"/>
                <a:sym typeface="Work Sans"/>
              </a:rPr>
              <a:t> </a:t>
            </a:r>
            <a:endParaRPr sz="3300">
              <a:latin typeface="Work Sans"/>
              <a:ea typeface="Work Sans"/>
              <a:cs typeface="Work Sans"/>
              <a:sym typeface="Work Sans"/>
            </a:endParaRPr>
          </a:p>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p110"/>
          <p:cNvSpPr txBox="1">
            <a:spLocks noGrp="1"/>
          </p:cNvSpPr>
          <p:nvPr>
            <p:ph type="title"/>
          </p:nvPr>
        </p:nvSpPr>
        <p:spPr>
          <a:xfrm>
            <a:off x="716550" y="23350"/>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DWH Model: DEMO Company </a:t>
            </a:r>
            <a:endParaRPr/>
          </a:p>
        </p:txBody>
      </p:sp>
      <p:sp>
        <p:nvSpPr>
          <p:cNvPr id="1612" name="Google Shape;1612;p110"/>
          <p:cNvSpPr txBox="1"/>
          <p:nvPr/>
        </p:nvSpPr>
        <p:spPr>
          <a:xfrm>
            <a:off x="626050" y="1252125"/>
            <a:ext cx="7804800" cy="3388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1200"/>
              </a:spcBef>
              <a:spcAft>
                <a:spcPts val="0"/>
              </a:spcAft>
              <a:buNone/>
            </a:pPr>
            <a:endParaRPr sz="1000" b="1"/>
          </a:p>
          <a:p>
            <a:pPr marL="0" lvl="0" indent="0" algn="l" rtl="0">
              <a:lnSpc>
                <a:spcPct val="6818"/>
              </a:lnSpc>
              <a:spcBef>
                <a:spcPts val="1200"/>
              </a:spcBef>
              <a:spcAft>
                <a:spcPts val="0"/>
              </a:spcAft>
              <a:buNone/>
            </a:pPr>
            <a:endParaRPr sz="1200" b="1">
              <a:solidFill>
                <a:schemeClr val="dk1"/>
              </a:solidFill>
              <a:latin typeface="Work Sans"/>
              <a:ea typeface="Work Sans"/>
              <a:cs typeface="Work Sans"/>
              <a:sym typeface="Work Sans"/>
            </a:endParaRPr>
          </a:p>
          <a:p>
            <a:pPr marL="0" lvl="0" indent="0" algn="l" rtl="0">
              <a:spcBef>
                <a:spcPts val="0"/>
              </a:spcBef>
              <a:spcAft>
                <a:spcPts val="0"/>
              </a:spcAft>
              <a:buNone/>
            </a:pPr>
            <a:endParaRPr sz="1800" b="1">
              <a:solidFill>
                <a:schemeClr val="dk1"/>
              </a:solidFill>
              <a:latin typeface="Work Sans"/>
              <a:ea typeface="Work Sans"/>
              <a:cs typeface="Work Sans"/>
              <a:sym typeface="Work Sans"/>
            </a:endParaRPr>
          </a:p>
        </p:txBody>
      </p:sp>
      <p:pic>
        <p:nvPicPr>
          <p:cNvPr id="1613" name="Google Shape;1613;p110"/>
          <p:cNvPicPr preferRelativeResize="0"/>
          <p:nvPr/>
        </p:nvPicPr>
        <p:blipFill>
          <a:blip r:embed="rId3">
            <a:alphaModFix/>
          </a:blip>
          <a:stretch>
            <a:fillRect/>
          </a:stretch>
        </p:blipFill>
        <p:spPr>
          <a:xfrm>
            <a:off x="150575" y="658150"/>
            <a:ext cx="8478400" cy="4311426"/>
          </a:xfrm>
          <a:prstGeom prst="rect">
            <a:avLst/>
          </a:prstGeom>
          <a:noFill/>
          <a:ln>
            <a:noFill/>
          </a:ln>
        </p:spPr>
      </p:pic>
      <p:sp>
        <p:nvSpPr>
          <p:cNvPr id="1614" name="Google Shape;1614;p110"/>
          <p:cNvSpPr txBox="1"/>
          <p:nvPr/>
        </p:nvSpPr>
        <p:spPr>
          <a:xfrm>
            <a:off x="6095775" y="840900"/>
            <a:ext cx="2422175"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dirty="0" err="1">
                <a:latin typeface="Work Sans" pitchFamily="2" charset="77"/>
              </a:rPr>
              <a:t>Galaxie</a:t>
            </a:r>
            <a:r>
              <a:rPr lang="en" sz="1100" b="1" dirty="0">
                <a:latin typeface="Work Sans" pitchFamily="2" charset="77"/>
              </a:rPr>
              <a:t>-Schema</a:t>
            </a:r>
            <a:endParaRPr sz="1100" b="1" dirty="0">
              <a:latin typeface="Work Sans" pitchFamily="2" charset="77"/>
            </a:endParaRPr>
          </a:p>
          <a:p>
            <a:pPr marL="0" lvl="0" indent="0" algn="l" rtl="0">
              <a:spcBef>
                <a:spcPts val="0"/>
              </a:spcBef>
              <a:spcAft>
                <a:spcPts val="0"/>
              </a:spcAft>
              <a:buNone/>
            </a:pPr>
            <a:r>
              <a:rPr lang="en" sz="1100" dirty="0" err="1">
                <a:latin typeface="Work Sans" pitchFamily="2" charset="77"/>
              </a:rPr>
              <a:t>Mehrere</a:t>
            </a:r>
            <a:r>
              <a:rPr lang="en" sz="1100" dirty="0">
                <a:latin typeface="Work Sans" pitchFamily="2" charset="77"/>
              </a:rPr>
              <a:t> </a:t>
            </a:r>
            <a:r>
              <a:rPr lang="en" sz="1100" dirty="0" err="1">
                <a:latin typeface="Work Sans" pitchFamily="2" charset="77"/>
              </a:rPr>
              <a:t>Faktentabellen</a:t>
            </a:r>
            <a:r>
              <a:rPr lang="en" sz="1100" dirty="0">
                <a:latin typeface="Work Sans" pitchFamily="2" charset="77"/>
              </a:rPr>
              <a:t> </a:t>
            </a:r>
            <a:endParaRPr sz="1100" dirty="0">
              <a:latin typeface="Work Sans" pitchFamily="2" charset="77"/>
            </a:endParaRPr>
          </a:p>
          <a:p>
            <a:pPr marL="0" lvl="0" indent="0" algn="l" rtl="0">
              <a:spcBef>
                <a:spcPts val="0"/>
              </a:spcBef>
              <a:spcAft>
                <a:spcPts val="0"/>
              </a:spcAft>
              <a:buNone/>
            </a:pPr>
            <a:r>
              <a:rPr lang="en" sz="1100" dirty="0" err="1">
                <a:latin typeface="Work Sans" pitchFamily="2" charset="77"/>
              </a:rPr>
              <a:t>Teilweise</a:t>
            </a:r>
            <a:r>
              <a:rPr lang="en" sz="1100" dirty="0">
                <a:latin typeface="Work Sans" pitchFamily="2" charset="77"/>
              </a:rPr>
              <a:t> </a:t>
            </a:r>
            <a:r>
              <a:rPr lang="en" sz="1100" dirty="0" err="1">
                <a:latin typeface="Work Sans" pitchFamily="2" charset="77"/>
              </a:rPr>
              <a:t>mit</a:t>
            </a:r>
            <a:r>
              <a:rPr lang="en" sz="1100" dirty="0">
                <a:latin typeface="Work Sans" pitchFamily="2" charset="77"/>
              </a:rPr>
              <a:t> </a:t>
            </a:r>
            <a:r>
              <a:rPr lang="en" sz="1100" dirty="0" err="1">
                <a:latin typeface="Work Sans" pitchFamily="2" charset="77"/>
              </a:rPr>
              <a:t>gleichen</a:t>
            </a:r>
            <a:r>
              <a:rPr lang="en" sz="1100" dirty="0">
                <a:latin typeface="Work Sans" pitchFamily="2" charset="77"/>
              </a:rPr>
              <a:t> </a:t>
            </a:r>
            <a:r>
              <a:rPr lang="en" sz="1100" dirty="0" err="1">
                <a:latin typeface="Work Sans" pitchFamily="2" charset="77"/>
              </a:rPr>
              <a:t>Dimensionstabellen</a:t>
            </a:r>
            <a:r>
              <a:rPr lang="en" sz="1100" dirty="0">
                <a:latin typeface="Work Sans" pitchFamily="2" charset="77"/>
              </a:rPr>
              <a:t>  </a:t>
            </a:r>
            <a:r>
              <a:rPr lang="en" sz="1100" dirty="0" err="1">
                <a:latin typeface="Work Sans" pitchFamily="2" charset="77"/>
              </a:rPr>
              <a:t>verknüpft</a:t>
            </a:r>
            <a:endParaRPr dirty="0">
              <a:latin typeface="Work Sans" pitchFamily="2" charset="77"/>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1619" name="Google Shape;1619;p111"/>
          <p:cNvSpPr txBox="1">
            <a:spLocks noGrp="1"/>
          </p:cNvSpPr>
          <p:nvPr>
            <p:ph type="title"/>
          </p:nvPr>
        </p:nvSpPr>
        <p:spPr>
          <a:xfrm>
            <a:off x="716550" y="23350"/>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DWH Abfrage</a:t>
            </a:r>
            <a:endParaRPr/>
          </a:p>
        </p:txBody>
      </p:sp>
      <p:sp>
        <p:nvSpPr>
          <p:cNvPr id="1620" name="Google Shape;1620;p111"/>
          <p:cNvSpPr txBox="1"/>
          <p:nvPr/>
        </p:nvSpPr>
        <p:spPr>
          <a:xfrm>
            <a:off x="626050" y="1252125"/>
            <a:ext cx="7804800" cy="3388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1200"/>
              </a:spcBef>
              <a:spcAft>
                <a:spcPts val="0"/>
              </a:spcAft>
              <a:buNone/>
            </a:pPr>
            <a:endParaRPr sz="1000" b="1"/>
          </a:p>
          <a:p>
            <a:pPr marL="0" lvl="0" indent="0" algn="l" rtl="0">
              <a:lnSpc>
                <a:spcPct val="6818"/>
              </a:lnSpc>
              <a:spcBef>
                <a:spcPts val="1200"/>
              </a:spcBef>
              <a:spcAft>
                <a:spcPts val="0"/>
              </a:spcAft>
              <a:buNone/>
            </a:pPr>
            <a:endParaRPr sz="1200" b="1">
              <a:solidFill>
                <a:schemeClr val="dk1"/>
              </a:solidFill>
              <a:latin typeface="Work Sans"/>
              <a:ea typeface="Work Sans"/>
              <a:cs typeface="Work Sans"/>
              <a:sym typeface="Work Sans"/>
            </a:endParaRPr>
          </a:p>
          <a:p>
            <a:pPr marL="0" lvl="0" indent="0" algn="l" rtl="0">
              <a:spcBef>
                <a:spcPts val="0"/>
              </a:spcBef>
              <a:spcAft>
                <a:spcPts val="0"/>
              </a:spcAft>
              <a:buNone/>
            </a:pPr>
            <a:endParaRPr sz="1800" b="1">
              <a:solidFill>
                <a:schemeClr val="dk1"/>
              </a:solidFill>
              <a:latin typeface="Work Sans"/>
              <a:ea typeface="Work Sans"/>
              <a:cs typeface="Work Sans"/>
              <a:sym typeface="Work Sans"/>
            </a:endParaRPr>
          </a:p>
        </p:txBody>
      </p:sp>
      <p:pic>
        <p:nvPicPr>
          <p:cNvPr id="1621" name="Google Shape;1621;p111"/>
          <p:cNvPicPr preferRelativeResize="0"/>
          <p:nvPr/>
        </p:nvPicPr>
        <p:blipFill>
          <a:blip r:embed="rId3">
            <a:alphaModFix/>
          </a:blip>
          <a:stretch>
            <a:fillRect/>
          </a:stretch>
        </p:blipFill>
        <p:spPr>
          <a:xfrm>
            <a:off x="376475" y="835800"/>
            <a:ext cx="8147102" cy="40403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112"/>
          <p:cNvSpPr txBox="1">
            <a:spLocks noGrp="1"/>
          </p:cNvSpPr>
          <p:nvPr>
            <p:ph type="title"/>
          </p:nvPr>
        </p:nvSpPr>
        <p:spPr>
          <a:xfrm>
            <a:off x="716550" y="23350"/>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Load Dimension</a:t>
            </a:r>
            <a:endParaRPr/>
          </a:p>
        </p:txBody>
      </p:sp>
      <p:pic>
        <p:nvPicPr>
          <p:cNvPr id="1627" name="Google Shape;1627;p112"/>
          <p:cNvPicPr preferRelativeResize="0"/>
          <p:nvPr/>
        </p:nvPicPr>
        <p:blipFill>
          <a:blip r:embed="rId3">
            <a:alphaModFix/>
          </a:blip>
          <a:stretch>
            <a:fillRect/>
          </a:stretch>
        </p:blipFill>
        <p:spPr>
          <a:xfrm>
            <a:off x="236313" y="878263"/>
            <a:ext cx="6696075" cy="41052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13"/>
          <p:cNvSpPr txBox="1">
            <a:spLocks noGrp="1"/>
          </p:cNvSpPr>
          <p:nvPr>
            <p:ph type="title"/>
          </p:nvPr>
        </p:nvSpPr>
        <p:spPr>
          <a:xfrm>
            <a:off x="716550" y="23350"/>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Extraction, Transformation, Loading  (ETL)</a:t>
            </a:r>
            <a:endParaRPr/>
          </a:p>
        </p:txBody>
      </p:sp>
      <p:sp>
        <p:nvSpPr>
          <p:cNvPr id="1633" name="Google Shape;1633;p113"/>
          <p:cNvSpPr txBox="1"/>
          <p:nvPr/>
        </p:nvSpPr>
        <p:spPr>
          <a:xfrm>
            <a:off x="373225" y="1187438"/>
            <a:ext cx="8596500" cy="10467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Schritt 1: Extrahiert Daten aus heterogenen Quellen.</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Schritt 2: Transformiert Daten über dedizierte Datenflüsse oder im Staging-Bereich.</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Schritt 3: Ladt bereinigte und transformierte Daten in DWH</a:t>
            </a:r>
            <a:endParaRPr>
              <a:solidFill>
                <a:schemeClr val="dk1"/>
              </a:solidFill>
              <a:latin typeface="Work Sans"/>
              <a:ea typeface="Work Sans"/>
              <a:cs typeface="Work Sans"/>
              <a:sym typeface="Work Sans"/>
            </a:endParaRPr>
          </a:p>
        </p:txBody>
      </p:sp>
      <p:sp>
        <p:nvSpPr>
          <p:cNvPr id="1634" name="Google Shape;1634;p113"/>
          <p:cNvSpPr/>
          <p:nvPr/>
        </p:nvSpPr>
        <p:spPr>
          <a:xfrm>
            <a:off x="7346025" y="2870300"/>
            <a:ext cx="1525800" cy="20184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635" name="Google Shape;1635;p113"/>
          <p:cNvSpPr/>
          <p:nvPr/>
        </p:nvSpPr>
        <p:spPr>
          <a:xfrm>
            <a:off x="7346025" y="3254450"/>
            <a:ext cx="1250100" cy="1250100"/>
          </a:xfrm>
          <a:prstGeom prst="pie">
            <a:avLst>
              <a:gd name="adj1" fmla="val 0"/>
              <a:gd name="adj2" fmla="val 1620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u="sng">
              <a:solidFill>
                <a:schemeClr val="dk1"/>
              </a:solidFill>
              <a:latin typeface="Work Sans"/>
              <a:ea typeface="Work Sans"/>
              <a:cs typeface="Work Sans"/>
              <a:sym typeface="Work Sans"/>
            </a:endParaRPr>
          </a:p>
        </p:txBody>
      </p:sp>
      <p:sp>
        <p:nvSpPr>
          <p:cNvPr id="1636" name="Google Shape;1636;p113"/>
          <p:cNvSpPr/>
          <p:nvPr/>
        </p:nvSpPr>
        <p:spPr>
          <a:xfrm>
            <a:off x="5036325" y="2870300"/>
            <a:ext cx="1197900" cy="18720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637" name="Google Shape;1637;p113"/>
          <p:cNvSpPr/>
          <p:nvPr/>
        </p:nvSpPr>
        <p:spPr>
          <a:xfrm>
            <a:off x="5085150" y="3226500"/>
            <a:ext cx="950700" cy="1006200"/>
          </a:xfrm>
          <a:prstGeom prst="can">
            <a:avLst>
              <a:gd name="adj" fmla="val 25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638" name="Google Shape;1638;p113"/>
          <p:cNvSpPr/>
          <p:nvPr/>
        </p:nvSpPr>
        <p:spPr>
          <a:xfrm>
            <a:off x="2726625" y="2825550"/>
            <a:ext cx="1525800" cy="20184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639" name="Google Shape;1639;p113"/>
          <p:cNvSpPr/>
          <p:nvPr/>
        </p:nvSpPr>
        <p:spPr>
          <a:xfrm>
            <a:off x="520250" y="2664150"/>
            <a:ext cx="1656900" cy="23412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640" name="Google Shape;1640;p113"/>
          <p:cNvSpPr txBox="1"/>
          <p:nvPr/>
        </p:nvSpPr>
        <p:spPr>
          <a:xfrm>
            <a:off x="744825" y="3021000"/>
            <a:ext cx="11979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Work Sans"/>
                <a:ea typeface="Work Sans"/>
                <a:cs typeface="Work Sans"/>
                <a:sym typeface="Work Sans"/>
              </a:rPr>
              <a:t>SQL RDBMS</a:t>
            </a:r>
            <a:endParaRPr sz="1200" b="1">
              <a:solidFill>
                <a:schemeClr val="dk1"/>
              </a:solidFill>
              <a:latin typeface="Work Sans"/>
              <a:ea typeface="Work Sans"/>
              <a:cs typeface="Work Sans"/>
              <a:sym typeface="Work Sans"/>
            </a:endParaRPr>
          </a:p>
        </p:txBody>
      </p:sp>
      <p:sp>
        <p:nvSpPr>
          <p:cNvPr id="1641" name="Google Shape;1641;p113"/>
          <p:cNvSpPr txBox="1"/>
          <p:nvPr/>
        </p:nvSpPr>
        <p:spPr>
          <a:xfrm>
            <a:off x="559250" y="3524075"/>
            <a:ext cx="15789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Work Sans"/>
                <a:ea typeface="Work Sans"/>
                <a:cs typeface="Work Sans"/>
                <a:sym typeface="Work Sans"/>
              </a:rPr>
              <a:t>NOSQL RDBMS</a:t>
            </a:r>
            <a:endParaRPr sz="1200" b="1">
              <a:solidFill>
                <a:schemeClr val="dk1"/>
              </a:solidFill>
              <a:latin typeface="Work Sans"/>
              <a:ea typeface="Work Sans"/>
              <a:cs typeface="Work Sans"/>
              <a:sym typeface="Work Sans"/>
            </a:endParaRPr>
          </a:p>
        </p:txBody>
      </p:sp>
      <p:sp>
        <p:nvSpPr>
          <p:cNvPr id="1642" name="Google Shape;1642;p113"/>
          <p:cNvSpPr txBox="1"/>
          <p:nvPr/>
        </p:nvSpPr>
        <p:spPr>
          <a:xfrm>
            <a:off x="623750" y="4027150"/>
            <a:ext cx="14223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Work Sans"/>
                <a:ea typeface="Work Sans"/>
                <a:cs typeface="Work Sans"/>
                <a:sym typeface="Work Sans"/>
              </a:rPr>
              <a:t>SAAS Platform</a:t>
            </a:r>
            <a:endParaRPr sz="1200" b="1">
              <a:solidFill>
                <a:schemeClr val="dk1"/>
              </a:solidFill>
              <a:latin typeface="Work Sans"/>
              <a:ea typeface="Work Sans"/>
              <a:cs typeface="Work Sans"/>
              <a:sym typeface="Work Sans"/>
            </a:endParaRPr>
          </a:p>
        </p:txBody>
      </p:sp>
      <p:sp>
        <p:nvSpPr>
          <p:cNvPr id="1643" name="Google Shape;1643;p113"/>
          <p:cNvSpPr txBox="1"/>
          <p:nvPr/>
        </p:nvSpPr>
        <p:spPr>
          <a:xfrm>
            <a:off x="848150" y="4428250"/>
            <a:ext cx="11979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Work Sans"/>
                <a:ea typeface="Work Sans"/>
                <a:cs typeface="Work Sans"/>
                <a:sym typeface="Work Sans"/>
              </a:rPr>
              <a:t>XML/CSV …</a:t>
            </a:r>
            <a:endParaRPr sz="1200" b="1">
              <a:solidFill>
                <a:schemeClr val="dk1"/>
              </a:solidFill>
              <a:latin typeface="Work Sans"/>
              <a:ea typeface="Work Sans"/>
              <a:cs typeface="Work Sans"/>
              <a:sym typeface="Work Sans"/>
            </a:endParaRPr>
          </a:p>
        </p:txBody>
      </p:sp>
      <p:sp>
        <p:nvSpPr>
          <p:cNvPr id="1644" name="Google Shape;1644;p113"/>
          <p:cNvSpPr txBox="1"/>
          <p:nvPr/>
        </p:nvSpPr>
        <p:spPr>
          <a:xfrm>
            <a:off x="3007775" y="2939025"/>
            <a:ext cx="11979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Work Sans"/>
                <a:ea typeface="Work Sans"/>
                <a:cs typeface="Work Sans"/>
                <a:sym typeface="Work Sans"/>
              </a:rPr>
              <a:t>Staging area </a:t>
            </a:r>
            <a:endParaRPr sz="1200" b="1">
              <a:solidFill>
                <a:schemeClr val="dk1"/>
              </a:solidFill>
              <a:latin typeface="Work Sans"/>
              <a:ea typeface="Work Sans"/>
              <a:cs typeface="Work Sans"/>
              <a:sym typeface="Work Sans"/>
            </a:endParaRPr>
          </a:p>
        </p:txBody>
      </p:sp>
      <p:sp>
        <p:nvSpPr>
          <p:cNvPr id="1645" name="Google Shape;1645;p113"/>
          <p:cNvSpPr txBox="1"/>
          <p:nvPr/>
        </p:nvSpPr>
        <p:spPr>
          <a:xfrm>
            <a:off x="5102088" y="2825550"/>
            <a:ext cx="11979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Work Sans"/>
                <a:ea typeface="Work Sans"/>
                <a:cs typeface="Work Sans"/>
                <a:sym typeface="Work Sans"/>
              </a:rPr>
              <a:t>Core DWH </a:t>
            </a:r>
            <a:endParaRPr sz="1200" b="1">
              <a:solidFill>
                <a:schemeClr val="dk1"/>
              </a:solidFill>
              <a:latin typeface="Work Sans"/>
              <a:ea typeface="Work Sans"/>
              <a:cs typeface="Work Sans"/>
              <a:sym typeface="Work Sans"/>
            </a:endParaRPr>
          </a:p>
        </p:txBody>
      </p:sp>
      <p:sp>
        <p:nvSpPr>
          <p:cNvPr id="1646" name="Google Shape;1646;p113"/>
          <p:cNvSpPr txBox="1"/>
          <p:nvPr/>
        </p:nvSpPr>
        <p:spPr>
          <a:xfrm>
            <a:off x="7477563" y="2870300"/>
            <a:ext cx="11979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Work Sans"/>
                <a:ea typeface="Work Sans"/>
                <a:cs typeface="Work Sans"/>
                <a:sym typeface="Work Sans"/>
              </a:rPr>
              <a:t>Analytic </a:t>
            </a:r>
            <a:endParaRPr sz="1200" b="1">
              <a:solidFill>
                <a:schemeClr val="dk1"/>
              </a:solidFill>
              <a:latin typeface="Work Sans"/>
              <a:ea typeface="Work Sans"/>
              <a:cs typeface="Work Sans"/>
              <a:sym typeface="Work Sans"/>
            </a:endParaRPr>
          </a:p>
        </p:txBody>
      </p:sp>
      <p:sp>
        <p:nvSpPr>
          <p:cNvPr id="1647" name="Google Shape;1647;p113"/>
          <p:cNvSpPr/>
          <p:nvPr/>
        </p:nvSpPr>
        <p:spPr>
          <a:xfrm>
            <a:off x="2009850" y="3625200"/>
            <a:ext cx="900301" cy="4011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Work Sans"/>
                <a:ea typeface="Work Sans"/>
                <a:cs typeface="Work Sans"/>
                <a:sym typeface="Work Sans"/>
              </a:rPr>
              <a:t>Extract</a:t>
            </a:r>
            <a:endParaRPr>
              <a:solidFill>
                <a:schemeClr val="dk2"/>
              </a:solidFill>
              <a:latin typeface="Work Sans"/>
              <a:ea typeface="Work Sans"/>
              <a:cs typeface="Work Sans"/>
              <a:sym typeface="Work Sans"/>
            </a:endParaRPr>
          </a:p>
        </p:txBody>
      </p:sp>
      <p:sp>
        <p:nvSpPr>
          <p:cNvPr id="1648" name="Google Shape;1648;p113"/>
          <p:cNvSpPr/>
          <p:nvPr/>
        </p:nvSpPr>
        <p:spPr>
          <a:xfrm>
            <a:off x="2779050" y="4375085"/>
            <a:ext cx="1393173" cy="4011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Work Sans"/>
                <a:ea typeface="Work Sans"/>
                <a:cs typeface="Work Sans"/>
                <a:sym typeface="Work Sans"/>
              </a:rPr>
              <a:t>Transform</a:t>
            </a:r>
            <a:endParaRPr>
              <a:solidFill>
                <a:schemeClr val="dk2"/>
              </a:solidFill>
              <a:latin typeface="Work Sans"/>
              <a:ea typeface="Work Sans"/>
              <a:cs typeface="Work Sans"/>
              <a:sym typeface="Work Sans"/>
            </a:endParaRPr>
          </a:p>
        </p:txBody>
      </p:sp>
      <p:sp>
        <p:nvSpPr>
          <p:cNvPr id="1649" name="Google Shape;1649;p113"/>
          <p:cNvSpPr/>
          <p:nvPr/>
        </p:nvSpPr>
        <p:spPr>
          <a:xfrm>
            <a:off x="6391675" y="2961800"/>
            <a:ext cx="598500" cy="16890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650" name="Google Shape;1650;p113"/>
          <p:cNvSpPr/>
          <p:nvPr/>
        </p:nvSpPr>
        <p:spPr>
          <a:xfrm>
            <a:off x="6510338" y="3102138"/>
            <a:ext cx="361200" cy="401100"/>
          </a:xfrm>
          <a:prstGeom prst="cube">
            <a:avLst>
              <a:gd name="adj" fmla="val 2447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651" name="Google Shape;1651;p113"/>
          <p:cNvSpPr/>
          <p:nvPr/>
        </p:nvSpPr>
        <p:spPr>
          <a:xfrm>
            <a:off x="6510338" y="3831600"/>
            <a:ext cx="361200" cy="401100"/>
          </a:xfrm>
          <a:prstGeom prst="cube">
            <a:avLst>
              <a:gd name="adj" fmla="val 25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cxnSp>
        <p:nvCxnSpPr>
          <p:cNvPr id="1652" name="Google Shape;1652;p113"/>
          <p:cNvCxnSpPr/>
          <p:nvPr/>
        </p:nvCxnSpPr>
        <p:spPr>
          <a:xfrm>
            <a:off x="2720350" y="5008875"/>
            <a:ext cx="3629400" cy="9600"/>
          </a:xfrm>
          <a:prstGeom prst="straightConnector1">
            <a:avLst/>
          </a:prstGeom>
          <a:noFill/>
          <a:ln w="9525" cap="flat" cmpd="sng">
            <a:solidFill>
              <a:schemeClr val="dk1"/>
            </a:solidFill>
            <a:prstDash val="solid"/>
            <a:round/>
            <a:headEnd type="none" w="med" len="med"/>
            <a:tailEnd type="none" w="med" len="med"/>
          </a:ln>
        </p:spPr>
      </p:cxnSp>
      <p:sp>
        <p:nvSpPr>
          <p:cNvPr id="1653" name="Google Shape;1653;p113"/>
          <p:cNvSpPr txBox="1"/>
          <p:nvPr/>
        </p:nvSpPr>
        <p:spPr>
          <a:xfrm>
            <a:off x="4303324" y="4700587"/>
            <a:ext cx="800100" cy="1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Work Sans"/>
                <a:ea typeface="Work Sans"/>
                <a:cs typeface="Work Sans"/>
                <a:sym typeface="Work Sans"/>
              </a:rPr>
              <a:t>DWH</a:t>
            </a:r>
            <a:endParaRPr dirty="0">
              <a:solidFill>
                <a:schemeClr val="dk1"/>
              </a:solidFill>
              <a:latin typeface="Work Sans"/>
              <a:ea typeface="Work Sans"/>
              <a:cs typeface="Work Sans"/>
              <a:sym typeface="Work Sans"/>
            </a:endParaRPr>
          </a:p>
        </p:txBody>
      </p:sp>
      <p:sp>
        <p:nvSpPr>
          <p:cNvPr id="1654" name="Google Shape;1654;p113"/>
          <p:cNvSpPr/>
          <p:nvPr/>
        </p:nvSpPr>
        <p:spPr>
          <a:xfrm>
            <a:off x="4205675" y="3625200"/>
            <a:ext cx="879475" cy="4011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latin typeface="Work Sans"/>
                <a:ea typeface="Work Sans"/>
                <a:cs typeface="Work Sans"/>
                <a:sym typeface="Work Sans"/>
              </a:rPr>
              <a:t>Load</a:t>
            </a:r>
            <a:endParaRPr dirty="0">
              <a:solidFill>
                <a:schemeClr val="dk2"/>
              </a:solidFill>
              <a:latin typeface="Work Sans"/>
              <a:ea typeface="Work Sans"/>
              <a:cs typeface="Work Sans"/>
              <a:sym typeface="Work Sans"/>
            </a:endParaRPr>
          </a:p>
        </p:txBody>
      </p:sp>
      <p:cxnSp>
        <p:nvCxnSpPr>
          <p:cNvPr id="1655" name="Google Shape;1655;p113"/>
          <p:cNvCxnSpPr>
            <a:stCxn id="1637" idx="4"/>
            <a:endCxn id="1650" idx="3"/>
          </p:cNvCxnSpPr>
          <p:nvPr/>
        </p:nvCxnSpPr>
        <p:spPr>
          <a:xfrm flipV="1">
            <a:off x="6035850" y="3503238"/>
            <a:ext cx="610895" cy="226362"/>
          </a:xfrm>
          <a:prstGeom prst="straightConnector1">
            <a:avLst/>
          </a:prstGeom>
          <a:noFill/>
          <a:ln w="9525" cap="flat" cmpd="sng">
            <a:solidFill>
              <a:schemeClr val="dk1"/>
            </a:solidFill>
            <a:prstDash val="solid"/>
            <a:round/>
            <a:headEnd type="none" w="med" len="med"/>
            <a:tailEnd type="triangle" w="med" len="med"/>
          </a:ln>
        </p:spPr>
      </p:cxnSp>
      <p:cxnSp>
        <p:nvCxnSpPr>
          <p:cNvPr id="1656" name="Google Shape;1656;p113"/>
          <p:cNvCxnSpPr>
            <a:stCxn id="1637" idx="4"/>
            <a:endCxn id="1651" idx="2"/>
          </p:cNvCxnSpPr>
          <p:nvPr/>
        </p:nvCxnSpPr>
        <p:spPr>
          <a:xfrm>
            <a:off x="6035850" y="3729600"/>
            <a:ext cx="474488" cy="347700"/>
          </a:xfrm>
          <a:prstGeom prst="straightConnector1">
            <a:avLst/>
          </a:prstGeom>
          <a:noFill/>
          <a:ln w="9525" cap="flat" cmpd="sng">
            <a:solidFill>
              <a:schemeClr val="dk1"/>
            </a:solidFill>
            <a:prstDash val="solid"/>
            <a:round/>
            <a:headEnd type="none" w="med" len="med"/>
            <a:tailEnd type="triangle" w="med" len="med"/>
          </a:ln>
        </p:spPr>
      </p:cxnSp>
      <p:sp>
        <p:nvSpPr>
          <p:cNvPr id="1657" name="Google Shape;1657;p113"/>
          <p:cNvSpPr/>
          <p:nvPr/>
        </p:nvSpPr>
        <p:spPr>
          <a:xfrm>
            <a:off x="6970725" y="3515800"/>
            <a:ext cx="946850" cy="4011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Analyze</a:t>
            </a:r>
            <a:endParaRPr>
              <a:solidFill>
                <a:schemeClr val="dk1"/>
              </a:solidFill>
              <a:latin typeface="Work Sans"/>
              <a:ea typeface="Work Sans"/>
              <a:cs typeface="Work Sans"/>
              <a:sym typeface="Work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14"/>
          <p:cNvSpPr txBox="1">
            <a:spLocks noGrp="1"/>
          </p:cNvSpPr>
          <p:nvPr>
            <p:ph type="title"/>
          </p:nvPr>
        </p:nvSpPr>
        <p:spPr>
          <a:xfrm>
            <a:off x="716550" y="23350"/>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Extraction, </a:t>
            </a:r>
            <a:r>
              <a:rPr lang="en" i="1"/>
              <a:t>Transformation,</a:t>
            </a:r>
            <a:r>
              <a:rPr lang="en"/>
              <a:t> Loading  </a:t>
            </a:r>
            <a:endParaRPr/>
          </a:p>
        </p:txBody>
      </p:sp>
      <p:sp>
        <p:nvSpPr>
          <p:cNvPr id="1663" name="Google Shape;1663;p114"/>
          <p:cNvSpPr txBox="1"/>
          <p:nvPr/>
        </p:nvSpPr>
        <p:spPr>
          <a:xfrm flipH="1">
            <a:off x="50024" y="1554150"/>
            <a:ext cx="1525800" cy="435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a:solidFill>
                  <a:schemeClr val="dk1"/>
                </a:solidFill>
                <a:latin typeface="Archivo SemiBold"/>
                <a:ea typeface="Archivo SemiBold"/>
                <a:cs typeface="Archivo SemiBold"/>
                <a:sym typeface="Archivo SemiBold"/>
              </a:rPr>
              <a:t>Schritt 1 </a:t>
            </a:r>
            <a:endParaRPr sz="2000" b="0" i="0" u="none" strike="noStrike" cap="none">
              <a:solidFill>
                <a:schemeClr val="dk1"/>
              </a:solidFill>
              <a:latin typeface="Archivo SemiBold"/>
              <a:ea typeface="Archivo SemiBold"/>
              <a:cs typeface="Archivo SemiBold"/>
              <a:sym typeface="Archivo SemiBold"/>
            </a:endParaRPr>
          </a:p>
        </p:txBody>
      </p:sp>
      <p:sp>
        <p:nvSpPr>
          <p:cNvPr id="1664" name="Google Shape;1664;p114"/>
          <p:cNvSpPr txBox="1"/>
          <p:nvPr/>
        </p:nvSpPr>
        <p:spPr>
          <a:xfrm flipH="1">
            <a:off x="186974" y="2674663"/>
            <a:ext cx="1251900" cy="435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a:solidFill>
                  <a:schemeClr val="dk1"/>
                </a:solidFill>
                <a:latin typeface="Archivo SemiBold"/>
                <a:ea typeface="Archivo SemiBold"/>
                <a:cs typeface="Archivo SemiBold"/>
                <a:sym typeface="Archivo SemiBold"/>
              </a:rPr>
              <a:t>Schritt 2</a:t>
            </a:r>
            <a:endParaRPr sz="2000" b="0" i="0" u="none" strike="noStrike" cap="none">
              <a:solidFill>
                <a:schemeClr val="dk1"/>
              </a:solidFill>
              <a:latin typeface="Archivo SemiBold"/>
              <a:ea typeface="Archivo SemiBold"/>
              <a:cs typeface="Archivo SemiBold"/>
              <a:sym typeface="Archivo SemiBold"/>
            </a:endParaRPr>
          </a:p>
        </p:txBody>
      </p:sp>
      <p:sp>
        <p:nvSpPr>
          <p:cNvPr id="1665" name="Google Shape;1665;p114"/>
          <p:cNvSpPr txBox="1"/>
          <p:nvPr/>
        </p:nvSpPr>
        <p:spPr>
          <a:xfrm flipH="1">
            <a:off x="140174" y="3795175"/>
            <a:ext cx="1345500" cy="435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a:solidFill>
                  <a:schemeClr val="dk1"/>
                </a:solidFill>
                <a:latin typeface="Archivo SemiBold"/>
                <a:ea typeface="Archivo SemiBold"/>
                <a:cs typeface="Archivo SemiBold"/>
                <a:sym typeface="Archivo SemiBold"/>
              </a:rPr>
              <a:t>Schritt 3</a:t>
            </a:r>
            <a:endParaRPr sz="2000" b="0" i="0" u="none" strike="noStrike" cap="none">
              <a:solidFill>
                <a:schemeClr val="dk1"/>
              </a:solidFill>
              <a:latin typeface="Archivo SemiBold"/>
              <a:ea typeface="Archivo SemiBold"/>
              <a:cs typeface="Archivo SemiBold"/>
              <a:sym typeface="Archivo SemiBold"/>
            </a:endParaRPr>
          </a:p>
        </p:txBody>
      </p:sp>
      <p:sp>
        <p:nvSpPr>
          <p:cNvPr id="1666" name="Google Shape;1666;p114"/>
          <p:cNvSpPr/>
          <p:nvPr/>
        </p:nvSpPr>
        <p:spPr>
          <a:xfrm>
            <a:off x="1794703" y="1492650"/>
            <a:ext cx="1472700" cy="558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1200"/>
              </a:spcBef>
              <a:spcAft>
                <a:spcPts val="0"/>
              </a:spcAft>
              <a:buNone/>
            </a:pPr>
            <a:r>
              <a:rPr lang="en"/>
              <a:t> </a:t>
            </a:r>
            <a:r>
              <a:rPr lang="en">
                <a:solidFill>
                  <a:schemeClr val="lt1"/>
                </a:solidFill>
              </a:rPr>
              <a:t>extracting</a:t>
            </a:r>
            <a:endParaRPr>
              <a:solidFill>
                <a:schemeClr val="lt2"/>
              </a:solidFill>
            </a:endParaRPr>
          </a:p>
        </p:txBody>
      </p:sp>
      <p:sp>
        <p:nvSpPr>
          <p:cNvPr id="1667" name="Google Shape;1667;p114"/>
          <p:cNvSpPr/>
          <p:nvPr/>
        </p:nvSpPr>
        <p:spPr>
          <a:xfrm>
            <a:off x="1806990" y="2567675"/>
            <a:ext cx="1448100" cy="558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1200"/>
              </a:spcBef>
              <a:spcAft>
                <a:spcPts val="0"/>
              </a:spcAft>
              <a:buNone/>
            </a:pPr>
            <a:r>
              <a:rPr lang="en">
                <a:latin typeface="Actor"/>
                <a:ea typeface="Actor"/>
                <a:cs typeface="Actor"/>
                <a:sym typeface="Actor"/>
              </a:rPr>
              <a:t> </a:t>
            </a:r>
            <a:r>
              <a:rPr lang="en">
                <a:solidFill>
                  <a:schemeClr val="lt1"/>
                </a:solidFill>
                <a:latin typeface="Actor"/>
                <a:ea typeface="Actor"/>
                <a:cs typeface="Actor"/>
                <a:sym typeface="Actor"/>
              </a:rPr>
              <a:t>consolidating</a:t>
            </a:r>
            <a:endParaRPr>
              <a:solidFill>
                <a:schemeClr val="lt1"/>
              </a:solidFill>
              <a:latin typeface="Actor"/>
              <a:ea typeface="Actor"/>
              <a:cs typeface="Actor"/>
              <a:sym typeface="Actor"/>
            </a:endParaRPr>
          </a:p>
        </p:txBody>
      </p:sp>
      <p:sp>
        <p:nvSpPr>
          <p:cNvPr id="1668" name="Google Shape;1668;p114"/>
          <p:cNvSpPr/>
          <p:nvPr/>
        </p:nvSpPr>
        <p:spPr>
          <a:xfrm>
            <a:off x="3664238" y="2567675"/>
            <a:ext cx="984000" cy="558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1200"/>
              </a:spcBef>
              <a:spcAft>
                <a:spcPts val="0"/>
              </a:spcAft>
              <a:buNone/>
            </a:pPr>
            <a:r>
              <a:rPr lang="en">
                <a:solidFill>
                  <a:schemeClr val="lt1"/>
                </a:solidFill>
                <a:latin typeface="Actor"/>
                <a:ea typeface="Actor"/>
                <a:cs typeface="Actor"/>
                <a:sym typeface="Actor"/>
              </a:rPr>
              <a:t> filtering</a:t>
            </a:r>
            <a:endParaRPr>
              <a:latin typeface="Actor"/>
              <a:ea typeface="Actor"/>
              <a:cs typeface="Actor"/>
              <a:sym typeface="Actor"/>
            </a:endParaRPr>
          </a:p>
        </p:txBody>
      </p:sp>
      <p:sp>
        <p:nvSpPr>
          <p:cNvPr id="1669" name="Google Shape;1669;p114"/>
          <p:cNvSpPr/>
          <p:nvPr/>
        </p:nvSpPr>
        <p:spPr>
          <a:xfrm>
            <a:off x="6885052" y="3672175"/>
            <a:ext cx="1251900" cy="558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1200"/>
              </a:spcBef>
              <a:spcAft>
                <a:spcPts val="0"/>
              </a:spcAft>
              <a:buNone/>
            </a:pPr>
            <a:r>
              <a:rPr lang="en">
                <a:latin typeface="Actor"/>
                <a:ea typeface="Actor"/>
                <a:cs typeface="Actor"/>
                <a:sym typeface="Actor"/>
              </a:rPr>
              <a:t> </a:t>
            </a:r>
            <a:r>
              <a:rPr lang="en">
                <a:solidFill>
                  <a:srgbClr val="F5F6FF"/>
                </a:solidFill>
                <a:latin typeface="Actor"/>
                <a:ea typeface="Actor"/>
                <a:cs typeface="Actor"/>
                <a:sym typeface="Actor"/>
              </a:rPr>
              <a:t>loading </a:t>
            </a:r>
            <a:r>
              <a:rPr lang="en">
                <a:latin typeface="Actor"/>
                <a:ea typeface="Actor"/>
                <a:cs typeface="Actor"/>
                <a:sym typeface="Actor"/>
              </a:rPr>
              <a:t> </a:t>
            </a:r>
            <a:endParaRPr>
              <a:latin typeface="Actor"/>
              <a:ea typeface="Actor"/>
              <a:cs typeface="Actor"/>
              <a:sym typeface="Actor"/>
            </a:endParaRPr>
          </a:p>
        </p:txBody>
      </p:sp>
      <p:sp>
        <p:nvSpPr>
          <p:cNvPr id="1670" name="Google Shape;1670;p114"/>
          <p:cNvSpPr/>
          <p:nvPr/>
        </p:nvSpPr>
        <p:spPr>
          <a:xfrm>
            <a:off x="6885052" y="2567675"/>
            <a:ext cx="1251900" cy="558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1200"/>
              </a:spcBef>
              <a:spcAft>
                <a:spcPts val="0"/>
              </a:spcAft>
              <a:buNone/>
            </a:pPr>
            <a:r>
              <a:rPr lang="en">
                <a:solidFill>
                  <a:srgbClr val="F5F6FF"/>
                </a:solidFill>
                <a:latin typeface="Actor"/>
                <a:ea typeface="Actor"/>
                <a:cs typeface="Actor"/>
                <a:sym typeface="Actor"/>
              </a:rPr>
              <a:t> aggregating</a:t>
            </a:r>
            <a:endParaRPr>
              <a:latin typeface="Actor"/>
              <a:ea typeface="Actor"/>
              <a:cs typeface="Actor"/>
              <a:sym typeface="Actor"/>
            </a:endParaRPr>
          </a:p>
        </p:txBody>
      </p:sp>
      <p:sp>
        <p:nvSpPr>
          <p:cNvPr id="1671" name="Google Shape;1671;p114"/>
          <p:cNvSpPr/>
          <p:nvPr/>
        </p:nvSpPr>
        <p:spPr>
          <a:xfrm>
            <a:off x="5117577" y="2567675"/>
            <a:ext cx="1251900" cy="558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1200"/>
              </a:spcBef>
              <a:spcAft>
                <a:spcPts val="0"/>
              </a:spcAft>
              <a:buNone/>
            </a:pPr>
            <a:r>
              <a:rPr lang="en">
                <a:solidFill>
                  <a:schemeClr val="lt1"/>
                </a:solidFill>
              </a:rPr>
              <a:t> cleansing</a:t>
            </a:r>
            <a:endParaRPr sz="1400" b="0" i="0" u="none" strike="noStrike" cap="none">
              <a:solidFill>
                <a:srgbClr val="000000"/>
              </a:solidFill>
              <a:latin typeface="Actor"/>
              <a:ea typeface="Actor"/>
              <a:cs typeface="Actor"/>
              <a:sym typeface="Actor"/>
            </a:endParaRPr>
          </a:p>
        </p:txBody>
      </p:sp>
      <p:cxnSp>
        <p:nvCxnSpPr>
          <p:cNvPr id="1672" name="Google Shape;1672;p114"/>
          <p:cNvCxnSpPr>
            <a:stCxn id="1666" idx="2"/>
            <a:endCxn id="1667" idx="0"/>
          </p:cNvCxnSpPr>
          <p:nvPr/>
        </p:nvCxnSpPr>
        <p:spPr>
          <a:xfrm rot="-5400000" flipH="1">
            <a:off x="2273353" y="2309250"/>
            <a:ext cx="516000" cy="600"/>
          </a:xfrm>
          <a:prstGeom prst="bentConnector3">
            <a:avLst>
              <a:gd name="adj1" fmla="val 50012"/>
            </a:avLst>
          </a:prstGeom>
          <a:noFill/>
          <a:ln w="9525" cap="flat" cmpd="sng">
            <a:solidFill>
              <a:schemeClr val="dk1"/>
            </a:solidFill>
            <a:prstDash val="solid"/>
            <a:round/>
            <a:headEnd type="none" w="sm" len="sm"/>
            <a:tailEnd type="none" w="sm" len="sm"/>
          </a:ln>
        </p:spPr>
      </p:cxnSp>
      <p:cxnSp>
        <p:nvCxnSpPr>
          <p:cNvPr id="1673" name="Google Shape;1673;p114"/>
          <p:cNvCxnSpPr>
            <a:stCxn id="1667" idx="3"/>
            <a:endCxn id="1668" idx="1"/>
          </p:cNvCxnSpPr>
          <p:nvPr/>
        </p:nvCxnSpPr>
        <p:spPr>
          <a:xfrm>
            <a:off x="3255090" y="2847125"/>
            <a:ext cx="409200" cy="600"/>
          </a:xfrm>
          <a:prstGeom prst="bentConnector3">
            <a:avLst>
              <a:gd name="adj1" fmla="val 49994"/>
            </a:avLst>
          </a:prstGeom>
          <a:noFill/>
          <a:ln w="9525" cap="flat" cmpd="sng">
            <a:solidFill>
              <a:schemeClr val="dk1"/>
            </a:solidFill>
            <a:prstDash val="solid"/>
            <a:round/>
            <a:headEnd type="none" w="sm" len="sm"/>
            <a:tailEnd type="none" w="sm" len="sm"/>
          </a:ln>
        </p:spPr>
      </p:cxnSp>
      <p:cxnSp>
        <p:nvCxnSpPr>
          <p:cNvPr id="1674" name="Google Shape;1674;p114"/>
          <p:cNvCxnSpPr>
            <a:stCxn id="1668" idx="3"/>
          </p:cNvCxnSpPr>
          <p:nvPr/>
        </p:nvCxnSpPr>
        <p:spPr>
          <a:xfrm>
            <a:off x="4648238" y="2847125"/>
            <a:ext cx="488700" cy="600"/>
          </a:xfrm>
          <a:prstGeom prst="bentConnector3">
            <a:avLst>
              <a:gd name="adj1" fmla="val 50000"/>
            </a:avLst>
          </a:prstGeom>
          <a:noFill/>
          <a:ln w="9525" cap="flat" cmpd="sng">
            <a:solidFill>
              <a:schemeClr val="dk1"/>
            </a:solidFill>
            <a:prstDash val="solid"/>
            <a:round/>
            <a:headEnd type="none" w="sm" len="sm"/>
            <a:tailEnd type="none" w="sm" len="sm"/>
          </a:ln>
        </p:spPr>
      </p:cxnSp>
      <p:cxnSp>
        <p:nvCxnSpPr>
          <p:cNvPr id="1675" name="Google Shape;1675;p114"/>
          <p:cNvCxnSpPr/>
          <p:nvPr/>
        </p:nvCxnSpPr>
        <p:spPr>
          <a:xfrm>
            <a:off x="6369463" y="2898000"/>
            <a:ext cx="488700" cy="600"/>
          </a:xfrm>
          <a:prstGeom prst="bentConnector3">
            <a:avLst>
              <a:gd name="adj1" fmla="val 50000"/>
            </a:avLst>
          </a:prstGeom>
          <a:noFill/>
          <a:ln w="9525" cap="flat" cmpd="sng">
            <a:solidFill>
              <a:schemeClr val="dk1"/>
            </a:solidFill>
            <a:prstDash val="solid"/>
            <a:round/>
            <a:headEnd type="none" w="sm" len="sm"/>
            <a:tailEnd type="none" w="sm" len="sm"/>
          </a:ln>
        </p:spPr>
      </p:cxnSp>
      <p:cxnSp>
        <p:nvCxnSpPr>
          <p:cNvPr id="1676" name="Google Shape;1676;p114"/>
          <p:cNvCxnSpPr>
            <a:stCxn id="1669" idx="0"/>
            <a:endCxn id="1670" idx="2"/>
          </p:cNvCxnSpPr>
          <p:nvPr/>
        </p:nvCxnSpPr>
        <p:spPr>
          <a:xfrm rot="-5400000">
            <a:off x="7238452" y="3399025"/>
            <a:ext cx="545700" cy="600"/>
          </a:xfrm>
          <a:prstGeom prst="bentConnector3">
            <a:avLst>
              <a:gd name="adj1" fmla="val 49991"/>
            </a:avLst>
          </a:prstGeom>
          <a:noFill/>
          <a:ln w="9525" cap="flat" cmpd="sng">
            <a:solidFill>
              <a:schemeClr val="dk1"/>
            </a:solidFill>
            <a:prstDash val="solid"/>
            <a:round/>
            <a:headEnd type="none" w="sm" len="sm"/>
            <a:tailEnd type="none" w="sm" len="sm"/>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115"/>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Datenqualität</a:t>
            </a:r>
            <a:endParaRPr/>
          </a:p>
        </p:txBody>
      </p:sp>
      <p:sp>
        <p:nvSpPr>
          <p:cNvPr id="1682" name="Google Shape;1682;p115"/>
          <p:cNvSpPr txBox="1">
            <a:spLocks noGrp="1"/>
          </p:cNvSpPr>
          <p:nvPr>
            <p:ph type="subTitle" idx="1"/>
          </p:nvPr>
        </p:nvSpPr>
        <p:spPr>
          <a:xfrm>
            <a:off x="689875" y="1203325"/>
            <a:ext cx="6824700" cy="32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Archivo SemiBold"/>
                <a:ea typeface="Archivo SemiBold"/>
                <a:cs typeface="Archivo SemiBold"/>
                <a:sym typeface="Archivo SemiBold"/>
              </a:rPr>
              <a:t>Single-Source-Probleme</a:t>
            </a:r>
            <a:endParaRPr sz="1300">
              <a:latin typeface="Archivo SemiBold"/>
              <a:ea typeface="Archivo SemiBold"/>
              <a:cs typeface="Archivo SemiBold"/>
              <a:sym typeface="Archivo SemiBold"/>
            </a:endParaRPr>
          </a:p>
          <a:p>
            <a:pPr marL="457200" lvl="0" indent="-311150" algn="l" rtl="0">
              <a:spcBef>
                <a:spcPts val="0"/>
              </a:spcBef>
              <a:spcAft>
                <a:spcPts val="0"/>
              </a:spcAft>
              <a:buSzPts val="1300"/>
              <a:buChar char="●"/>
            </a:pPr>
            <a:r>
              <a:rPr lang="en" sz="1300"/>
              <a:t>Fehlen von Schemata (z.B. bei Dateien) und von Integritäts-Constraints </a:t>
            </a:r>
            <a:endParaRPr sz="1300"/>
          </a:p>
          <a:p>
            <a:pPr marL="457200" lvl="0" indent="-311150" algn="l" rtl="0">
              <a:spcBef>
                <a:spcPts val="0"/>
              </a:spcBef>
              <a:spcAft>
                <a:spcPts val="0"/>
              </a:spcAft>
              <a:buSzPts val="1300"/>
              <a:buChar char="●"/>
            </a:pPr>
            <a:r>
              <a:rPr lang="en" sz="1300"/>
              <a:t>Eingabefehler </a:t>
            </a:r>
            <a:endParaRPr sz="1300"/>
          </a:p>
          <a:p>
            <a:pPr marL="457200" lvl="0" indent="-311150" algn="l" rtl="0">
              <a:spcBef>
                <a:spcPts val="0"/>
              </a:spcBef>
              <a:spcAft>
                <a:spcPts val="0"/>
              </a:spcAft>
              <a:buSzPts val="1300"/>
              <a:buChar char="●"/>
            </a:pPr>
            <a:r>
              <a:rPr lang="en" sz="1300"/>
              <a:t>unterschiedliche Änderungsstände </a:t>
            </a:r>
            <a:endParaRPr sz="1300"/>
          </a:p>
          <a:p>
            <a:pPr marL="457200" lvl="0" indent="-311150" algn="l" rtl="0">
              <a:spcBef>
                <a:spcPts val="0"/>
              </a:spcBef>
              <a:spcAft>
                <a:spcPts val="0"/>
              </a:spcAft>
              <a:buSzPts val="1300"/>
              <a:buChar char="●"/>
            </a:pPr>
            <a:r>
              <a:rPr lang="en" sz="1300"/>
              <a:t>Unvollständigkeit</a:t>
            </a:r>
            <a:endParaRPr sz="1300"/>
          </a:p>
          <a:p>
            <a:pPr marL="0" lvl="0" indent="0" algn="l" rtl="0">
              <a:spcBef>
                <a:spcPts val="0"/>
              </a:spcBef>
              <a:spcAft>
                <a:spcPts val="0"/>
              </a:spcAft>
              <a:buNone/>
            </a:pPr>
            <a:endParaRPr sz="1500"/>
          </a:p>
          <a:p>
            <a:pPr marL="0" lvl="0" indent="0" algn="l" rtl="0">
              <a:spcBef>
                <a:spcPts val="0"/>
              </a:spcBef>
              <a:spcAft>
                <a:spcPts val="0"/>
              </a:spcAft>
              <a:buNone/>
            </a:pPr>
            <a:r>
              <a:rPr lang="en" sz="1300" b="1"/>
              <a:t>Multi-Source-Probleme</a:t>
            </a:r>
            <a:endParaRPr sz="1300" b="1"/>
          </a:p>
          <a:p>
            <a:pPr marL="457200" lvl="0" indent="-311150" algn="l" rtl="0">
              <a:spcBef>
                <a:spcPts val="0"/>
              </a:spcBef>
              <a:spcAft>
                <a:spcPts val="0"/>
              </a:spcAft>
              <a:buSzPts val="1300"/>
              <a:buChar char="●"/>
            </a:pPr>
            <a:r>
              <a:rPr lang="en" sz="1300"/>
              <a:t>unterschiedliche Repräsentationen der Instanzdaten </a:t>
            </a:r>
            <a:endParaRPr sz="1300"/>
          </a:p>
          <a:p>
            <a:pPr marL="457200" lvl="0" indent="457200" algn="l" rtl="0">
              <a:spcBef>
                <a:spcPts val="0"/>
              </a:spcBef>
              <a:spcAft>
                <a:spcPts val="0"/>
              </a:spcAft>
              <a:buNone/>
            </a:pPr>
            <a:r>
              <a:rPr lang="en" sz="1300"/>
              <a:t>Wertebereiche (z.B. Geschlecht = {1,2} vs. Gender = {m,w}) </a:t>
            </a:r>
            <a:endParaRPr sz="1300"/>
          </a:p>
          <a:p>
            <a:pPr marL="457200" lvl="0" indent="457200" algn="l" rtl="0">
              <a:spcBef>
                <a:spcPts val="0"/>
              </a:spcBef>
              <a:spcAft>
                <a:spcPts val="0"/>
              </a:spcAft>
              <a:buNone/>
            </a:pPr>
            <a:r>
              <a:rPr lang="en" sz="1300"/>
              <a:t>Einheiten (z.B. Verkauf in EUR vs. Verkauf in Tsd.EUR) </a:t>
            </a:r>
            <a:endParaRPr sz="1300"/>
          </a:p>
          <a:p>
            <a:pPr marL="457200" lvl="0" indent="457200" algn="l" rtl="0">
              <a:spcBef>
                <a:spcPts val="0"/>
              </a:spcBef>
              <a:spcAft>
                <a:spcPts val="0"/>
              </a:spcAft>
              <a:buNone/>
            </a:pPr>
            <a:r>
              <a:rPr lang="en" sz="1300"/>
              <a:t>Genauigkeiten</a:t>
            </a:r>
            <a:endParaRPr sz="1300"/>
          </a:p>
          <a:p>
            <a:pPr marL="457200" lvl="0" indent="-311150" algn="l" rtl="0">
              <a:spcBef>
                <a:spcPts val="0"/>
              </a:spcBef>
              <a:spcAft>
                <a:spcPts val="0"/>
              </a:spcAft>
              <a:buSzPts val="1300"/>
              <a:buChar char="●"/>
            </a:pPr>
            <a:r>
              <a:rPr lang="en" sz="1300"/>
              <a:t>unterschiedliche Änderungsstände und Aggregationsstufen  überlappende, widersprüchliche bzw. inkonsistente Daten</a:t>
            </a:r>
            <a:endParaRPr sz="1300"/>
          </a:p>
          <a:p>
            <a:pPr marL="457200" lvl="0" indent="-311150" algn="l" rtl="0">
              <a:spcBef>
                <a:spcPts val="0"/>
              </a:spcBef>
              <a:spcAft>
                <a:spcPts val="0"/>
              </a:spcAft>
              <a:buSzPts val="1300"/>
              <a:buChar char="●"/>
            </a:pPr>
            <a:r>
              <a:rPr lang="en" sz="1300"/>
              <a:t>Behandlung  von Duplikaten</a:t>
            </a:r>
            <a:endParaRPr sz="1300"/>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116"/>
          <p:cNvSpPr txBox="1">
            <a:spLocks noGrp="1"/>
          </p:cNvSpPr>
          <p:nvPr>
            <p:ph type="title"/>
          </p:nvPr>
        </p:nvSpPr>
        <p:spPr>
          <a:xfrm>
            <a:off x="716550" y="45987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Arten der Heterogenität  </a:t>
            </a:r>
            <a:endParaRPr/>
          </a:p>
        </p:txBody>
      </p:sp>
      <p:sp>
        <p:nvSpPr>
          <p:cNvPr id="1690" name="Google Shape;1690;p116"/>
          <p:cNvSpPr txBox="1"/>
          <p:nvPr/>
        </p:nvSpPr>
        <p:spPr>
          <a:xfrm>
            <a:off x="470075" y="2691725"/>
            <a:ext cx="3416400" cy="656560"/>
          </a:xfrm>
          <a:prstGeom prst="rect">
            <a:avLst/>
          </a:prstGeom>
          <a:solidFill>
            <a:schemeClr val="accent4"/>
          </a:solidFill>
          <a:ln>
            <a:noFill/>
          </a:ln>
        </p:spPr>
        <p:txBody>
          <a:bodyPr spcFirstLastPara="1" wrap="square" lIns="91425" tIns="91425" rIns="91425" bIns="91425" anchor="t" anchorCtr="0">
            <a:spAutoFit/>
          </a:bodyPr>
          <a:lstStyle/>
          <a:p>
            <a:pPr marL="0" lvl="0" indent="0" algn="ctr" rtl="0">
              <a:spcBef>
                <a:spcPts val="1000"/>
              </a:spcBef>
              <a:spcAft>
                <a:spcPts val="1000"/>
              </a:spcAft>
              <a:buNone/>
            </a:pPr>
            <a:r>
              <a:rPr lang="en" dirty="0" err="1">
                <a:solidFill>
                  <a:schemeClr val="dk2"/>
                </a:solidFill>
                <a:latin typeface="Archivo SemiBold"/>
                <a:cs typeface="Archivo SemiBold"/>
                <a:sym typeface="Archivo SemiBold"/>
              </a:rPr>
              <a:t>Semantische</a:t>
            </a:r>
            <a:r>
              <a:rPr lang="en" dirty="0">
                <a:solidFill>
                  <a:schemeClr val="dk2"/>
                </a:solidFill>
                <a:latin typeface="Archivo SemiBold"/>
                <a:ea typeface="Archivo SemiBold"/>
                <a:cs typeface="Archivo SemiBold"/>
                <a:sym typeface="Archivo SemiBold"/>
              </a:rPr>
              <a:t> </a:t>
            </a:r>
            <a:r>
              <a:rPr lang="en" dirty="0" err="1">
                <a:solidFill>
                  <a:schemeClr val="dk2"/>
                </a:solidFill>
                <a:latin typeface="Archivo SemiBold"/>
                <a:ea typeface="Archivo SemiBold"/>
                <a:cs typeface="Archivo SemiBold"/>
                <a:sym typeface="Archivo SemiBold"/>
              </a:rPr>
              <a:t>Heterogenität</a:t>
            </a:r>
            <a:endParaRPr dirty="0">
              <a:solidFill>
                <a:schemeClr val="dk2"/>
              </a:solidFill>
              <a:latin typeface="Archivo SemiBold"/>
              <a:ea typeface="Archivo SemiBold"/>
              <a:cs typeface="Archivo SemiBold"/>
              <a:sym typeface="Archivo SemiBold"/>
            </a:endParaRPr>
          </a:p>
        </p:txBody>
      </p:sp>
      <p:cxnSp>
        <p:nvCxnSpPr>
          <p:cNvPr id="1691" name="Google Shape;1691;p116"/>
          <p:cNvCxnSpPr>
            <a:cxnSpLocks/>
          </p:cNvCxnSpPr>
          <p:nvPr/>
        </p:nvCxnSpPr>
        <p:spPr>
          <a:xfrm rot="16200000" flipH="1">
            <a:off x="5151038" y="716662"/>
            <a:ext cx="1105575" cy="289315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692" name="Google Shape;1692;p116"/>
          <p:cNvCxnSpPr>
            <a:cxnSpLocks/>
          </p:cNvCxnSpPr>
          <p:nvPr/>
        </p:nvCxnSpPr>
        <p:spPr>
          <a:xfrm rot="5400000">
            <a:off x="2677126" y="1123750"/>
            <a:ext cx="1081275" cy="2078975"/>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695" name="Google Shape;1695;p116"/>
          <p:cNvCxnSpPr>
            <a:cxnSpLocks/>
            <a:stCxn id="1690" idx="2"/>
          </p:cNvCxnSpPr>
          <p:nvPr/>
        </p:nvCxnSpPr>
        <p:spPr>
          <a:xfrm rot="5400000">
            <a:off x="1482756" y="3369980"/>
            <a:ext cx="717215" cy="673825"/>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696" name="Google Shape;1696;p116"/>
          <p:cNvCxnSpPr>
            <a:cxnSpLocks/>
            <a:stCxn id="1690" idx="2"/>
          </p:cNvCxnSpPr>
          <p:nvPr/>
        </p:nvCxnSpPr>
        <p:spPr>
          <a:xfrm rot="16200000" flipH="1">
            <a:off x="2945680" y="2580879"/>
            <a:ext cx="717215" cy="2252025"/>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8" name="Google Shape;1690;p116">
            <a:extLst>
              <a:ext uri="{FF2B5EF4-FFF2-40B4-BE49-F238E27FC236}">
                <a16:creationId xmlns:a16="http://schemas.microsoft.com/office/drawing/2014/main" id="{8DE9C669-4030-E3C1-3D19-0DD68907DBBD}"/>
              </a:ext>
            </a:extLst>
          </p:cNvPr>
          <p:cNvSpPr txBox="1"/>
          <p:nvPr/>
        </p:nvSpPr>
        <p:spPr>
          <a:xfrm>
            <a:off x="2613628" y="1178932"/>
            <a:ext cx="3416400" cy="656560"/>
          </a:xfrm>
          <a:prstGeom prst="rect">
            <a:avLst/>
          </a:prstGeom>
          <a:solidFill>
            <a:schemeClr val="accent4"/>
          </a:solidFill>
          <a:ln>
            <a:noFill/>
          </a:ln>
        </p:spPr>
        <p:txBody>
          <a:bodyPr spcFirstLastPara="1" wrap="square" lIns="91425" tIns="91425" rIns="91425" bIns="91425" anchor="t" anchorCtr="0">
            <a:spAutoFit/>
          </a:bodyPr>
          <a:lstStyle/>
          <a:p>
            <a:pPr marL="0" lvl="0" indent="0" algn="ctr" rtl="0">
              <a:spcBef>
                <a:spcPts val="1000"/>
              </a:spcBef>
              <a:spcAft>
                <a:spcPts val="1000"/>
              </a:spcAft>
              <a:buNone/>
            </a:pPr>
            <a:r>
              <a:rPr lang="en" dirty="0" err="1">
                <a:solidFill>
                  <a:schemeClr val="dk2"/>
                </a:solidFill>
                <a:latin typeface="Archivo SemiBold"/>
                <a:ea typeface="Archivo SemiBold"/>
                <a:cs typeface="Archivo SemiBold"/>
                <a:sym typeface="Archivo SemiBold"/>
              </a:rPr>
              <a:t>Heterogenität</a:t>
            </a:r>
            <a:endParaRPr dirty="0">
              <a:solidFill>
                <a:schemeClr val="dk2"/>
              </a:solidFill>
              <a:latin typeface="Archivo SemiBold"/>
              <a:ea typeface="Archivo SemiBold"/>
              <a:cs typeface="Archivo SemiBold"/>
              <a:sym typeface="Archivo SemiBold"/>
            </a:endParaRPr>
          </a:p>
        </p:txBody>
      </p:sp>
      <p:sp>
        <p:nvSpPr>
          <p:cNvPr id="9" name="Google Shape;1690;p116">
            <a:extLst>
              <a:ext uri="{FF2B5EF4-FFF2-40B4-BE49-F238E27FC236}">
                <a16:creationId xmlns:a16="http://schemas.microsoft.com/office/drawing/2014/main" id="{37CC802E-18A7-A678-77D4-6B5EA61D58B9}"/>
              </a:ext>
            </a:extLst>
          </p:cNvPr>
          <p:cNvSpPr txBox="1"/>
          <p:nvPr/>
        </p:nvSpPr>
        <p:spPr>
          <a:xfrm>
            <a:off x="5096226" y="2716025"/>
            <a:ext cx="3416400" cy="656560"/>
          </a:xfrm>
          <a:prstGeom prst="rect">
            <a:avLst/>
          </a:prstGeom>
          <a:solidFill>
            <a:schemeClr val="accent4"/>
          </a:solidFill>
          <a:ln>
            <a:noFill/>
          </a:ln>
        </p:spPr>
        <p:txBody>
          <a:bodyPr spcFirstLastPara="1" wrap="square" lIns="91425" tIns="91425" rIns="91425" bIns="91425" anchor="t" anchorCtr="0">
            <a:spAutoFit/>
          </a:bodyPr>
          <a:lstStyle/>
          <a:p>
            <a:pPr marL="0" lvl="0" indent="0" algn="ctr" rtl="0">
              <a:spcBef>
                <a:spcPts val="1000"/>
              </a:spcBef>
              <a:spcAft>
                <a:spcPts val="1000"/>
              </a:spcAft>
              <a:buNone/>
            </a:pPr>
            <a:r>
              <a:rPr lang="en" dirty="0" err="1">
                <a:solidFill>
                  <a:schemeClr val="dk2"/>
                </a:solidFill>
                <a:latin typeface="Archivo SemiBold"/>
                <a:cs typeface="Archivo SemiBold"/>
                <a:sym typeface="Archivo SemiBold"/>
              </a:rPr>
              <a:t>Strukturelle</a:t>
            </a:r>
            <a:r>
              <a:rPr lang="en" dirty="0">
                <a:solidFill>
                  <a:schemeClr val="dk2"/>
                </a:solidFill>
                <a:latin typeface="Archivo SemiBold"/>
                <a:ea typeface="Archivo SemiBold"/>
                <a:cs typeface="Archivo SemiBold"/>
                <a:sym typeface="Archivo SemiBold"/>
              </a:rPr>
              <a:t> </a:t>
            </a:r>
            <a:r>
              <a:rPr lang="en" dirty="0" err="1">
                <a:solidFill>
                  <a:schemeClr val="dk2"/>
                </a:solidFill>
                <a:latin typeface="Archivo SemiBold"/>
                <a:ea typeface="Archivo SemiBold"/>
                <a:cs typeface="Archivo SemiBold"/>
                <a:sym typeface="Archivo SemiBold"/>
              </a:rPr>
              <a:t>Heterogenität</a:t>
            </a:r>
            <a:endParaRPr dirty="0">
              <a:solidFill>
                <a:schemeClr val="dk2"/>
              </a:solidFill>
              <a:latin typeface="Archivo SemiBold"/>
              <a:ea typeface="Archivo SemiBold"/>
              <a:cs typeface="Archivo SemiBold"/>
              <a:sym typeface="Archivo SemiBold"/>
            </a:endParaRPr>
          </a:p>
        </p:txBody>
      </p:sp>
      <p:sp>
        <p:nvSpPr>
          <p:cNvPr id="10" name="Google Shape;1690;p116">
            <a:extLst>
              <a:ext uri="{FF2B5EF4-FFF2-40B4-BE49-F238E27FC236}">
                <a16:creationId xmlns:a16="http://schemas.microsoft.com/office/drawing/2014/main" id="{2965D7C2-2369-AA28-D7ED-901A3B4C4DA3}"/>
              </a:ext>
            </a:extLst>
          </p:cNvPr>
          <p:cNvSpPr txBox="1"/>
          <p:nvPr/>
        </p:nvSpPr>
        <p:spPr>
          <a:xfrm>
            <a:off x="244549" y="3937320"/>
            <a:ext cx="2519916" cy="656560"/>
          </a:xfrm>
          <a:prstGeom prst="rect">
            <a:avLst/>
          </a:prstGeom>
          <a:solidFill>
            <a:schemeClr val="accent4"/>
          </a:solidFill>
          <a:ln>
            <a:noFill/>
          </a:ln>
        </p:spPr>
        <p:txBody>
          <a:bodyPr spcFirstLastPara="1" wrap="square" lIns="91425" tIns="91425" rIns="91425" bIns="91425" anchor="t" anchorCtr="0">
            <a:spAutoFit/>
          </a:bodyPr>
          <a:lstStyle/>
          <a:p>
            <a:pPr marL="0" lvl="0" indent="0" algn="ctr" rtl="0">
              <a:spcBef>
                <a:spcPts val="1000"/>
              </a:spcBef>
              <a:spcAft>
                <a:spcPts val="1000"/>
              </a:spcAft>
              <a:buNone/>
            </a:pPr>
            <a:r>
              <a:rPr lang="en" dirty="0" err="1">
                <a:solidFill>
                  <a:schemeClr val="dk2"/>
                </a:solidFill>
                <a:latin typeface="Archivo SemiBold"/>
                <a:cs typeface="Archivo SemiBold"/>
                <a:sym typeface="Archivo SemiBold"/>
              </a:rPr>
              <a:t>Attribut</a:t>
            </a:r>
            <a:r>
              <a:rPr lang="en" dirty="0">
                <a:solidFill>
                  <a:schemeClr val="dk2"/>
                </a:solidFill>
                <a:latin typeface="Archivo SemiBold"/>
                <a:ea typeface="Archivo SemiBold"/>
                <a:cs typeface="Archivo SemiBold"/>
                <a:sym typeface="Archivo SemiBold"/>
              </a:rPr>
              <a:t> </a:t>
            </a:r>
            <a:r>
              <a:rPr lang="en" dirty="0" err="1">
                <a:solidFill>
                  <a:schemeClr val="dk2"/>
                </a:solidFill>
                <a:latin typeface="Archivo SemiBold"/>
                <a:ea typeface="Archivo SemiBold"/>
                <a:cs typeface="Archivo SemiBold"/>
                <a:sym typeface="Archivo SemiBold"/>
              </a:rPr>
              <a:t>Heterogenität</a:t>
            </a:r>
            <a:endParaRPr dirty="0">
              <a:solidFill>
                <a:schemeClr val="dk2"/>
              </a:solidFill>
              <a:latin typeface="Archivo SemiBold"/>
              <a:ea typeface="Archivo SemiBold"/>
              <a:cs typeface="Archivo SemiBold"/>
              <a:sym typeface="Archivo SemiBold"/>
            </a:endParaRPr>
          </a:p>
        </p:txBody>
      </p:sp>
      <p:sp>
        <p:nvSpPr>
          <p:cNvPr id="11" name="Google Shape;1690;p116">
            <a:extLst>
              <a:ext uri="{FF2B5EF4-FFF2-40B4-BE49-F238E27FC236}">
                <a16:creationId xmlns:a16="http://schemas.microsoft.com/office/drawing/2014/main" id="{8C1000B2-6959-4B01-1757-FE296D8BA280}"/>
              </a:ext>
            </a:extLst>
          </p:cNvPr>
          <p:cNvSpPr txBox="1"/>
          <p:nvPr/>
        </p:nvSpPr>
        <p:spPr>
          <a:xfrm>
            <a:off x="3232518" y="3939488"/>
            <a:ext cx="2519916" cy="656560"/>
          </a:xfrm>
          <a:prstGeom prst="rect">
            <a:avLst/>
          </a:prstGeom>
          <a:solidFill>
            <a:schemeClr val="accent4"/>
          </a:solidFill>
          <a:ln>
            <a:noFill/>
          </a:ln>
        </p:spPr>
        <p:txBody>
          <a:bodyPr spcFirstLastPara="1" wrap="square" lIns="91425" tIns="91425" rIns="91425" bIns="91425" anchor="t" anchorCtr="0">
            <a:spAutoFit/>
          </a:bodyPr>
          <a:lstStyle/>
          <a:p>
            <a:pPr marL="0" lvl="0" indent="0" algn="ctr" rtl="0">
              <a:spcBef>
                <a:spcPts val="1000"/>
              </a:spcBef>
              <a:spcAft>
                <a:spcPts val="1000"/>
              </a:spcAft>
              <a:buNone/>
            </a:pPr>
            <a:r>
              <a:rPr lang="en" dirty="0" err="1">
                <a:solidFill>
                  <a:schemeClr val="dk2"/>
                </a:solidFill>
                <a:latin typeface="Archivo SemiBold"/>
                <a:cs typeface="Archivo SemiBold"/>
                <a:sym typeface="Archivo SemiBold"/>
              </a:rPr>
              <a:t>Fehlende</a:t>
            </a:r>
            <a:r>
              <a:rPr lang="en" dirty="0">
                <a:solidFill>
                  <a:schemeClr val="dk2"/>
                </a:solidFill>
                <a:latin typeface="Archivo SemiBold"/>
                <a:cs typeface="Archivo SemiBold"/>
                <a:sym typeface="Archivo SemiBold"/>
              </a:rPr>
              <a:t> </a:t>
            </a:r>
            <a:r>
              <a:rPr lang="en" dirty="0" err="1">
                <a:solidFill>
                  <a:schemeClr val="dk2"/>
                </a:solidFill>
                <a:latin typeface="Archivo SemiBold"/>
                <a:cs typeface="Archivo SemiBold"/>
                <a:sym typeface="Archivo SemiBold"/>
              </a:rPr>
              <a:t>Daten</a:t>
            </a:r>
            <a:endParaRPr dirty="0">
              <a:solidFill>
                <a:schemeClr val="dk2"/>
              </a:solidFill>
              <a:latin typeface="Archivo SemiBold"/>
              <a:ea typeface="Archivo SemiBold"/>
              <a:cs typeface="Archivo SemiBold"/>
              <a:sym typeface="Archivo SemiBo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1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Cleaning</a:t>
            </a:r>
            <a:endParaRPr/>
          </a:p>
        </p:txBody>
      </p:sp>
      <p:sp>
        <p:nvSpPr>
          <p:cNvPr id="1702" name="Google Shape;1702;p117"/>
          <p:cNvSpPr txBox="1">
            <a:spLocks noGrp="1"/>
          </p:cNvSpPr>
          <p:nvPr>
            <p:ph type="subTitle" idx="1"/>
          </p:nvPr>
        </p:nvSpPr>
        <p:spPr>
          <a:xfrm>
            <a:off x="597850" y="1256050"/>
            <a:ext cx="7044600" cy="32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a:p>
          <a:p>
            <a:pPr marL="457200" lvl="0" indent="-336550" algn="l" rtl="0">
              <a:spcBef>
                <a:spcPts val="0"/>
              </a:spcBef>
              <a:spcAft>
                <a:spcPts val="0"/>
              </a:spcAft>
              <a:buSzPts val="1700"/>
              <a:buChar char="●"/>
            </a:pPr>
            <a:r>
              <a:rPr lang="en" sz="1500" b="1"/>
              <a:t>Datenanalyse / Profiling </a:t>
            </a:r>
            <a:endParaRPr sz="1500" b="1"/>
          </a:p>
          <a:p>
            <a:pPr marL="914400" lvl="0" indent="0" algn="l" rtl="0">
              <a:spcBef>
                <a:spcPts val="0"/>
              </a:spcBef>
              <a:spcAft>
                <a:spcPts val="0"/>
              </a:spcAft>
              <a:buNone/>
            </a:pPr>
            <a:r>
              <a:rPr lang="en" sz="1500"/>
              <a:t>Entdeckung von Datenfehlern und -inkonsistenzen </a:t>
            </a:r>
            <a:endParaRPr sz="1500"/>
          </a:p>
          <a:p>
            <a:pPr marL="914400" lvl="0" indent="0" algn="l" rtl="0">
              <a:spcBef>
                <a:spcPts val="0"/>
              </a:spcBef>
              <a:spcAft>
                <a:spcPts val="0"/>
              </a:spcAft>
              <a:buNone/>
            </a:pPr>
            <a:r>
              <a:rPr lang="en" sz="1500"/>
              <a:t>manuell bzw. Einsatz von Analysetools  </a:t>
            </a:r>
            <a:endParaRPr sz="1500"/>
          </a:p>
          <a:p>
            <a:pPr marL="457200" lvl="0" indent="-336550" algn="l" rtl="0">
              <a:spcBef>
                <a:spcPts val="0"/>
              </a:spcBef>
              <a:spcAft>
                <a:spcPts val="0"/>
              </a:spcAft>
              <a:buSzPts val="1700"/>
              <a:buChar char="●"/>
            </a:pPr>
            <a:r>
              <a:rPr lang="en" sz="1500" b="1"/>
              <a:t>Definition von Mapping-Regeln und Transformations-Workflows </a:t>
            </a:r>
            <a:endParaRPr sz="1500" b="1"/>
          </a:p>
          <a:p>
            <a:pPr marL="457200" lvl="0" indent="457200" algn="l" rtl="0">
              <a:spcBef>
                <a:spcPts val="0"/>
              </a:spcBef>
              <a:spcAft>
                <a:spcPts val="0"/>
              </a:spcAft>
              <a:buNone/>
            </a:pPr>
            <a:r>
              <a:rPr lang="en" sz="1500"/>
              <a:t>Datentransformationen auf Schemaebene </a:t>
            </a:r>
            <a:endParaRPr sz="1500"/>
          </a:p>
          <a:p>
            <a:pPr marL="457200" lvl="0" indent="457200" algn="l" rtl="0">
              <a:spcBef>
                <a:spcPts val="0"/>
              </a:spcBef>
              <a:spcAft>
                <a:spcPts val="0"/>
              </a:spcAft>
              <a:buNone/>
            </a:pPr>
            <a:r>
              <a:rPr lang="en" sz="1500"/>
              <a:t>Cleaning-Schritte zur Behandlung von Instanzdaten </a:t>
            </a:r>
            <a:endParaRPr sz="1500"/>
          </a:p>
          <a:p>
            <a:pPr marL="457200" lvl="0" indent="-336550" algn="l" rtl="0">
              <a:spcBef>
                <a:spcPts val="0"/>
              </a:spcBef>
              <a:spcAft>
                <a:spcPts val="0"/>
              </a:spcAft>
              <a:buSzPts val="1700"/>
              <a:buChar char="●"/>
            </a:pPr>
            <a:r>
              <a:rPr lang="en" sz="1500" b="1"/>
              <a:t> Transformation </a:t>
            </a:r>
            <a:endParaRPr sz="1500" b="1"/>
          </a:p>
          <a:p>
            <a:pPr marL="914400" lvl="0" indent="0" algn="l" rtl="0">
              <a:spcBef>
                <a:spcPts val="0"/>
              </a:spcBef>
              <a:spcAft>
                <a:spcPts val="0"/>
              </a:spcAft>
              <a:buNone/>
            </a:pPr>
            <a:r>
              <a:rPr lang="en" sz="1500"/>
              <a:t>regelmäßige Ausführung der geprüften Transformationsschritte </a:t>
            </a:r>
            <a:endParaRPr sz="1500"/>
          </a:p>
          <a:p>
            <a:pPr marL="457200" lvl="0" indent="-336550" algn="l" rtl="0">
              <a:spcBef>
                <a:spcPts val="0"/>
              </a:spcBef>
              <a:spcAft>
                <a:spcPts val="0"/>
              </a:spcAft>
              <a:buSzPts val="1700"/>
              <a:buChar char="●"/>
            </a:pPr>
            <a:r>
              <a:rPr lang="en" sz="1500"/>
              <a:t> </a:t>
            </a:r>
            <a:r>
              <a:rPr lang="en" sz="1500" b="1"/>
              <a:t>Rückfluss</a:t>
            </a:r>
            <a:r>
              <a:rPr lang="en" sz="1500"/>
              <a:t> </a:t>
            </a:r>
            <a:endParaRPr sz="1500"/>
          </a:p>
          <a:p>
            <a:pPr marL="914400" lvl="0" indent="0" algn="l" rtl="0">
              <a:spcBef>
                <a:spcPts val="0"/>
              </a:spcBef>
              <a:spcAft>
                <a:spcPts val="0"/>
              </a:spcAft>
              <a:buNone/>
            </a:pPr>
            <a:r>
              <a:rPr lang="en" sz="1500"/>
              <a:t>korrigierter Daten in operative Quellsysteme </a:t>
            </a:r>
            <a:endParaRPr sz="1500"/>
          </a:p>
          <a:p>
            <a:pPr marL="457200" lvl="0" indent="0" algn="l" rtl="0">
              <a:spcBef>
                <a:spcPts val="0"/>
              </a:spcBef>
              <a:spcAft>
                <a:spcPts val="0"/>
              </a:spcAft>
              <a:buNone/>
            </a:pPr>
            <a:endParaRPr/>
          </a:p>
          <a:p>
            <a:pPr marL="457200" lvl="0" indent="0" algn="l" rtl="0">
              <a:spcBef>
                <a:spcPts val="0"/>
              </a:spcBef>
              <a:spcAft>
                <a:spcPts val="0"/>
              </a:spcAft>
              <a:buNone/>
            </a:pP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cxnSp>
        <p:nvCxnSpPr>
          <p:cNvPr id="973" name="Google Shape;973;p59"/>
          <p:cNvCxnSpPr/>
          <p:nvPr/>
        </p:nvCxnSpPr>
        <p:spPr>
          <a:xfrm>
            <a:off x="6463869" y="2758524"/>
            <a:ext cx="796214" cy="569201"/>
          </a:xfrm>
          <a:prstGeom prst="straightConnector1">
            <a:avLst/>
          </a:prstGeom>
          <a:noFill/>
          <a:ln w="38100" cap="flat" cmpd="sng">
            <a:solidFill>
              <a:srgbClr val="9E9E9E"/>
            </a:solidFill>
            <a:prstDash val="solid"/>
            <a:round/>
            <a:headEnd type="none" w="sm" len="sm"/>
            <a:tailEnd type="triangle" w="med" len="med"/>
          </a:ln>
        </p:spPr>
      </p:cxnSp>
      <p:sp>
        <p:nvSpPr>
          <p:cNvPr id="974" name="Google Shape;974;p5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59"/>
          <p:cNvSpPr/>
          <p:nvPr/>
        </p:nvSpPr>
        <p:spPr>
          <a:xfrm>
            <a:off x="1365361" y="1474095"/>
            <a:ext cx="1269598" cy="871335"/>
          </a:xfrm>
          <a:prstGeom prst="flowChartMagneticDisk">
            <a:avLst/>
          </a:prstGeom>
          <a:solidFill>
            <a:schemeClr val="accent2"/>
          </a:solidFill>
          <a:ln w="25400" cap="flat" cmpd="sng">
            <a:solidFill>
              <a:srgbClr val="5354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Operationale</a:t>
            </a:r>
            <a:br>
              <a:rPr lang="en" sz="1400" b="0" i="0" u="none" strike="noStrike" cap="none">
                <a:solidFill>
                  <a:schemeClr val="dk1"/>
                </a:solidFill>
                <a:latin typeface="Arial"/>
                <a:ea typeface="Arial"/>
                <a:cs typeface="Arial"/>
                <a:sym typeface="Arial"/>
              </a:rPr>
            </a:br>
            <a:r>
              <a:rPr lang="en" sz="1400" b="0" i="0" u="none" strike="noStrike" cap="none">
                <a:solidFill>
                  <a:schemeClr val="dk1"/>
                </a:solidFill>
                <a:latin typeface="Arial"/>
                <a:ea typeface="Arial"/>
                <a:cs typeface="Arial"/>
                <a:sym typeface="Arial"/>
              </a:rPr>
              <a:t>DB</a:t>
            </a:r>
            <a:endParaRPr sz="1400" b="0" i="0" u="none" strike="noStrike" cap="none">
              <a:solidFill>
                <a:schemeClr val="lt1"/>
              </a:solidFill>
              <a:latin typeface="Arial"/>
              <a:ea typeface="Arial"/>
              <a:cs typeface="Arial"/>
              <a:sym typeface="Arial"/>
            </a:endParaRPr>
          </a:p>
        </p:txBody>
      </p:sp>
      <p:sp>
        <p:nvSpPr>
          <p:cNvPr id="976" name="Google Shape;976;p59"/>
          <p:cNvSpPr/>
          <p:nvPr/>
        </p:nvSpPr>
        <p:spPr>
          <a:xfrm>
            <a:off x="5047696" y="1970639"/>
            <a:ext cx="1416174" cy="1495571"/>
          </a:xfrm>
          <a:prstGeom prst="flowChartMagneticDisk">
            <a:avLst/>
          </a:prstGeom>
          <a:solidFill>
            <a:srgbClr val="00B0F0"/>
          </a:solidFill>
          <a:ln w="25400" cap="flat" cmpd="sng">
            <a:solidFill>
              <a:srgbClr val="5354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Data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Warehouse</a:t>
            </a:r>
            <a:endParaRPr sz="1400" b="0" i="0" u="none" strike="noStrike" cap="none">
              <a:solidFill>
                <a:srgbClr val="000000"/>
              </a:solidFill>
              <a:latin typeface="Arial"/>
              <a:ea typeface="Arial"/>
              <a:cs typeface="Arial"/>
              <a:sym typeface="Arial"/>
            </a:endParaRPr>
          </a:p>
        </p:txBody>
      </p:sp>
      <p:sp>
        <p:nvSpPr>
          <p:cNvPr id="977" name="Google Shape;977;p59"/>
          <p:cNvSpPr/>
          <p:nvPr/>
        </p:nvSpPr>
        <p:spPr>
          <a:xfrm>
            <a:off x="1351367" y="3366144"/>
            <a:ext cx="1269598" cy="871335"/>
          </a:xfrm>
          <a:prstGeom prst="flowChartMagneticDisk">
            <a:avLst/>
          </a:prstGeom>
          <a:solidFill>
            <a:schemeClr val="accent2"/>
          </a:solidFill>
          <a:ln w="25400" cap="flat" cmpd="sng">
            <a:solidFill>
              <a:srgbClr val="5354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Operationale</a:t>
            </a:r>
            <a:br>
              <a:rPr lang="en" sz="1400" b="0" i="0" u="none" strike="noStrike" cap="none">
                <a:solidFill>
                  <a:schemeClr val="dk1"/>
                </a:solidFill>
                <a:latin typeface="Arial"/>
                <a:ea typeface="Arial"/>
                <a:cs typeface="Arial"/>
                <a:sym typeface="Arial"/>
              </a:rPr>
            </a:br>
            <a:r>
              <a:rPr lang="en" sz="1400" b="0" i="0" u="none" strike="noStrike" cap="none">
                <a:solidFill>
                  <a:schemeClr val="dk1"/>
                </a:solidFill>
                <a:latin typeface="Arial"/>
                <a:ea typeface="Arial"/>
                <a:cs typeface="Arial"/>
                <a:sym typeface="Arial"/>
              </a:rPr>
              <a:t>DB</a:t>
            </a:r>
            <a:endParaRPr sz="1400" b="0" i="0" u="none" strike="noStrike" cap="none">
              <a:solidFill>
                <a:schemeClr val="lt1"/>
              </a:solidFill>
              <a:latin typeface="Arial"/>
              <a:ea typeface="Arial"/>
              <a:cs typeface="Arial"/>
              <a:sym typeface="Arial"/>
            </a:endParaRPr>
          </a:p>
        </p:txBody>
      </p:sp>
      <p:cxnSp>
        <p:nvCxnSpPr>
          <p:cNvPr id="978" name="Google Shape;978;p59"/>
          <p:cNvCxnSpPr>
            <a:stCxn id="975" idx="4"/>
          </p:cNvCxnSpPr>
          <p:nvPr/>
        </p:nvCxnSpPr>
        <p:spPr>
          <a:xfrm>
            <a:off x="2634959" y="1909763"/>
            <a:ext cx="674100" cy="641700"/>
          </a:xfrm>
          <a:prstGeom prst="straightConnector1">
            <a:avLst/>
          </a:prstGeom>
          <a:noFill/>
          <a:ln w="38100" cap="flat" cmpd="sng">
            <a:solidFill>
              <a:schemeClr val="dk1"/>
            </a:solidFill>
            <a:prstDash val="solid"/>
            <a:round/>
            <a:headEnd type="none" w="sm" len="sm"/>
            <a:tailEnd type="triangle" w="med" len="med"/>
          </a:ln>
        </p:spPr>
      </p:cxnSp>
      <p:cxnSp>
        <p:nvCxnSpPr>
          <p:cNvPr id="979" name="Google Shape;979;p59"/>
          <p:cNvCxnSpPr/>
          <p:nvPr/>
        </p:nvCxnSpPr>
        <p:spPr>
          <a:xfrm rot="10800000" flipH="1">
            <a:off x="2631700" y="3133655"/>
            <a:ext cx="705859" cy="713258"/>
          </a:xfrm>
          <a:prstGeom prst="straightConnector1">
            <a:avLst/>
          </a:prstGeom>
          <a:noFill/>
          <a:ln w="38100" cap="flat" cmpd="sng">
            <a:solidFill>
              <a:schemeClr val="dk1"/>
            </a:solidFill>
            <a:prstDash val="solid"/>
            <a:round/>
            <a:headEnd type="none" w="sm" len="sm"/>
            <a:tailEnd type="triangle" w="med" len="med"/>
          </a:ln>
        </p:spPr>
      </p:cxnSp>
      <p:sp>
        <p:nvSpPr>
          <p:cNvPr id="980" name="Google Shape;980;p59"/>
          <p:cNvSpPr txBox="1"/>
          <p:nvPr/>
        </p:nvSpPr>
        <p:spPr>
          <a:xfrm>
            <a:off x="1669730" y="583553"/>
            <a:ext cx="1133644"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000000"/>
                </a:solidFill>
                <a:latin typeface="Archivo SemiBold"/>
                <a:ea typeface="Archivo SemiBold"/>
                <a:cs typeface="Archivo SemiBold"/>
                <a:sym typeface="Archivo SemiBold"/>
              </a:rPr>
              <a:t>OLTP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59"/>
          <p:cNvSpPr txBox="1"/>
          <p:nvPr/>
        </p:nvSpPr>
        <p:spPr>
          <a:xfrm>
            <a:off x="6577842" y="578944"/>
            <a:ext cx="1165704"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000000"/>
                </a:solidFill>
                <a:latin typeface="Archivo SemiBold"/>
                <a:ea typeface="Archivo SemiBold"/>
                <a:cs typeface="Archivo SemiBold"/>
                <a:sym typeface="Archivo SemiBold"/>
              </a:rPr>
              <a:t>OLAP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82" name="Google Shape;982;p59" descr="Data Mining Icons - Download Free Vector Icons | Noun Project"/>
          <p:cNvPicPr preferRelativeResize="0"/>
          <p:nvPr/>
        </p:nvPicPr>
        <p:blipFill rotWithShape="1">
          <a:blip r:embed="rId3">
            <a:alphaModFix amt="30000"/>
          </a:blip>
          <a:srcRect/>
          <a:stretch/>
        </p:blipFill>
        <p:spPr>
          <a:xfrm>
            <a:off x="7180464" y="3390405"/>
            <a:ext cx="1155009" cy="1155009"/>
          </a:xfrm>
          <a:prstGeom prst="rect">
            <a:avLst/>
          </a:prstGeom>
          <a:noFill/>
          <a:ln>
            <a:noFill/>
          </a:ln>
        </p:spPr>
      </p:pic>
      <p:sp>
        <p:nvSpPr>
          <p:cNvPr id="983" name="Google Shape;983;p59"/>
          <p:cNvSpPr txBox="1"/>
          <p:nvPr/>
        </p:nvSpPr>
        <p:spPr>
          <a:xfrm>
            <a:off x="6858000" y="2283263"/>
            <a:ext cx="196444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Business Intelligence</a:t>
            </a:r>
            <a:endParaRPr sz="1400" b="0" i="0" u="none" strike="noStrike" cap="none">
              <a:solidFill>
                <a:srgbClr val="000000"/>
              </a:solidFill>
              <a:latin typeface="Arial"/>
              <a:ea typeface="Arial"/>
              <a:cs typeface="Arial"/>
              <a:sym typeface="Arial"/>
            </a:endParaRPr>
          </a:p>
        </p:txBody>
      </p:sp>
      <p:cxnSp>
        <p:nvCxnSpPr>
          <p:cNvPr id="984" name="Google Shape;984;p59"/>
          <p:cNvCxnSpPr/>
          <p:nvPr/>
        </p:nvCxnSpPr>
        <p:spPr>
          <a:xfrm rot="10800000" flipH="1">
            <a:off x="6463869" y="2053328"/>
            <a:ext cx="623181" cy="690190"/>
          </a:xfrm>
          <a:prstGeom prst="straightConnector1">
            <a:avLst/>
          </a:prstGeom>
          <a:noFill/>
          <a:ln w="38100" cap="flat" cmpd="sng">
            <a:solidFill>
              <a:schemeClr val="dk1"/>
            </a:solidFill>
            <a:prstDash val="solid"/>
            <a:round/>
            <a:headEnd type="none" w="sm" len="sm"/>
            <a:tailEnd type="triangle" w="med" len="med"/>
          </a:ln>
        </p:spPr>
      </p:cxnSp>
      <p:pic>
        <p:nvPicPr>
          <p:cNvPr id="985" name="Google Shape;985;p59" descr="Refresh Icon | Line Iconset | IconsMind"/>
          <p:cNvPicPr preferRelativeResize="0"/>
          <p:nvPr/>
        </p:nvPicPr>
        <p:blipFill rotWithShape="1">
          <a:blip r:embed="rId4">
            <a:alphaModFix/>
          </a:blip>
          <a:srcRect/>
          <a:stretch/>
        </p:blipFill>
        <p:spPr>
          <a:xfrm rot="10800000" flipH="1">
            <a:off x="4526838" y="2909176"/>
            <a:ext cx="418546" cy="418546"/>
          </a:xfrm>
          <a:prstGeom prst="rect">
            <a:avLst/>
          </a:prstGeom>
          <a:noFill/>
          <a:ln>
            <a:noFill/>
          </a:ln>
        </p:spPr>
      </p:pic>
      <p:pic>
        <p:nvPicPr>
          <p:cNvPr id="986" name="Google Shape;986;p59"/>
          <p:cNvPicPr preferRelativeResize="0"/>
          <p:nvPr/>
        </p:nvPicPr>
        <p:blipFill rotWithShape="1">
          <a:blip r:embed="rId5">
            <a:alphaModFix/>
          </a:blip>
          <a:srcRect/>
          <a:stretch/>
        </p:blipFill>
        <p:spPr>
          <a:xfrm>
            <a:off x="7042093" y="1170341"/>
            <a:ext cx="1215709" cy="1215709"/>
          </a:xfrm>
          <a:prstGeom prst="rect">
            <a:avLst/>
          </a:prstGeom>
          <a:noFill/>
          <a:ln>
            <a:noFill/>
          </a:ln>
        </p:spPr>
      </p:pic>
      <p:sp>
        <p:nvSpPr>
          <p:cNvPr id="987" name="Google Shape;987;p59"/>
          <p:cNvSpPr txBox="1"/>
          <p:nvPr/>
        </p:nvSpPr>
        <p:spPr>
          <a:xfrm>
            <a:off x="7226021" y="4362164"/>
            <a:ext cx="121022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FBFBF"/>
                </a:solidFill>
                <a:latin typeface="Arial"/>
                <a:ea typeface="Arial"/>
                <a:cs typeface="Arial"/>
                <a:sym typeface="Arial"/>
              </a:rPr>
              <a:t>Data Mining</a:t>
            </a:r>
            <a:endParaRPr sz="1400" b="0" i="0" u="none" strike="noStrike" cap="none">
              <a:solidFill>
                <a:srgbClr val="BFBFBF"/>
              </a:solidFill>
              <a:latin typeface="Arial"/>
              <a:ea typeface="Arial"/>
              <a:cs typeface="Arial"/>
              <a:sym typeface="Arial"/>
            </a:endParaRPr>
          </a:p>
        </p:txBody>
      </p:sp>
      <p:sp>
        <p:nvSpPr>
          <p:cNvPr id="988" name="Google Shape;988;p59"/>
          <p:cNvSpPr txBox="1"/>
          <p:nvPr/>
        </p:nvSpPr>
        <p:spPr>
          <a:xfrm>
            <a:off x="6048561" y="968301"/>
            <a:ext cx="248514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Online analytical processing</a:t>
            </a:r>
            <a:endParaRPr sz="1400" b="0" i="0" u="none" strike="noStrike" cap="none">
              <a:solidFill>
                <a:srgbClr val="000000"/>
              </a:solidFill>
              <a:latin typeface="Arial"/>
              <a:ea typeface="Arial"/>
              <a:cs typeface="Arial"/>
              <a:sym typeface="Arial"/>
            </a:endParaRPr>
          </a:p>
        </p:txBody>
      </p:sp>
      <p:sp>
        <p:nvSpPr>
          <p:cNvPr id="989" name="Google Shape;989;p59"/>
          <p:cNvSpPr txBox="1"/>
          <p:nvPr/>
        </p:nvSpPr>
        <p:spPr>
          <a:xfrm>
            <a:off x="873760" y="1026434"/>
            <a:ext cx="276957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Online transactional processing</a:t>
            </a:r>
            <a:endParaRPr sz="1400" b="0" i="0" u="none" strike="noStrike" cap="none">
              <a:solidFill>
                <a:srgbClr val="000000"/>
              </a:solidFill>
              <a:latin typeface="Arial"/>
              <a:ea typeface="Arial"/>
              <a:cs typeface="Arial"/>
              <a:sym typeface="Arial"/>
            </a:endParaRPr>
          </a:p>
        </p:txBody>
      </p:sp>
      <p:grpSp>
        <p:nvGrpSpPr>
          <p:cNvPr id="990" name="Google Shape;990;p59"/>
          <p:cNvGrpSpPr/>
          <p:nvPr/>
        </p:nvGrpSpPr>
        <p:grpSpPr>
          <a:xfrm>
            <a:off x="687859" y="2592194"/>
            <a:ext cx="2596614" cy="758952"/>
            <a:chOff x="675751" y="2551414"/>
            <a:chExt cx="2596614" cy="758952"/>
          </a:xfrm>
        </p:grpSpPr>
        <p:cxnSp>
          <p:nvCxnSpPr>
            <p:cNvPr id="991" name="Google Shape;991;p59"/>
            <p:cNvCxnSpPr/>
            <p:nvPr/>
          </p:nvCxnSpPr>
          <p:spPr>
            <a:xfrm rot="10800000" flipH="1">
              <a:off x="1728567" y="2777346"/>
              <a:ext cx="1543798" cy="42260"/>
            </a:xfrm>
            <a:prstGeom prst="straightConnector1">
              <a:avLst/>
            </a:prstGeom>
            <a:noFill/>
            <a:ln w="38100" cap="flat" cmpd="sng">
              <a:solidFill>
                <a:schemeClr val="dk1"/>
              </a:solidFill>
              <a:prstDash val="solid"/>
              <a:round/>
              <a:headEnd type="none" w="sm" len="sm"/>
              <a:tailEnd type="triangle" w="med" len="med"/>
            </a:ln>
          </p:spPr>
        </p:cxnSp>
        <p:grpSp>
          <p:nvGrpSpPr>
            <p:cNvPr id="992" name="Google Shape;992;p59"/>
            <p:cNvGrpSpPr/>
            <p:nvPr/>
          </p:nvGrpSpPr>
          <p:grpSpPr>
            <a:xfrm>
              <a:off x="675751" y="2551414"/>
              <a:ext cx="1060704" cy="758952"/>
              <a:chOff x="675751" y="2551414"/>
              <a:chExt cx="1060704" cy="758952"/>
            </a:xfrm>
          </p:grpSpPr>
          <p:sp>
            <p:nvSpPr>
              <p:cNvPr id="993" name="Google Shape;993;p59"/>
              <p:cNvSpPr/>
              <p:nvPr/>
            </p:nvSpPr>
            <p:spPr>
              <a:xfrm>
                <a:off x="675751" y="2551414"/>
                <a:ext cx="1060704" cy="758952"/>
              </a:xfrm>
              <a:prstGeom prst="flowChartMultidocument">
                <a:avLst/>
              </a:prstGeom>
              <a:solidFill>
                <a:schemeClr val="accent2"/>
              </a:solidFill>
              <a:ln w="25400" cap="flat" cmpd="sng">
                <a:solidFill>
                  <a:srgbClr val="5354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4" name="Google Shape;994;p59"/>
              <p:cNvSpPr txBox="1"/>
              <p:nvPr/>
            </p:nvSpPr>
            <p:spPr>
              <a:xfrm>
                <a:off x="832448" y="2785098"/>
                <a:ext cx="8595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Files</a:t>
                </a:r>
                <a:endParaRPr sz="1400" b="0" i="0" u="none" strike="noStrike" cap="none">
                  <a:solidFill>
                    <a:srgbClr val="000000"/>
                  </a:solidFill>
                  <a:latin typeface="Arial"/>
                  <a:ea typeface="Arial"/>
                  <a:cs typeface="Arial"/>
                  <a:sym typeface="Arial"/>
                </a:endParaRPr>
              </a:p>
            </p:txBody>
          </p:sp>
        </p:grpSp>
      </p:grpSp>
      <p:sp>
        <p:nvSpPr>
          <p:cNvPr id="995" name="Google Shape;995;p59"/>
          <p:cNvSpPr/>
          <p:nvPr/>
        </p:nvSpPr>
        <p:spPr>
          <a:xfrm>
            <a:off x="3308948" y="1846635"/>
            <a:ext cx="1115568" cy="2048414"/>
          </a:xfrm>
          <a:prstGeom prst="rect">
            <a:avLst/>
          </a:prstGeom>
          <a:solidFill>
            <a:srgbClr val="92D050"/>
          </a:solidFill>
          <a:ln w="25400" cap="flat" cmpd="sng">
            <a:solidFill>
              <a:srgbClr val="5354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a:solidFill>
                  <a:schemeClr val="dk1"/>
                </a:solidFill>
                <a:latin typeface="Archivo SemiBold"/>
                <a:ea typeface="Archivo SemiBold"/>
                <a:cs typeface="Archivo SemiBold"/>
                <a:sym typeface="Archivo SemiBold"/>
              </a:rPr>
              <a:t>ETL</a:t>
            </a:r>
            <a:endParaRPr sz="2000" b="0" i="0" u="none" strike="noStrike" cap="none">
              <a:solidFill>
                <a:schemeClr val="dk1"/>
              </a:solidFill>
              <a:latin typeface="Arial"/>
              <a:ea typeface="Arial"/>
              <a:cs typeface="Arial"/>
              <a:sym typeface="Arial"/>
            </a:endParaRPr>
          </a:p>
        </p:txBody>
      </p:sp>
      <p:cxnSp>
        <p:nvCxnSpPr>
          <p:cNvPr id="996" name="Google Shape;996;p59"/>
          <p:cNvCxnSpPr/>
          <p:nvPr/>
        </p:nvCxnSpPr>
        <p:spPr>
          <a:xfrm>
            <a:off x="4450189" y="2818126"/>
            <a:ext cx="627580" cy="0"/>
          </a:xfrm>
          <a:prstGeom prst="straightConnector1">
            <a:avLst/>
          </a:prstGeom>
          <a:noFill/>
          <a:ln w="38100" cap="flat" cmpd="sng">
            <a:solidFill>
              <a:schemeClr val="dk1"/>
            </a:solidFill>
            <a:prstDash val="solid"/>
            <a:round/>
            <a:headEnd type="none" w="sm" len="sm"/>
            <a:tailEnd type="triangle" w="med" len="med"/>
          </a:ln>
        </p:spPr>
      </p:cxnSp>
      <p:sp>
        <p:nvSpPr>
          <p:cNvPr id="997" name="Google Shape;997;p59"/>
          <p:cNvSpPr txBox="1"/>
          <p:nvPr/>
        </p:nvSpPr>
        <p:spPr>
          <a:xfrm>
            <a:off x="3226956" y="3967909"/>
            <a:ext cx="1197560"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Extract</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Transform</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Load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7" name="Google Shape;1707;p118"/>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Datenintegration und -bereinigung</a:t>
            </a:r>
            <a:endParaRPr/>
          </a:p>
        </p:txBody>
      </p:sp>
      <p:sp>
        <p:nvSpPr>
          <p:cNvPr id="1708" name="Google Shape;1708;p118"/>
          <p:cNvSpPr txBox="1">
            <a:spLocks noGrp="1"/>
          </p:cNvSpPr>
          <p:nvPr>
            <p:ph type="subTitle" idx="1"/>
          </p:nvPr>
        </p:nvSpPr>
        <p:spPr>
          <a:xfrm>
            <a:off x="659775" y="1248500"/>
            <a:ext cx="7517400" cy="38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ETL: Integration auf 2 Ebenen</a:t>
            </a:r>
            <a:endParaRPr/>
          </a:p>
          <a:p>
            <a:pPr marL="0" lvl="0" indent="0" algn="l" rtl="0">
              <a:spcBef>
                <a:spcPts val="0"/>
              </a:spcBef>
              <a:spcAft>
                <a:spcPts val="0"/>
              </a:spcAft>
              <a:buNone/>
            </a:pPr>
            <a:endParaRPr/>
          </a:p>
          <a:p>
            <a:pPr marL="0" lvl="0" indent="0" algn="l" rtl="0">
              <a:spcBef>
                <a:spcPts val="0"/>
              </a:spcBef>
              <a:spcAft>
                <a:spcPts val="0"/>
              </a:spcAft>
              <a:buNone/>
            </a:pPr>
            <a:r>
              <a:rPr lang="en" b="1"/>
              <a:t>Schema Integration </a:t>
            </a:r>
            <a:endParaRPr b="1"/>
          </a:p>
          <a:p>
            <a:pPr marL="457200" lvl="0" indent="-330200" algn="l" rtl="0">
              <a:spcBef>
                <a:spcPts val="0"/>
              </a:spcBef>
              <a:spcAft>
                <a:spcPts val="0"/>
              </a:spcAft>
              <a:buSzPts val="1600"/>
              <a:buChar char="●"/>
            </a:pPr>
            <a:r>
              <a:rPr lang="en"/>
              <a:t>Abbildung von Quell Schemata auf Data-Warehouse-Schema: Schema Matching </a:t>
            </a:r>
            <a:endParaRPr/>
          </a:p>
          <a:p>
            <a:pPr marL="457200" lvl="0" indent="-330200" algn="l" rtl="0">
              <a:spcBef>
                <a:spcPts val="0"/>
              </a:spcBef>
              <a:spcAft>
                <a:spcPts val="0"/>
              </a:spcAft>
              <a:buSzPts val="1600"/>
              <a:buChar char="●"/>
            </a:pPr>
            <a:r>
              <a:rPr lang="en"/>
              <a:t>Adressierung der semantischen Heterogenität (Namenskonflikte, strukturelle Konflikte) </a:t>
            </a:r>
            <a:endParaRPr/>
          </a:p>
          <a:p>
            <a:pPr marL="0" lvl="0" indent="0" algn="l" rtl="0">
              <a:spcBef>
                <a:spcPts val="0"/>
              </a:spcBef>
              <a:spcAft>
                <a:spcPts val="0"/>
              </a:spcAft>
              <a:buNone/>
            </a:pPr>
            <a:endParaRPr/>
          </a:p>
          <a:p>
            <a:pPr marL="0" lvl="0" indent="0" algn="l" rtl="0">
              <a:spcBef>
                <a:spcPts val="0"/>
              </a:spcBef>
              <a:spcAft>
                <a:spcPts val="0"/>
              </a:spcAft>
              <a:buNone/>
            </a:pPr>
            <a:r>
              <a:rPr lang="en" b="1"/>
              <a:t>Datenintegration / Data Cleaning </a:t>
            </a:r>
            <a:endParaRPr b="1"/>
          </a:p>
          <a:p>
            <a:pPr marL="457200" lvl="0" indent="-330200" algn="l" rtl="0">
              <a:spcBef>
                <a:spcPts val="0"/>
              </a:spcBef>
              <a:spcAft>
                <a:spcPts val="0"/>
              </a:spcAft>
              <a:buSzPts val="1600"/>
              <a:buChar char="●"/>
            </a:pPr>
            <a:r>
              <a:rPr lang="en"/>
              <a:t>Transformation heterogener Daten in einheitliche, durch Data Warehouse Schema vorgeschriebene Repräsentation </a:t>
            </a:r>
            <a:endParaRPr/>
          </a:p>
          <a:p>
            <a:pPr marL="457200" lvl="0" indent="-330200" algn="l" rtl="0">
              <a:spcBef>
                <a:spcPts val="0"/>
              </a:spcBef>
              <a:spcAft>
                <a:spcPts val="0"/>
              </a:spcAft>
              <a:buSzPts val="1600"/>
              <a:buChar char="●"/>
            </a:pPr>
            <a:r>
              <a:rPr lang="en"/>
              <a:t>Entdeckung und Behebung von Daten Qualitätsproblemen </a:t>
            </a:r>
            <a:endParaRPr/>
          </a:p>
          <a:p>
            <a:pPr marL="457200" lvl="0" indent="-330200" algn="l" rtl="0">
              <a:spcBef>
                <a:spcPts val="0"/>
              </a:spcBef>
              <a:spcAft>
                <a:spcPts val="0"/>
              </a:spcAft>
              <a:buSzPts val="1600"/>
              <a:buChar char="●"/>
            </a:pPr>
            <a:r>
              <a:rPr lang="en"/>
              <a:t>Entdeckung äquivalenter Objekte (Korrespondenzen auf Instanzebene): Entity Matching / Duplikat Behandlung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p119"/>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Namenskonflikte</a:t>
            </a:r>
            <a:endParaRPr/>
          </a:p>
        </p:txBody>
      </p:sp>
      <p:sp>
        <p:nvSpPr>
          <p:cNvPr id="1714" name="Google Shape;1714;p119"/>
          <p:cNvSpPr txBox="1">
            <a:spLocks noGrp="1"/>
          </p:cNvSpPr>
          <p:nvPr>
            <p:ph type="subTitle" idx="1"/>
          </p:nvPr>
        </p:nvSpPr>
        <p:spPr>
          <a:xfrm>
            <a:off x="659775" y="1248500"/>
            <a:ext cx="75174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Synonyme:</a:t>
            </a:r>
            <a:r>
              <a:rPr lang="en" sz="1600"/>
              <a:t> unterschiedliche Namen für dasselbe Konzept</a:t>
            </a:r>
            <a:endParaRPr sz="1600"/>
          </a:p>
          <a:p>
            <a:pPr marL="1371600" lvl="0" indent="-342900" algn="l" rtl="0">
              <a:spcBef>
                <a:spcPts val="0"/>
              </a:spcBef>
              <a:spcAft>
                <a:spcPts val="0"/>
              </a:spcAft>
              <a:buSzPts val="1800"/>
              <a:buChar char="●"/>
            </a:pPr>
            <a:r>
              <a:rPr lang="en" sz="1600"/>
              <a:t> Kunde - Partner </a:t>
            </a:r>
            <a:endParaRPr sz="1600"/>
          </a:p>
          <a:p>
            <a:pPr marL="1371600" lvl="0" indent="-342900" algn="l" rtl="0">
              <a:spcBef>
                <a:spcPts val="0"/>
              </a:spcBef>
              <a:spcAft>
                <a:spcPts val="0"/>
              </a:spcAft>
              <a:buSzPts val="1800"/>
              <a:buChar char="●"/>
            </a:pPr>
            <a:r>
              <a:rPr lang="en" sz="1600"/>
              <a:t>Kunde.Adresse - Partner.Anschrift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b="1"/>
              <a:t>Homonyme:</a:t>
            </a:r>
            <a:r>
              <a:rPr lang="en" sz="1600"/>
              <a:t> gleiche Namen für verschiedene Konzepte</a:t>
            </a:r>
            <a:endParaRPr sz="1600"/>
          </a:p>
          <a:p>
            <a:pPr marL="1371600" lvl="0" indent="-342900" algn="l" rtl="0">
              <a:spcBef>
                <a:spcPts val="0"/>
              </a:spcBef>
              <a:spcAft>
                <a:spcPts val="0"/>
              </a:spcAft>
              <a:buSzPts val="1800"/>
              <a:buChar char="●"/>
            </a:pPr>
            <a:r>
              <a:rPr lang="en" sz="1600"/>
              <a:t>(Kunde.)Name &lt;&gt; (Firma.)Name    (Kunde ist Ansprechpartner)</a:t>
            </a:r>
            <a:endParaRPr sz="1600"/>
          </a:p>
          <a:p>
            <a:pPr marL="1371600" lvl="0" indent="0" algn="l" rtl="0">
              <a:spcBef>
                <a:spcPts val="0"/>
              </a:spcBef>
              <a:spcAft>
                <a:spcPts val="0"/>
              </a:spcAft>
              <a:buNone/>
            </a:pPr>
            <a:endParaRPr sz="1600"/>
          </a:p>
          <a:p>
            <a:pPr marL="0" lvl="0" indent="0" algn="l" rtl="0">
              <a:spcBef>
                <a:spcPts val="0"/>
              </a:spcBef>
              <a:spcAft>
                <a:spcPts val="0"/>
              </a:spcAft>
              <a:buNone/>
            </a:pPr>
            <a:r>
              <a:rPr lang="en" sz="1600" b="1"/>
              <a:t> Hyponymie/Hyperonyme:</a:t>
            </a:r>
            <a:r>
              <a:rPr lang="en" sz="1600"/>
              <a:t> Unter-/Oberbegriffe </a:t>
            </a:r>
            <a:endParaRPr sz="16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120"/>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Strukturelle Konflikte</a:t>
            </a:r>
            <a:endParaRPr sz="3600"/>
          </a:p>
        </p:txBody>
      </p:sp>
      <p:sp>
        <p:nvSpPr>
          <p:cNvPr id="1720" name="Google Shape;1720;p120"/>
          <p:cNvSpPr txBox="1">
            <a:spLocks noGrp="1"/>
          </p:cNvSpPr>
          <p:nvPr>
            <p:ph type="subTitle" idx="1"/>
          </p:nvPr>
        </p:nvSpPr>
        <p:spPr>
          <a:xfrm>
            <a:off x="817875" y="1256050"/>
            <a:ext cx="6824700" cy="32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 sz="1600"/>
              <a:t>unterschiedliche (Schlüssel NR - NUM)</a:t>
            </a:r>
            <a:endParaRPr sz="1600"/>
          </a:p>
          <a:p>
            <a:pPr marL="457200" lvl="0" indent="-342900" algn="l" rtl="0">
              <a:spcBef>
                <a:spcPts val="0"/>
              </a:spcBef>
              <a:spcAft>
                <a:spcPts val="0"/>
              </a:spcAft>
              <a:buSzPts val="1800"/>
              <a:buChar char="●"/>
            </a:pPr>
            <a:r>
              <a:rPr lang="en" sz="1600"/>
              <a:t>unterschiedliche Attributmengen, fehlende Attribute </a:t>
            </a:r>
            <a:endParaRPr sz="1600"/>
          </a:p>
          <a:p>
            <a:pPr marL="457200" lvl="0" indent="-342900" algn="l" rtl="0">
              <a:spcBef>
                <a:spcPts val="0"/>
              </a:spcBef>
              <a:spcAft>
                <a:spcPts val="0"/>
              </a:spcAft>
              <a:buSzPts val="1800"/>
              <a:buChar char="●"/>
            </a:pPr>
            <a:r>
              <a:rPr lang="en" sz="1600"/>
              <a:t>unterschiedliche Abstraktionsebenen (Generalisierung, Aggregation)</a:t>
            </a:r>
            <a:endParaRPr sz="1600"/>
          </a:p>
          <a:p>
            <a:pPr marL="457200" lvl="0" indent="-342900" algn="l" rtl="0">
              <a:spcBef>
                <a:spcPts val="0"/>
              </a:spcBef>
              <a:spcAft>
                <a:spcPts val="0"/>
              </a:spcAft>
              <a:buSzPts val="1800"/>
              <a:buChar char="●"/>
            </a:pPr>
            <a:r>
              <a:rPr lang="en" sz="1600"/>
              <a:t>unterschiedliche Realitäts Ausschnitte </a:t>
            </a:r>
            <a:endParaRPr sz="1600"/>
          </a:p>
          <a:p>
            <a:pPr marL="457200" lvl="0" indent="0" algn="l" rtl="0">
              <a:spcBef>
                <a:spcPts val="0"/>
              </a:spcBef>
              <a:spcAft>
                <a:spcPts val="0"/>
              </a:spcAft>
              <a:buNone/>
            </a:pPr>
            <a:r>
              <a:rPr lang="en"/>
              <a:t>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sp>
        <p:nvSpPr>
          <p:cNvPr id="1725" name="Google Shape;1725;p121"/>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Strukturelle Konflikte</a:t>
            </a:r>
            <a:endParaRPr/>
          </a:p>
        </p:txBody>
      </p:sp>
      <p:sp>
        <p:nvSpPr>
          <p:cNvPr id="1726" name="Google Shape;1726;p121"/>
          <p:cNvSpPr txBox="1">
            <a:spLocks noGrp="1"/>
          </p:cNvSpPr>
          <p:nvPr>
            <p:ph type="subTitle" idx="1"/>
          </p:nvPr>
        </p:nvSpPr>
        <p:spPr>
          <a:xfrm>
            <a:off x="817875" y="1256050"/>
            <a:ext cx="7035300" cy="32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a:p>
          <a:p>
            <a:pPr marL="0" lvl="0" indent="0" algn="l" rtl="0">
              <a:spcBef>
                <a:spcPts val="0"/>
              </a:spcBef>
              <a:spcAft>
                <a:spcPts val="0"/>
              </a:spcAft>
              <a:buNone/>
            </a:pPr>
            <a:r>
              <a:rPr lang="en" sz="1500" b="1"/>
              <a:t>Attribut - Entities Konflikte </a:t>
            </a:r>
            <a:endParaRPr sz="1500" b="1"/>
          </a:p>
          <a:p>
            <a:pPr marL="457200" lvl="0" indent="-336550" algn="l" rtl="0">
              <a:spcBef>
                <a:spcPts val="0"/>
              </a:spcBef>
              <a:spcAft>
                <a:spcPts val="0"/>
              </a:spcAft>
              <a:buSzPts val="1700"/>
              <a:buChar char="●"/>
            </a:pPr>
            <a:r>
              <a:rPr lang="en" sz="1500"/>
              <a:t>Repräsentation von Attributen als eigenständige Entities/Relationen</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b="1"/>
              <a:t>Attribut - Attribut-Konflikte </a:t>
            </a:r>
            <a:endParaRPr sz="1500" b="1"/>
          </a:p>
          <a:p>
            <a:pPr marL="457200" lvl="0" indent="-336550" algn="l" rtl="0">
              <a:spcBef>
                <a:spcPts val="0"/>
              </a:spcBef>
              <a:spcAft>
                <a:spcPts val="0"/>
              </a:spcAft>
              <a:buSzPts val="1700"/>
              <a:buChar char="●"/>
            </a:pPr>
            <a:r>
              <a:rPr lang="en" sz="1500"/>
              <a:t>unterschiedliche Datentypen Preis (Float) vs. Preis (String) </a:t>
            </a:r>
            <a:endParaRPr sz="1500"/>
          </a:p>
          <a:p>
            <a:pPr marL="457200" lvl="0" indent="-336550" algn="l" rtl="0">
              <a:spcBef>
                <a:spcPts val="0"/>
              </a:spcBef>
              <a:spcAft>
                <a:spcPts val="0"/>
              </a:spcAft>
              <a:buSzPts val="1700"/>
              <a:buChar char="●"/>
            </a:pPr>
            <a:r>
              <a:rPr lang="en" sz="1500"/>
              <a:t>unterschiedliche Detailgrade Name vs. Vorname und Nachname</a:t>
            </a:r>
            <a:endParaRPr sz="1500"/>
          </a:p>
          <a:p>
            <a:pPr marL="457200" lvl="0" indent="-336550" algn="l" rtl="0">
              <a:spcBef>
                <a:spcPts val="0"/>
              </a:spcBef>
              <a:spcAft>
                <a:spcPts val="0"/>
              </a:spcAft>
              <a:buSzPts val="1700"/>
              <a:buChar char="●"/>
            </a:pPr>
            <a:r>
              <a:rPr lang="en" sz="1500"/>
              <a:t>unterschiedliche Einheiten: $ vs. Euro </a:t>
            </a:r>
            <a:endParaRPr sz="1500"/>
          </a:p>
          <a:p>
            <a:pPr marL="457200" lvl="0" indent="-336550" algn="l" rtl="0">
              <a:spcBef>
                <a:spcPts val="0"/>
              </a:spcBef>
              <a:spcAft>
                <a:spcPts val="0"/>
              </a:spcAft>
              <a:buSzPts val="1700"/>
              <a:buChar char="●"/>
            </a:pPr>
            <a:r>
              <a:rPr lang="en" sz="1500"/>
              <a:t>unterschiedliche Genauigkeiten: Tausend Euro vs. Euro </a:t>
            </a:r>
            <a:endParaRPr sz="1500"/>
          </a:p>
          <a:p>
            <a:pPr marL="457200" lvl="0" indent="-336550" algn="l" rtl="0">
              <a:spcBef>
                <a:spcPts val="0"/>
              </a:spcBef>
              <a:spcAft>
                <a:spcPts val="0"/>
              </a:spcAft>
              <a:buSzPts val="1700"/>
              <a:buChar char="●"/>
            </a:pPr>
            <a:r>
              <a:rPr lang="en" sz="1500"/>
              <a:t>unterschiedliche Integritätsbedingungen, Wertebereiche, Default-Werte ... Alter &gt;18 vs. Alter &gt; 21 </a:t>
            </a:r>
            <a:endParaRPr sz="1500"/>
          </a:p>
          <a:p>
            <a:pPr marL="457200" lvl="0" indent="-336550" algn="l" rtl="0">
              <a:spcBef>
                <a:spcPts val="0"/>
              </a:spcBef>
              <a:spcAft>
                <a:spcPts val="0"/>
              </a:spcAft>
              <a:buSzPts val="1700"/>
              <a:buChar char="●"/>
            </a:pPr>
            <a:r>
              <a:rPr lang="en" sz="1500"/>
              <a:t>unterschiedliche Zulässigkeit von Nullwerten </a:t>
            </a:r>
            <a:endParaRPr sz="1500"/>
          </a:p>
          <a:p>
            <a:pPr marL="457200" lvl="0" indent="0" algn="l" rtl="0">
              <a:spcBef>
                <a:spcPts val="0"/>
              </a:spcBef>
              <a:spcAft>
                <a:spcPts val="0"/>
              </a:spcAft>
              <a:buNone/>
            </a:pPr>
            <a:endParaRPr/>
          </a:p>
          <a:p>
            <a:pPr marL="457200" lvl="0" indent="0" algn="l" rtl="0">
              <a:spcBef>
                <a:spcPts val="0"/>
              </a:spcBef>
              <a:spcAft>
                <a:spcPts val="0"/>
              </a:spcAft>
              <a:buNone/>
            </a:pPr>
            <a:r>
              <a:rPr lang="en"/>
              <a:t>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p12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Datenkonflikte</a:t>
            </a:r>
            <a:endParaRPr/>
          </a:p>
        </p:txBody>
      </p:sp>
      <p:sp>
        <p:nvSpPr>
          <p:cNvPr id="1732" name="Google Shape;1732;p122"/>
          <p:cNvSpPr/>
          <p:nvPr/>
        </p:nvSpPr>
        <p:spPr>
          <a:xfrm>
            <a:off x="570050" y="2207236"/>
            <a:ext cx="1472700" cy="7107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1200"/>
              </a:spcBef>
              <a:spcAft>
                <a:spcPts val="0"/>
              </a:spcAft>
              <a:buNone/>
            </a:pPr>
            <a:r>
              <a:rPr lang="en" dirty="0" err="1">
                <a:solidFill>
                  <a:schemeClr val="lt1"/>
                </a:solidFill>
              </a:rPr>
              <a:t>Datekonflikte</a:t>
            </a:r>
            <a:endParaRPr dirty="0">
              <a:solidFill>
                <a:schemeClr val="lt1"/>
              </a:solidFill>
            </a:endParaRPr>
          </a:p>
          <a:p>
            <a:pPr marL="0" lvl="0" indent="0" algn="l" rtl="0">
              <a:spcBef>
                <a:spcPts val="0"/>
              </a:spcBef>
              <a:spcAft>
                <a:spcPts val="0"/>
              </a:spcAft>
              <a:buNone/>
            </a:pPr>
            <a:endParaRPr dirty="0">
              <a:solidFill>
                <a:schemeClr val="lt2"/>
              </a:solidFill>
            </a:endParaRPr>
          </a:p>
        </p:txBody>
      </p:sp>
      <p:sp>
        <p:nvSpPr>
          <p:cNvPr id="1733" name="Google Shape;1733;p122"/>
          <p:cNvSpPr/>
          <p:nvPr/>
        </p:nvSpPr>
        <p:spPr>
          <a:xfrm>
            <a:off x="2406751" y="1375575"/>
            <a:ext cx="2201400" cy="558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a:p>
            <a:pPr marL="0" lvl="0" indent="0" algn="ctr" rtl="0">
              <a:spcBef>
                <a:spcPts val="0"/>
              </a:spcBef>
              <a:spcAft>
                <a:spcPts val="0"/>
              </a:spcAft>
              <a:buNone/>
            </a:pPr>
            <a:r>
              <a:rPr lang="en" dirty="0" err="1">
                <a:solidFill>
                  <a:schemeClr val="lt1"/>
                </a:solidFill>
              </a:rPr>
              <a:t>Veraltete</a:t>
            </a:r>
            <a:r>
              <a:rPr lang="en" dirty="0">
                <a:solidFill>
                  <a:schemeClr val="lt1"/>
                </a:solidFill>
              </a:rPr>
              <a:t> </a:t>
            </a:r>
            <a:r>
              <a:rPr lang="en" dirty="0" err="1">
                <a:solidFill>
                  <a:schemeClr val="lt1"/>
                </a:solidFill>
              </a:rPr>
              <a:t>oder</a:t>
            </a:r>
            <a:r>
              <a:rPr lang="en" dirty="0">
                <a:solidFill>
                  <a:schemeClr val="lt1"/>
                </a:solidFill>
              </a:rPr>
              <a:t> </a:t>
            </a:r>
            <a:r>
              <a:rPr lang="en" dirty="0" err="1">
                <a:solidFill>
                  <a:schemeClr val="lt1"/>
                </a:solidFill>
              </a:rPr>
              <a:t>ungültige</a:t>
            </a:r>
            <a:r>
              <a:rPr lang="en" dirty="0">
                <a:solidFill>
                  <a:schemeClr val="lt1"/>
                </a:solidFill>
              </a:rPr>
              <a:t> </a:t>
            </a:r>
            <a:r>
              <a:rPr lang="en" dirty="0" err="1">
                <a:solidFill>
                  <a:schemeClr val="lt1"/>
                </a:solidFill>
              </a:rPr>
              <a:t>Daten</a:t>
            </a:r>
            <a:endParaRPr dirty="0">
              <a:solidFill>
                <a:schemeClr val="lt1"/>
              </a:solidFill>
            </a:endParaRPr>
          </a:p>
          <a:p>
            <a:pPr marL="0" lvl="0" indent="0" algn="l" rtl="0">
              <a:spcBef>
                <a:spcPts val="0"/>
              </a:spcBef>
              <a:spcAft>
                <a:spcPts val="0"/>
              </a:spcAft>
              <a:buNone/>
            </a:pPr>
            <a:endParaRPr dirty="0">
              <a:solidFill>
                <a:schemeClr val="lt2"/>
              </a:solidFill>
            </a:endParaRPr>
          </a:p>
        </p:txBody>
      </p:sp>
      <p:sp>
        <p:nvSpPr>
          <p:cNvPr id="1735" name="Google Shape;1735;p122"/>
          <p:cNvSpPr/>
          <p:nvPr/>
        </p:nvSpPr>
        <p:spPr>
          <a:xfrm>
            <a:off x="2406751" y="3159725"/>
            <a:ext cx="2201400" cy="558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1200"/>
              </a:spcBef>
              <a:spcAft>
                <a:spcPts val="0"/>
              </a:spcAft>
              <a:buNone/>
            </a:pPr>
            <a:r>
              <a:rPr lang="en" dirty="0"/>
              <a:t> </a:t>
            </a:r>
            <a:r>
              <a:rPr lang="en" dirty="0" err="1">
                <a:solidFill>
                  <a:schemeClr val="lt1"/>
                </a:solidFill>
              </a:rPr>
              <a:t>Fehlerhafte</a:t>
            </a:r>
            <a:r>
              <a:rPr lang="en" dirty="0">
                <a:solidFill>
                  <a:schemeClr val="lt1"/>
                </a:solidFill>
              </a:rPr>
              <a:t> </a:t>
            </a:r>
            <a:r>
              <a:rPr lang="en" dirty="0" err="1">
                <a:solidFill>
                  <a:schemeClr val="lt1"/>
                </a:solidFill>
              </a:rPr>
              <a:t>Daten</a:t>
            </a:r>
            <a:endParaRPr dirty="0">
              <a:solidFill>
                <a:schemeClr val="lt1"/>
              </a:solidFill>
            </a:endParaRPr>
          </a:p>
          <a:p>
            <a:pPr marL="0" lvl="0" indent="0" algn="l" rtl="0">
              <a:spcBef>
                <a:spcPts val="0"/>
              </a:spcBef>
              <a:spcAft>
                <a:spcPts val="0"/>
              </a:spcAft>
              <a:buNone/>
            </a:pPr>
            <a:endParaRPr dirty="0">
              <a:solidFill>
                <a:schemeClr val="lt2"/>
              </a:solidFill>
            </a:endParaRPr>
          </a:p>
        </p:txBody>
      </p:sp>
      <p:sp>
        <p:nvSpPr>
          <p:cNvPr id="1736" name="Google Shape;1736;p122"/>
          <p:cNvSpPr/>
          <p:nvPr/>
        </p:nvSpPr>
        <p:spPr>
          <a:xfrm>
            <a:off x="5635742" y="2168397"/>
            <a:ext cx="3287100" cy="2542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1200"/>
              </a:spcBef>
              <a:spcAft>
                <a:spcPts val="0"/>
              </a:spcAft>
              <a:buNone/>
            </a:pPr>
            <a:r>
              <a:rPr lang="en">
                <a:solidFill>
                  <a:schemeClr val="lt1"/>
                </a:solidFill>
              </a:rPr>
              <a:t>Eingabefehler</a:t>
            </a:r>
            <a:endParaRPr>
              <a:solidFill>
                <a:schemeClr val="lt1"/>
              </a:solidFill>
            </a:endParaRPr>
          </a:p>
          <a:p>
            <a:pPr marL="0" lvl="0" indent="0" algn="l" rtl="0">
              <a:spcBef>
                <a:spcPts val="1200"/>
              </a:spcBef>
              <a:spcAft>
                <a:spcPts val="0"/>
              </a:spcAft>
              <a:buNone/>
            </a:pPr>
            <a:r>
              <a:rPr lang="en">
                <a:solidFill>
                  <a:schemeClr val="lt1"/>
                </a:solidFill>
              </a:rPr>
              <a:t>Platzhalter</a:t>
            </a:r>
            <a:endParaRPr>
              <a:solidFill>
                <a:schemeClr val="lt1"/>
              </a:solidFill>
            </a:endParaRPr>
          </a:p>
          <a:p>
            <a:pPr marL="0" lvl="0" indent="0" algn="l" rtl="0">
              <a:spcBef>
                <a:spcPts val="1200"/>
              </a:spcBef>
              <a:spcAft>
                <a:spcPts val="0"/>
              </a:spcAft>
              <a:buNone/>
            </a:pPr>
            <a:r>
              <a:rPr lang="en">
                <a:solidFill>
                  <a:schemeClr val="lt1"/>
                </a:solidFill>
              </a:rPr>
              <a:t>Inkorrekte Feldnutzung</a:t>
            </a:r>
            <a:endParaRPr>
              <a:solidFill>
                <a:schemeClr val="lt1"/>
              </a:solidFill>
            </a:endParaRPr>
          </a:p>
          <a:p>
            <a:pPr marL="0" lvl="0" indent="0" algn="l" rtl="0">
              <a:spcBef>
                <a:spcPts val="1200"/>
              </a:spcBef>
              <a:spcAft>
                <a:spcPts val="0"/>
              </a:spcAft>
              <a:buNone/>
            </a:pPr>
            <a:r>
              <a:rPr lang="en">
                <a:solidFill>
                  <a:schemeClr val="lt1"/>
                </a:solidFill>
              </a:rPr>
              <a:t>Verletzung der Datenintegrität </a:t>
            </a:r>
            <a:endParaRPr>
              <a:solidFill>
                <a:schemeClr val="lt1"/>
              </a:solidFill>
            </a:endParaRPr>
          </a:p>
          <a:p>
            <a:pPr marL="0" lvl="0" indent="0" algn="l" rtl="0">
              <a:spcBef>
                <a:spcPts val="1200"/>
              </a:spcBef>
              <a:spcAft>
                <a:spcPts val="0"/>
              </a:spcAft>
              <a:buNone/>
            </a:pPr>
            <a:r>
              <a:rPr lang="en">
                <a:solidFill>
                  <a:schemeClr val="lt1"/>
                </a:solidFill>
              </a:rPr>
              <a:t>Verletzung von Geschäftsregeln</a:t>
            </a:r>
            <a:endParaRPr>
              <a:solidFill>
                <a:schemeClr val="lt1"/>
              </a:solidFill>
            </a:endParaRPr>
          </a:p>
          <a:p>
            <a:pPr marL="0" lvl="0" indent="0" algn="l" rtl="0">
              <a:spcBef>
                <a:spcPts val="1200"/>
              </a:spcBef>
              <a:spcAft>
                <a:spcPts val="0"/>
              </a:spcAft>
              <a:buNone/>
            </a:pPr>
            <a:r>
              <a:rPr lang="en">
                <a:solidFill>
                  <a:schemeClr val="lt1"/>
                </a:solidFill>
              </a:rPr>
              <a:t>Duplikate</a:t>
            </a:r>
            <a:endParaRPr>
              <a:solidFill>
                <a:schemeClr val="lt1"/>
              </a:solidFill>
            </a:endParaRPr>
          </a:p>
          <a:p>
            <a:pPr marL="0" lvl="0" indent="0" algn="l" rtl="0">
              <a:spcBef>
                <a:spcPts val="0"/>
              </a:spcBef>
              <a:spcAft>
                <a:spcPts val="0"/>
              </a:spcAft>
              <a:buNone/>
            </a:pPr>
            <a:endParaRPr>
              <a:solidFill>
                <a:schemeClr val="lt2"/>
              </a:solidFill>
            </a:endParaRPr>
          </a:p>
        </p:txBody>
      </p:sp>
      <p:cxnSp>
        <p:nvCxnSpPr>
          <p:cNvPr id="1737" name="Google Shape;1737;p122"/>
          <p:cNvCxnSpPr>
            <a:cxnSpLocks/>
            <a:stCxn id="1732" idx="3"/>
          </p:cNvCxnSpPr>
          <p:nvPr/>
        </p:nvCxnSpPr>
        <p:spPr>
          <a:xfrm flipV="1">
            <a:off x="2042750" y="2550484"/>
            <a:ext cx="317248" cy="12102"/>
          </a:xfrm>
          <a:prstGeom prst="straightConnector1">
            <a:avLst/>
          </a:prstGeom>
          <a:noFill/>
          <a:ln w="9525" cap="flat" cmpd="sng">
            <a:solidFill>
              <a:srgbClr val="191919"/>
            </a:solidFill>
            <a:prstDash val="solid"/>
            <a:round/>
            <a:headEnd type="none" w="med" len="med"/>
            <a:tailEnd type="triangle" w="med" len="med"/>
          </a:ln>
        </p:spPr>
      </p:cxnSp>
      <p:cxnSp>
        <p:nvCxnSpPr>
          <p:cNvPr id="1738" name="Google Shape;1738;p122"/>
          <p:cNvCxnSpPr>
            <a:stCxn id="1732" idx="3"/>
            <a:endCxn id="1733" idx="1"/>
          </p:cNvCxnSpPr>
          <p:nvPr/>
        </p:nvCxnSpPr>
        <p:spPr>
          <a:xfrm flipV="1">
            <a:off x="2042750" y="1655025"/>
            <a:ext cx="364001" cy="907561"/>
          </a:xfrm>
          <a:prstGeom prst="straightConnector1">
            <a:avLst/>
          </a:prstGeom>
          <a:noFill/>
          <a:ln w="9525" cap="flat" cmpd="sng">
            <a:solidFill>
              <a:srgbClr val="0F0F0F"/>
            </a:solidFill>
            <a:prstDash val="solid"/>
            <a:round/>
            <a:headEnd type="none" w="med" len="med"/>
            <a:tailEnd type="triangle" w="med" len="med"/>
          </a:ln>
        </p:spPr>
      </p:cxnSp>
      <p:cxnSp>
        <p:nvCxnSpPr>
          <p:cNvPr id="1739" name="Google Shape;1739;p122"/>
          <p:cNvCxnSpPr>
            <a:cxnSpLocks/>
            <a:stCxn id="1732" idx="3"/>
            <a:endCxn id="1735" idx="1"/>
          </p:cNvCxnSpPr>
          <p:nvPr/>
        </p:nvCxnSpPr>
        <p:spPr>
          <a:xfrm>
            <a:off x="2042750" y="2562586"/>
            <a:ext cx="364001" cy="876589"/>
          </a:xfrm>
          <a:prstGeom prst="straightConnector1">
            <a:avLst/>
          </a:prstGeom>
          <a:noFill/>
          <a:ln w="9525" cap="flat" cmpd="sng">
            <a:solidFill>
              <a:srgbClr val="0F0F0F"/>
            </a:solidFill>
            <a:prstDash val="solid"/>
            <a:round/>
            <a:headEnd type="none" w="med" len="med"/>
            <a:tailEnd type="triangle" w="med" len="med"/>
          </a:ln>
        </p:spPr>
      </p:cxnSp>
      <p:cxnSp>
        <p:nvCxnSpPr>
          <p:cNvPr id="1740" name="Google Shape;1740;p122"/>
          <p:cNvCxnSpPr>
            <a:cxnSpLocks/>
            <a:stCxn id="1735" idx="3"/>
          </p:cNvCxnSpPr>
          <p:nvPr/>
        </p:nvCxnSpPr>
        <p:spPr>
          <a:xfrm>
            <a:off x="4608151" y="3439175"/>
            <a:ext cx="991547" cy="0"/>
          </a:xfrm>
          <a:prstGeom prst="straightConnector1">
            <a:avLst/>
          </a:prstGeom>
          <a:noFill/>
          <a:ln w="9525" cap="flat" cmpd="sng">
            <a:solidFill>
              <a:srgbClr val="191919"/>
            </a:solidFill>
            <a:prstDash val="solid"/>
            <a:round/>
            <a:headEnd type="none" w="med" len="med"/>
            <a:tailEnd type="triangle" w="med" len="med"/>
          </a:ln>
        </p:spPr>
      </p:cxnSp>
      <p:sp>
        <p:nvSpPr>
          <p:cNvPr id="7" name="Google Shape;1733;p122">
            <a:extLst>
              <a:ext uri="{FF2B5EF4-FFF2-40B4-BE49-F238E27FC236}">
                <a16:creationId xmlns:a16="http://schemas.microsoft.com/office/drawing/2014/main" id="{BAA12662-DA6F-18E0-FB1C-3BF19D3A6E9C}"/>
              </a:ext>
            </a:extLst>
          </p:cNvPr>
          <p:cNvSpPr/>
          <p:nvPr/>
        </p:nvSpPr>
        <p:spPr>
          <a:xfrm>
            <a:off x="2406751" y="2267650"/>
            <a:ext cx="2201400" cy="558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endParaRPr dirty="0"/>
          </a:p>
          <a:p>
            <a:pPr marL="0" lvl="0" indent="0" algn="ctr" rtl="0">
              <a:spcBef>
                <a:spcPts val="0"/>
              </a:spcBef>
              <a:spcAft>
                <a:spcPts val="0"/>
              </a:spcAft>
              <a:buNone/>
            </a:pPr>
            <a:r>
              <a:rPr lang="de-DE" dirty="0">
                <a:solidFill>
                  <a:schemeClr val="lt1"/>
                </a:solidFill>
              </a:rPr>
              <a:t>Mehrdeutigkeit von Feldern</a:t>
            </a:r>
            <a:endParaRPr dirty="0">
              <a:solidFill>
                <a:schemeClr val="lt1"/>
              </a:solidFill>
            </a:endParaRPr>
          </a:p>
          <a:p>
            <a:pPr marL="0" lvl="0" indent="0" algn="l" rtl="0">
              <a:spcBef>
                <a:spcPts val="0"/>
              </a:spcBef>
              <a:spcAft>
                <a:spcPts val="0"/>
              </a:spcAft>
              <a:buNone/>
            </a:pPr>
            <a:endParaRPr dirty="0">
              <a:solidFill>
                <a:schemeClr val="lt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graphicFrame>
        <p:nvGraphicFramePr>
          <p:cNvPr id="1745" name="Google Shape;1745;p123"/>
          <p:cNvGraphicFramePr/>
          <p:nvPr/>
        </p:nvGraphicFramePr>
        <p:xfrm>
          <a:off x="952500" y="1238250"/>
          <a:ext cx="7239000" cy="3512930"/>
        </p:xfrm>
        <a:graphic>
          <a:graphicData uri="http://schemas.openxmlformats.org/drawingml/2006/table">
            <a:tbl>
              <a:tblPr>
                <a:noFill/>
                <a:tableStyleId>{1A3CF031-8147-401F-A7B8-5971058B7EB0}</a:tableStyleId>
              </a:tblPr>
              <a:tblGrid>
                <a:gridCol w="2609525">
                  <a:extLst>
                    <a:ext uri="{9D8B030D-6E8A-4147-A177-3AD203B41FA5}">
                      <a16:colId xmlns:a16="http://schemas.microsoft.com/office/drawing/2014/main" val="20000"/>
                    </a:ext>
                  </a:extLst>
                </a:gridCol>
                <a:gridCol w="4629475">
                  <a:extLst>
                    <a:ext uri="{9D8B030D-6E8A-4147-A177-3AD203B41FA5}">
                      <a16:colId xmlns:a16="http://schemas.microsoft.com/office/drawing/2014/main" val="20001"/>
                    </a:ext>
                  </a:extLst>
                </a:gridCol>
              </a:tblGrid>
              <a:tr h="381000">
                <a:tc>
                  <a:txBody>
                    <a:bodyPr/>
                    <a:lstStyle/>
                    <a:p>
                      <a:pPr marL="0" lvl="0" indent="0" algn="l" rtl="0">
                        <a:lnSpc>
                          <a:spcPct val="150000"/>
                        </a:lnSpc>
                        <a:spcBef>
                          <a:spcPts val="1200"/>
                        </a:spcBef>
                        <a:spcAft>
                          <a:spcPts val="0"/>
                        </a:spcAft>
                        <a:buNone/>
                      </a:pPr>
                      <a:r>
                        <a:rPr lang="en" sz="1100" b="1"/>
                        <a:t>Data Quality Issue</a:t>
                      </a:r>
                      <a:endParaRPr sz="1100" b="1"/>
                    </a:p>
                    <a:p>
                      <a:pPr marL="0" lvl="0" indent="0" algn="l" rtl="0">
                        <a:spcBef>
                          <a:spcPts val="1200"/>
                        </a:spcBef>
                        <a:spcAft>
                          <a:spcPts val="0"/>
                        </a:spcAft>
                        <a:buNone/>
                      </a:pPr>
                      <a:endParaRPr/>
                    </a:p>
                  </a:txBody>
                  <a:tcPr marL="91425" marR="91425" marT="91425" marB="91425"/>
                </a:tc>
                <a:tc>
                  <a:txBody>
                    <a:bodyPr/>
                    <a:lstStyle/>
                    <a:p>
                      <a:pPr marL="0" lvl="0" indent="0" algn="l" rtl="0">
                        <a:lnSpc>
                          <a:spcPct val="150000"/>
                        </a:lnSpc>
                        <a:spcBef>
                          <a:spcPts val="1200"/>
                        </a:spcBef>
                        <a:spcAft>
                          <a:spcPts val="0"/>
                        </a:spcAft>
                        <a:buNone/>
                      </a:pPr>
                      <a:r>
                        <a:rPr lang="en" sz="1100" b="1"/>
                        <a:t>Example</a:t>
                      </a:r>
                      <a:endParaRPr sz="1100" b="1"/>
                    </a:p>
                    <a:p>
                      <a:pPr marL="0" lvl="0" indent="0" algn="l" rtl="0">
                        <a:spcBef>
                          <a:spcPts val="1200"/>
                        </a:spcBef>
                        <a:spcAft>
                          <a:spcPts val="0"/>
                        </a:spcAft>
                        <a:buNone/>
                      </a:pP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50000"/>
                        </a:lnSpc>
                        <a:spcBef>
                          <a:spcPts val="1200"/>
                        </a:spcBef>
                        <a:spcAft>
                          <a:spcPts val="1200"/>
                        </a:spcAft>
                        <a:buNone/>
                      </a:pPr>
                      <a:r>
                        <a:rPr lang="en"/>
                        <a:t> Invalid value</a:t>
                      </a:r>
                      <a:endParaRPr/>
                    </a:p>
                  </a:txBody>
                  <a:tcPr marL="91425" marR="91425" marT="91425" marB="91425"/>
                </a:tc>
                <a:tc>
                  <a:txBody>
                    <a:bodyPr/>
                    <a:lstStyle/>
                    <a:p>
                      <a:pPr marL="0" lvl="0" indent="0" algn="l" rtl="0">
                        <a:lnSpc>
                          <a:spcPct val="150000"/>
                        </a:lnSpc>
                        <a:spcBef>
                          <a:spcPts val="1200"/>
                        </a:spcBef>
                        <a:spcAft>
                          <a:spcPts val="1200"/>
                        </a:spcAft>
                        <a:buNone/>
                      </a:pPr>
                      <a:r>
                        <a:rPr lang="en"/>
                        <a:t> Valid value can be “1” or “2”, but current value is “3”</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lnSpc>
                          <a:spcPct val="150000"/>
                        </a:lnSpc>
                        <a:spcBef>
                          <a:spcPts val="1200"/>
                        </a:spcBef>
                        <a:spcAft>
                          <a:spcPts val="1200"/>
                        </a:spcAft>
                        <a:buNone/>
                      </a:pPr>
                      <a:r>
                        <a:rPr lang="en"/>
                        <a:t> Cultural rule conformity</a:t>
                      </a:r>
                      <a:endParaRPr/>
                    </a:p>
                  </a:txBody>
                  <a:tcPr marL="91425" marR="91425" marT="91425" marB="91425"/>
                </a:tc>
                <a:tc>
                  <a:txBody>
                    <a:bodyPr/>
                    <a:lstStyle/>
                    <a:p>
                      <a:pPr marL="0" lvl="0" indent="0" algn="l" rtl="0">
                        <a:lnSpc>
                          <a:spcPct val="150000"/>
                        </a:lnSpc>
                        <a:spcBef>
                          <a:spcPts val="1200"/>
                        </a:spcBef>
                        <a:spcAft>
                          <a:spcPts val="1200"/>
                        </a:spcAft>
                        <a:buNone/>
                      </a:pPr>
                      <a:r>
                        <a:rPr lang="en"/>
                        <a:t> Date = 1 Feb 2018 or 1-1-18 or 2-1-2018</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lnSpc>
                          <a:spcPct val="150000"/>
                        </a:lnSpc>
                        <a:spcBef>
                          <a:spcPts val="1200"/>
                        </a:spcBef>
                        <a:spcAft>
                          <a:spcPts val="1200"/>
                        </a:spcAft>
                        <a:buNone/>
                      </a:pPr>
                      <a:r>
                        <a:rPr lang="en"/>
                        <a:t> Value out of required range</a:t>
                      </a:r>
                      <a:endParaRPr/>
                    </a:p>
                  </a:txBody>
                  <a:tcPr marL="91425" marR="91425" marT="91425" marB="91425"/>
                </a:tc>
                <a:tc>
                  <a:txBody>
                    <a:bodyPr/>
                    <a:lstStyle/>
                    <a:p>
                      <a:pPr marL="0" lvl="0" indent="0" algn="l" rtl="0">
                        <a:lnSpc>
                          <a:spcPct val="150000"/>
                        </a:lnSpc>
                        <a:spcBef>
                          <a:spcPts val="1200"/>
                        </a:spcBef>
                        <a:spcAft>
                          <a:spcPts val="1200"/>
                        </a:spcAft>
                        <a:buNone/>
                      </a:pPr>
                      <a:r>
                        <a:rPr lang="en"/>
                        <a:t> Customer age = 204</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lnSpc>
                          <a:spcPct val="150000"/>
                        </a:lnSpc>
                        <a:spcBef>
                          <a:spcPts val="1200"/>
                        </a:spcBef>
                        <a:spcAft>
                          <a:spcPts val="1200"/>
                        </a:spcAft>
                        <a:buNone/>
                      </a:pPr>
                      <a:r>
                        <a:rPr lang="en"/>
                        <a:t> Verification </a:t>
                      </a:r>
                      <a:endParaRPr/>
                    </a:p>
                  </a:txBody>
                  <a:tcPr marL="91425" marR="91425" marT="91425" marB="91425"/>
                </a:tc>
                <a:tc>
                  <a:txBody>
                    <a:bodyPr/>
                    <a:lstStyle/>
                    <a:p>
                      <a:pPr marL="0" lvl="0" indent="0" algn="l" rtl="0">
                        <a:lnSpc>
                          <a:spcPct val="150000"/>
                        </a:lnSpc>
                        <a:spcBef>
                          <a:spcPts val="1200"/>
                        </a:spcBef>
                        <a:spcAft>
                          <a:spcPts val="1200"/>
                        </a:spcAft>
                        <a:buNone/>
                      </a:pPr>
                      <a:r>
                        <a:rPr lang="en"/>
                        <a:t> City and State do not correspond to ZIP code</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lnSpc>
                          <a:spcPct val="150000"/>
                        </a:lnSpc>
                        <a:spcBef>
                          <a:spcPts val="1200"/>
                        </a:spcBef>
                        <a:spcAft>
                          <a:spcPts val="1200"/>
                        </a:spcAft>
                        <a:buNone/>
                      </a:pPr>
                      <a:r>
                        <a:rPr lang="en"/>
                        <a:t> Format inconsistency</a:t>
                      </a:r>
                      <a:endParaRPr/>
                    </a:p>
                  </a:txBody>
                  <a:tcPr marL="91425" marR="91425" marT="91425" marB="91425"/>
                </a:tc>
                <a:tc>
                  <a:txBody>
                    <a:bodyPr/>
                    <a:lstStyle/>
                    <a:p>
                      <a:pPr marL="0" lvl="0" indent="0" algn="l" rtl="0">
                        <a:lnSpc>
                          <a:spcPct val="150000"/>
                        </a:lnSpc>
                        <a:spcBef>
                          <a:spcPts val="1200"/>
                        </a:spcBef>
                        <a:spcAft>
                          <a:spcPts val="1200"/>
                        </a:spcAft>
                        <a:buNone/>
                      </a:pPr>
                      <a:r>
                        <a:rPr lang="en"/>
                        <a:t> Phone = +135432524 or (001)02325355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bl>
          </a:graphicData>
        </a:graphic>
      </p:graphicFrame>
      <p:sp>
        <p:nvSpPr>
          <p:cNvPr id="1746" name="Google Shape;1746;p12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Beispiel</a:t>
            </a:r>
            <a:endParaRPr/>
          </a:p>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124"/>
          <p:cNvSpPr txBox="1">
            <a:spLocks noGrp="1"/>
          </p:cNvSpPr>
          <p:nvPr>
            <p:ph type="title"/>
          </p:nvPr>
        </p:nvSpPr>
        <p:spPr>
          <a:xfrm>
            <a:off x="572350" y="445025"/>
            <a:ext cx="795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Übung </a:t>
            </a:r>
            <a:endParaRPr/>
          </a:p>
          <a:p>
            <a:pPr marL="0" lvl="0" indent="0" algn="l" rtl="0">
              <a:spcBef>
                <a:spcPts val="0"/>
              </a:spcBef>
              <a:spcAft>
                <a:spcPts val="0"/>
              </a:spcAft>
              <a:buNone/>
            </a:pPr>
            <a:endParaRPr sz="1200"/>
          </a:p>
          <a:p>
            <a:pPr marL="0" lvl="0" indent="0" algn="l" rtl="0">
              <a:spcBef>
                <a:spcPts val="0"/>
              </a:spcBef>
              <a:spcAft>
                <a:spcPts val="0"/>
              </a:spcAft>
              <a:buNone/>
            </a:pPr>
            <a:r>
              <a:rPr lang="en" sz="1400">
                <a:latin typeface="Work Sans SemiBold"/>
                <a:ea typeface="Work Sans SemiBold"/>
                <a:cs typeface="Work Sans SemiBold"/>
                <a:sym typeface="Work Sans SemiBold"/>
              </a:rPr>
              <a:t>Welche Arten von Datenqualitätsfehlern treten in der Relation Kunde und Adresse auf?</a:t>
            </a:r>
            <a:endParaRPr sz="1400">
              <a:latin typeface="Work Sans SemiBold"/>
              <a:ea typeface="Work Sans SemiBold"/>
              <a:cs typeface="Work Sans SemiBold"/>
              <a:sym typeface="Work Sans SemiBold"/>
            </a:endParaRPr>
          </a:p>
        </p:txBody>
      </p:sp>
      <p:graphicFrame>
        <p:nvGraphicFramePr>
          <p:cNvPr id="1752" name="Google Shape;1752;p124"/>
          <p:cNvGraphicFramePr/>
          <p:nvPr/>
        </p:nvGraphicFramePr>
        <p:xfrm>
          <a:off x="572350" y="1615000"/>
          <a:ext cx="8031400" cy="1584840"/>
        </p:xfrm>
        <a:graphic>
          <a:graphicData uri="http://schemas.openxmlformats.org/drawingml/2006/table">
            <a:tbl>
              <a:tblPr>
                <a:noFill/>
                <a:tableStyleId>{1A3CF031-8147-401F-A7B8-5971058B7EB0}</a:tableStyleId>
              </a:tblPr>
              <a:tblGrid>
                <a:gridCol w="670725">
                  <a:extLst>
                    <a:ext uri="{9D8B030D-6E8A-4147-A177-3AD203B41FA5}">
                      <a16:colId xmlns:a16="http://schemas.microsoft.com/office/drawing/2014/main" val="20000"/>
                    </a:ext>
                  </a:extLst>
                </a:gridCol>
                <a:gridCol w="1337125">
                  <a:extLst>
                    <a:ext uri="{9D8B030D-6E8A-4147-A177-3AD203B41FA5}">
                      <a16:colId xmlns:a16="http://schemas.microsoft.com/office/drawing/2014/main" val="20001"/>
                    </a:ext>
                  </a:extLst>
                </a:gridCol>
                <a:gridCol w="1357925">
                  <a:extLst>
                    <a:ext uri="{9D8B030D-6E8A-4147-A177-3AD203B41FA5}">
                      <a16:colId xmlns:a16="http://schemas.microsoft.com/office/drawing/2014/main" val="20002"/>
                    </a:ext>
                  </a:extLst>
                </a:gridCol>
                <a:gridCol w="649925">
                  <a:extLst>
                    <a:ext uri="{9D8B030D-6E8A-4147-A177-3AD203B41FA5}">
                      <a16:colId xmlns:a16="http://schemas.microsoft.com/office/drawing/2014/main" val="20003"/>
                    </a:ext>
                  </a:extLst>
                </a:gridCol>
                <a:gridCol w="1003925">
                  <a:extLst>
                    <a:ext uri="{9D8B030D-6E8A-4147-A177-3AD203B41FA5}">
                      <a16:colId xmlns:a16="http://schemas.microsoft.com/office/drawing/2014/main" val="20004"/>
                    </a:ext>
                  </a:extLst>
                </a:gridCol>
                <a:gridCol w="1003925">
                  <a:extLst>
                    <a:ext uri="{9D8B030D-6E8A-4147-A177-3AD203B41FA5}">
                      <a16:colId xmlns:a16="http://schemas.microsoft.com/office/drawing/2014/main" val="20005"/>
                    </a:ext>
                  </a:extLst>
                </a:gridCol>
                <a:gridCol w="1003925">
                  <a:extLst>
                    <a:ext uri="{9D8B030D-6E8A-4147-A177-3AD203B41FA5}">
                      <a16:colId xmlns:a16="http://schemas.microsoft.com/office/drawing/2014/main" val="20006"/>
                    </a:ext>
                  </a:extLst>
                </a:gridCol>
                <a:gridCol w="1003925">
                  <a:extLst>
                    <a:ext uri="{9D8B030D-6E8A-4147-A177-3AD203B41FA5}">
                      <a16:colId xmlns:a16="http://schemas.microsoft.com/office/drawing/2014/main" val="20007"/>
                    </a:ext>
                  </a:extLst>
                </a:gridCol>
              </a:tblGrid>
              <a:tr h="381000">
                <a:tc>
                  <a:txBody>
                    <a:bodyPr/>
                    <a:lstStyle/>
                    <a:p>
                      <a:pPr marL="0" lvl="0" indent="0" algn="l" rtl="0">
                        <a:spcBef>
                          <a:spcPts val="0"/>
                        </a:spcBef>
                        <a:spcAft>
                          <a:spcPts val="0"/>
                        </a:spcAft>
                        <a:buNone/>
                      </a:pPr>
                      <a:r>
                        <a:rPr lang="en"/>
                        <a:t>KNr</a:t>
                      </a:r>
                      <a:endParaRPr/>
                    </a:p>
                  </a:txBody>
                  <a:tcPr marL="91425" marR="91425" marT="91425" marB="91425"/>
                </a:tc>
                <a:tc>
                  <a:txBody>
                    <a:bodyPr/>
                    <a:lstStyle/>
                    <a:p>
                      <a:pPr marL="0" lvl="0" indent="0" algn="l" rtl="0">
                        <a:spcBef>
                          <a:spcPts val="0"/>
                        </a:spcBef>
                        <a:spcAft>
                          <a:spcPts val="0"/>
                        </a:spcAft>
                        <a:buNone/>
                      </a:pPr>
                      <a:r>
                        <a:rPr lang="en"/>
                        <a:t>Name</a:t>
                      </a:r>
                      <a:endParaRPr/>
                    </a:p>
                  </a:txBody>
                  <a:tcPr marL="91425" marR="91425" marT="91425" marB="91425"/>
                </a:tc>
                <a:tc>
                  <a:txBody>
                    <a:bodyPr/>
                    <a:lstStyle/>
                    <a:p>
                      <a:pPr marL="0" lvl="0" indent="0" algn="l" rtl="0">
                        <a:spcBef>
                          <a:spcPts val="0"/>
                        </a:spcBef>
                        <a:spcAft>
                          <a:spcPts val="0"/>
                        </a:spcAft>
                        <a:buNone/>
                      </a:pPr>
                      <a:r>
                        <a:rPr lang="en"/>
                        <a:t>GEB.Datum</a:t>
                      </a:r>
                      <a:endParaRPr/>
                    </a:p>
                  </a:txBody>
                  <a:tcPr marL="91425" marR="91425" marT="91425" marB="91425"/>
                </a:tc>
                <a:tc>
                  <a:txBody>
                    <a:bodyPr/>
                    <a:lstStyle/>
                    <a:p>
                      <a:pPr marL="0" lvl="0" indent="0" algn="l" rtl="0">
                        <a:spcBef>
                          <a:spcPts val="0"/>
                        </a:spcBef>
                        <a:spcAft>
                          <a:spcPts val="0"/>
                        </a:spcAft>
                        <a:buNone/>
                      </a:pPr>
                      <a:r>
                        <a:rPr lang="en"/>
                        <a:t>Alter</a:t>
                      </a:r>
                      <a:endParaRPr/>
                    </a:p>
                  </a:txBody>
                  <a:tcPr marL="91425" marR="91425" marT="91425" marB="91425"/>
                </a:tc>
                <a:tc>
                  <a:txBody>
                    <a:bodyPr/>
                    <a:lstStyle/>
                    <a:p>
                      <a:pPr marL="0" lvl="0" indent="0" algn="l" rtl="0">
                        <a:spcBef>
                          <a:spcPts val="0"/>
                        </a:spcBef>
                        <a:spcAft>
                          <a:spcPts val="0"/>
                        </a:spcAft>
                        <a:buNone/>
                      </a:pPr>
                      <a:r>
                        <a:rPr lang="en"/>
                        <a:t>Geschl.</a:t>
                      </a:r>
                      <a:endParaRPr/>
                    </a:p>
                  </a:txBody>
                  <a:tcPr marL="91425" marR="91425" marT="91425" marB="91425"/>
                </a:tc>
                <a:tc>
                  <a:txBody>
                    <a:bodyPr/>
                    <a:lstStyle/>
                    <a:p>
                      <a:pPr marL="0" lvl="0" indent="0" algn="l" rtl="0">
                        <a:spcBef>
                          <a:spcPts val="0"/>
                        </a:spcBef>
                        <a:spcAft>
                          <a:spcPts val="0"/>
                        </a:spcAft>
                        <a:buNone/>
                      </a:pPr>
                      <a:r>
                        <a:rPr lang="en"/>
                        <a:t>Telefon</a:t>
                      </a:r>
                      <a:endParaRPr/>
                    </a:p>
                  </a:txBody>
                  <a:tcPr marL="91425" marR="91425" marT="91425" marB="91425"/>
                </a:tc>
                <a:tc>
                  <a:txBody>
                    <a:bodyPr/>
                    <a:lstStyle/>
                    <a:p>
                      <a:pPr marL="0" lvl="0" indent="0" algn="l" rtl="0">
                        <a:spcBef>
                          <a:spcPts val="0"/>
                        </a:spcBef>
                        <a:spcAft>
                          <a:spcPts val="0"/>
                        </a:spcAft>
                        <a:buNone/>
                      </a:pPr>
                      <a:r>
                        <a:rPr lang="en"/>
                        <a:t>PLZ</a:t>
                      </a:r>
                      <a:endParaRPr/>
                    </a:p>
                  </a:txBody>
                  <a:tcPr marL="91425" marR="91425" marT="91425" marB="91425"/>
                </a:tc>
                <a:tc>
                  <a:txBody>
                    <a:bodyPr/>
                    <a:lstStyle/>
                    <a:p>
                      <a:pPr marL="0" lvl="0" indent="0" algn="l" rtl="0">
                        <a:spcBef>
                          <a:spcPts val="0"/>
                        </a:spcBef>
                        <a:spcAft>
                          <a:spcPts val="0"/>
                        </a:spcAft>
                        <a:buNone/>
                      </a:pPr>
                      <a:r>
                        <a:rPr lang="en"/>
                        <a:t>Email</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34</a:t>
                      </a:r>
                      <a:endParaRPr/>
                    </a:p>
                  </a:txBody>
                  <a:tcPr marL="91425" marR="91425" marT="91425" marB="91425"/>
                </a:tc>
                <a:tc>
                  <a:txBody>
                    <a:bodyPr/>
                    <a:lstStyle/>
                    <a:p>
                      <a:pPr marL="0" lvl="0" indent="0" algn="l" rtl="0">
                        <a:spcBef>
                          <a:spcPts val="0"/>
                        </a:spcBef>
                        <a:spcAft>
                          <a:spcPts val="0"/>
                        </a:spcAft>
                        <a:buNone/>
                      </a:pPr>
                      <a:r>
                        <a:rPr lang="en"/>
                        <a:t>Meier,Tom</a:t>
                      </a:r>
                      <a:endParaRPr/>
                    </a:p>
                  </a:txBody>
                  <a:tcPr marL="91425" marR="91425" marT="91425" marB="91425"/>
                </a:tc>
                <a:tc>
                  <a:txBody>
                    <a:bodyPr/>
                    <a:lstStyle/>
                    <a:p>
                      <a:pPr marL="0" lvl="0" indent="0" algn="l" rtl="0">
                        <a:spcBef>
                          <a:spcPts val="0"/>
                        </a:spcBef>
                        <a:spcAft>
                          <a:spcPts val="0"/>
                        </a:spcAft>
                        <a:buNone/>
                      </a:pPr>
                      <a:r>
                        <a:rPr lang="en"/>
                        <a:t>21.01.1980</a:t>
                      </a:r>
                      <a:endParaRPr/>
                    </a:p>
                  </a:txBody>
                  <a:tcPr marL="91425" marR="91425" marT="91425" marB="91425"/>
                </a:tc>
                <a:tc>
                  <a:txBody>
                    <a:bodyPr/>
                    <a:lstStyle/>
                    <a:p>
                      <a:pPr marL="0" lvl="0" indent="0" algn="l" rtl="0">
                        <a:spcBef>
                          <a:spcPts val="0"/>
                        </a:spcBef>
                        <a:spcAft>
                          <a:spcPts val="0"/>
                        </a:spcAft>
                        <a:buNone/>
                      </a:pPr>
                      <a:r>
                        <a:rPr lang="en"/>
                        <a:t>35</a:t>
                      </a:r>
                      <a:endParaRPr/>
                    </a:p>
                  </a:txBody>
                  <a:tcPr marL="91425" marR="91425" marT="91425" marB="91425"/>
                </a:tc>
                <a:tc>
                  <a:txBody>
                    <a:bodyPr/>
                    <a:lstStyle/>
                    <a:p>
                      <a:pPr marL="0" lvl="0" indent="0" algn="l" rtl="0">
                        <a:spcBef>
                          <a:spcPts val="0"/>
                        </a:spcBef>
                        <a:spcAft>
                          <a:spcPts val="0"/>
                        </a:spcAft>
                        <a:buNone/>
                      </a:pPr>
                      <a:r>
                        <a:rPr lang="en"/>
                        <a:t>M</a:t>
                      </a:r>
                      <a:endParaRPr/>
                    </a:p>
                  </a:txBody>
                  <a:tcPr marL="91425" marR="91425" marT="91425" marB="91425"/>
                </a:tc>
                <a:tc>
                  <a:txBody>
                    <a:bodyPr/>
                    <a:lstStyle/>
                    <a:p>
                      <a:pPr marL="0" lvl="0" indent="0" algn="l" rtl="0">
                        <a:spcBef>
                          <a:spcPts val="0"/>
                        </a:spcBef>
                        <a:spcAft>
                          <a:spcPts val="0"/>
                        </a:spcAft>
                        <a:buNone/>
                      </a:pPr>
                      <a:r>
                        <a:rPr lang="en"/>
                        <a:t>999-999</a:t>
                      </a:r>
                      <a:endParaRPr/>
                    </a:p>
                  </a:txBody>
                  <a:tcPr marL="91425" marR="91425" marT="91425" marB="91425"/>
                </a:tc>
                <a:tc>
                  <a:txBody>
                    <a:bodyPr/>
                    <a:lstStyle/>
                    <a:p>
                      <a:pPr marL="0" lvl="0" indent="0" algn="l" rtl="0">
                        <a:spcBef>
                          <a:spcPts val="0"/>
                        </a:spcBef>
                        <a:spcAft>
                          <a:spcPts val="0"/>
                        </a:spcAft>
                        <a:buNone/>
                      </a:pPr>
                      <a:r>
                        <a:rPr lang="en"/>
                        <a:t>39107</a:t>
                      </a:r>
                      <a:endParaRPr/>
                    </a:p>
                  </a:txBody>
                  <a:tcPr marL="91425" marR="91425" marT="91425" marB="91425"/>
                </a:tc>
                <a:tc>
                  <a:txBody>
                    <a:bodyPr/>
                    <a:lstStyle/>
                    <a:p>
                      <a:pPr marL="0" lvl="0" indent="0" algn="l" rtl="0">
                        <a:spcBef>
                          <a:spcPts val="0"/>
                        </a:spcBef>
                        <a:spcAft>
                          <a:spcPts val="0"/>
                        </a:spcAft>
                        <a:buNone/>
                      </a:pPr>
                      <a:r>
                        <a:rPr lang="en"/>
                        <a:t>t@r.de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34</a:t>
                      </a:r>
                      <a:endParaRPr/>
                    </a:p>
                  </a:txBody>
                  <a:tcPr marL="91425" marR="91425" marT="91425" marB="91425"/>
                </a:tc>
                <a:tc>
                  <a:txBody>
                    <a:bodyPr/>
                    <a:lstStyle/>
                    <a:p>
                      <a:pPr marL="0" lvl="0" indent="0" algn="l" rtl="0">
                        <a:spcBef>
                          <a:spcPts val="0"/>
                        </a:spcBef>
                        <a:spcAft>
                          <a:spcPts val="0"/>
                        </a:spcAft>
                        <a:buNone/>
                      </a:pPr>
                      <a:r>
                        <a:rPr lang="en"/>
                        <a:t>Tina Möller</a:t>
                      </a:r>
                      <a:endParaRPr/>
                    </a:p>
                  </a:txBody>
                  <a:tcPr marL="91425" marR="91425" marT="91425" marB="91425"/>
                </a:tc>
                <a:tc>
                  <a:txBody>
                    <a:bodyPr/>
                    <a:lstStyle/>
                    <a:p>
                      <a:pPr marL="0" lvl="0" indent="0" algn="l" rtl="0">
                        <a:spcBef>
                          <a:spcPts val="0"/>
                        </a:spcBef>
                        <a:spcAft>
                          <a:spcPts val="0"/>
                        </a:spcAft>
                        <a:buNone/>
                      </a:pPr>
                      <a:r>
                        <a:rPr lang="en"/>
                        <a:t>18.04.78</a:t>
                      </a:r>
                      <a:endParaRPr/>
                    </a:p>
                  </a:txBody>
                  <a:tcPr marL="91425" marR="91425" marT="91425" marB="91425"/>
                </a:tc>
                <a:tc>
                  <a:txBody>
                    <a:bodyPr/>
                    <a:lstStyle/>
                    <a:p>
                      <a:pPr marL="0" lvl="0" indent="0" algn="l" rtl="0">
                        <a:spcBef>
                          <a:spcPts val="0"/>
                        </a:spcBef>
                        <a:spcAft>
                          <a:spcPts val="0"/>
                        </a:spcAft>
                        <a:buNone/>
                      </a:pPr>
                      <a:r>
                        <a:rPr lang="en"/>
                        <a:t>29</a:t>
                      </a:r>
                      <a:endParaRPr/>
                    </a:p>
                  </a:txBody>
                  <a:tcPr marL="91425" marR="91425" marT="91425" marB="91425"/>
                </a:tc>
                <a:tc>
                  <a:txBody>
                    <a:bodyPr/>
                    <a:lstStyle/>
                    <a:p>
                      <a:pPr marL="0" lvl="0" indent="0" algn="l" rtl="0">
                        <a:spcBef>
                          <a:spcPts val="0"/>
                        </a:spcBef>
                        <a:spcAft>
                          <a:spcPts val="0"/>
                        </a:spcAft>
                        <a:buNone/>
                      </a:pPr>
                      <a:r>
                        <a:rPr lang="en"/>
                        <a:t>W</a:t>
                      </a:r>
                      <a:endParaRPr/>
                    </a:p>
                  </a:txBody>
                  <a:tcPr marL="91425" marR="91425" marT="91425" marB="91425"/>
                </a:tc>
                <a:tc>
                  <a:txBody>
                    <a:bodyPr/>
                    <a:lstStyle/>
                    <a:p>
                      <a:pPr marL="0" lvl="0" indent="0" algn="l" rtl="0">
                        <a:spcBef>
                          <a:spcPts val="0"/>
                        </a:spcBef>
                        <a:spcAft>
                          <a:spcPts val="0"/>
                        </a:spcAft>
                        <a:buNone/>
                      </a:pPr>
                      <a:r>
                        <a:rPr lang="en"/>
                        <a:t>263222</a:t>
                      </a:r>
                      <a:endParaRPr/>
                    </a:p>
                  </a:txBody>
                  <a:tcPr marL="91425" marR="91425" marT="91425" marB="91425"/>
                </a:tc>
                <a:tc>
                  <a:txBody>
                    <a:bodyPr/>
                    <a:lstStyle/>
                    <a:p>
                      <a:pPr marL="0" lvl="0" indent="0" algn="l" rtl="0">
                        <a:spcBef>
                          <a:spcPts val="0"/>
                        </a:spcBef>
                        <a:spcAft>
                          <a:spcPts val="0"/>
                        </a:spcAft>
                        <a:buNone/>
                      </a:pPr>
                      <a:r>
                        <a:rPr lang="en"/>
                        <a:t>36999</a:t>
                      </a:r>
                      <a:endParaRPr/>
                    </a:p>
                  </a:txBody>
                  <a:tcPr marL="91425" marR="91425" marT="91425" marB="91425"/>
                </a:tc>
                <a:tc>
                  <a:txBody>
                    <a:bodyPr/>
                    <a:lstStyle/>
                    <a:p>
                      <a:pPr marL="0" lvl="0" indent="0" algn="l" rtl="0">
                        <a:spcBef>
                          <a:spcPts val="0"/>
                        </a:spcBef>
                        <a:spcAft>
                          <a:spcPts val="0"/>
                        </a:spcAft>
                        <a:buNone/>
                      </a:pPr>
                      <a:r>
                        <a:rPr lang="en"/>
                        <a:t>null</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35</a:t>
                      </a:r>
                      <a:endParaRPr/>
                    </a:p>
                  </a:txBody>
                  <a:tcPr marL="91425" marR="91425" marT="91425" marB="91425"/>
                </a:tc>
                <a:tc>
                  <a:txBody>
                    <a:bodyPr/>
                    <a:lstStyle/>
                    <a:p>
                      <a:pPr marL="0" lvl="0" indent="0" algn="l" rtl="0">
                        <a:spcBef>
                          <a:spcPts val="0"/>
                        </a:spcBef>
                        <a:spcAft>
                          <a:spcPts val="0"/>
                        </a:spcAft>
                        <a:buNone/>
                      </a:pPr>
                      <a:r>
                        <a:rPr lang="en"/>
                        <a:t>Tom Meier</a:t>
                      </a:r>
                      <a:endParaRPr/>
                    </a:p>
                  </a:txBody>
                  <a:tcPr marL="91425" marR="91425" marT="91425" marB="91425"/>
                </a:tc>
                <a:tc>
                  <a:txBody>
                    <a:bodyPr/>
                    <a:lstStyle/>
                    <a:p>
                      <a:pPr marL="0" lvl="0" indent="0" algn="l" rtl="0">
                        <a:spcBef>
                          <a:spcPts val="0"/>
                        </a:spcBef>
                        <a:spcAft>
                          <a:spcPts val="0"/>
                        </a:spcAft>
                        <a:buNone/>
                      </a:pPr>
                      <a:r>
                        <a:rPr lang="en"/>
                        <a:t>32.05.1969</a:t>
                      </a:r>
                      <a:endParaRPr/>
                    </a:p>
                  </a:txBody>
                  <a:tcPr marL="91425" marR="91425" marT="91425" marB="91425"/>
                </a:tc>
                <a:tc>
                  <a:txBody>
                    <a:bodyPr/>
                    <a:lstStyle/>
                    <a:p>
                      <a:pPr marL="0" lvl="0" indent="0" algn="l" rtl="0">
                        <a:spcBef>
                          <a:spcPts val="0"/>
                        </a:spcBef>
                        <a:spcAft>
                          <a:spcPts val="0"/>
                        </a:spcAft>
                        <a:buNone/>
                      </a:pPr>
                      <a:r>
                        <a:rPr lang="en"/>
                        <a:t>27</a:t>
                      </a:r>
                      <a:endParaRPr/>
                    </a:p>
                  </a:txBody>
                  <a:tcPr marL="91425" marR="91425" marT="91425" marB="91425"/>
                </a:tc>
                <a:tc>
                  <a:txBody>
                    <a:bodyPr/>
                    <a:lstStyle/>
                    <a:p>
                      <a:pPr marL="0" lvl="0" indent="0" algn="l" rtl="0">
                        <a:spcBef>
                          <a:spcPts val="0"/>
                        </a:spcBef>
                        <a:spcAft>
                          <a:spcPts val="0"/>
                        </a:spcAft>
                        <a:buNone/>
                      </a:pPr>
                      <a:r>
                        <a:rPr lang="en"/>
                        <a:t>F</a:t>
                      </a:r>
                      <a:endParaRPr/>
                    </a:p>
                  </a:txBody>
                  <a:tcPr marL="91425" marR="91425" marT="91425" marB="91425"/>
                </a:tc>
                <a:tc>
                  <a:txBody>
                    <a:bodyPr/>
                    <a:lstStyle/>
                    <a:p>
                      <a:pPr marL="0" lvl="0" indent="0" algn="l" rtl="0">
                        <a:spcBef>
                          <a:spcPts val="0"/>
                        </a:spcBef>
                        <a:spcAft>
                          <a:spcPts val="0"/>
                        </a:spcAft>
                        <a:buNone/>
                      </a:pPr>
                      <a:r>
                        <a:rPr lang="en"/>
                        <a:t>222231</a:t>
                      </a:r>
                      <a:endParaRPr/>
                    </a:p>
                  </a:txBody>
                  <a:tcPr marL="91425" marR="91425" marT="91425" marB="91425"/>
                </a:tc>
                <a:tc>
                  <a:txBody>
                    <a:bodyPr/>
                    <a:lstStyle/>
                    <a:p>
                      <a:pPr marL="0" lvl="0" indent="0" algn="l" rtl="0">
                        <a:spcBef>
                          <a:spcPts val="0"/>
                        </a:spcBef>
                        <a:spcAft>
                          <a:spcPts val="0"/>
                        </a:spcAft>
                        <a:buNone/>
                      </a:pPr>
                      <a:r>
                        <a:rPr lang="en"/>
                        <a:t>39107</a:t>
                      </a:r>
                      <a:endParaRPr/>
                    </a:p>
                  </a:txBody>
                  <a:tcPr marL="91425" marR="91425" marT="91425" marB="91425"/>
                </a:tc>
                <a:tc>
                  <a:txBody>
                    <a:bodyPr/>
                    <a:lstStyle/>
                    <a:p>
                      <a:pPr marL="0" lvl="0" indent="0" algn="l" rtl="0">
                        <a:spcBef>
                          <a:spcPts val="0"/>
                        </a:spcBef>
                        <a:spcAft>
                          <a:spcPts val="0"/>
                        </a:spcAft>
                        <a:buNone/>
                      </a:pPr>
                      <a:r>
                        <a:rPr lang="en"/>
                        <a:t>t@r.de</a:t>
                      </a:r>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1753" name="Google Shape;1753;p124"/>
          <p:cNvGraphicFramePr/>
          <p:nvPr/>
        </p:nvGraphicFramePr>
        <p:xfrm>
          <a:off x="720000" y="3349175"/>
          <a:ext cx="4146700" cy="1584840"/>
        </p:xfrm>
        <a:graphic>
          <a:graphicData uri="http://schemas.openxmlformats.org/drawingml/2006/table">
            <a:tbl>
              <a:tblPr>
                <a:noFill/>
                <a:tableStyleId>{1A3CF031-8147-401F-A7B8-5971058B7EB0}</a:tableStyleId>
              </a:tblPr>
              <a:tblGrid>
                <a:gridCol w="2073350">
                  <a:extLst>
                    <a:ext uri="{9D8B030D-6E8A-4147-A177-3AD203B41FA5}">
                      <a16:colId xmlns:a16="http://schemas.microsoft.com/office/drawing/2014/main" val="20000"/>
                    </a:ext>
                  </a:extLst>
                </a:gridCol>
                <a:gridCol w="2073350">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
                        <a:t>PLZ</a:t>
                      </a:r>
                      <a:endParaRPr/>
                    </a:p>
                  </a:txBody>
                  <a:tcPr marL="91425" marR="91425" marT="91425" marB="91425"/>
                </a:tc>
                <a:tc>
                  <a:txBody>
                    <a:bodyPr/>
                    <a:lstStyle/>
                    <a:p>
                      <a:pPr marL="0" lvl="0" indent="0" algn="l" rtl="0">
                        <a:spcBef>
                          <a:spcPts val="0"/>
                        </a:spcBef>
                        <a:spcAft>
                          <a:spcPts val="0"/>
                        </a:spcAft>
                        <a:buNone/>
                      </a:pPr>
                      <a:r>
                        <a:rPr lang="en"/>
                        <a:t>ORT</a:t>
                      </a:r>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39108</a:t>
                      </a:r>
                      <a:endParaRPr/>
                    </a:p>
                  </a:txBody>
                  <a:tcPr marL="91425" marR="91425" marT="91425" marB="91425"/>
                </a:tc>
                <a:tc>
                  <a:txBody>
                    <a:bodyPr/>
                    <a:lstStyle/>
                    <a:p>
                      <a:pPr marL="0" lvl="0" indent="0" algn="l" rtl="0">
                        <a:spcBef>
                          <a:spcPts val="0"/>
                        </a:spcBef>
                        <a:spcAft>
                          <a:spcPts val="0"/>
                        </a:spcAft>
                        <a:buNone/>
                      </a:pPr>
                      <a:r>
                        <a:rPr lang="en"/>
                        <a:t>München</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t>36996</a:t>
                      </a:r>
                      <a:endParaRPr/>
                    </a:p>
                  </a:txBody>
                  <a:tcPr marL="91425" marR="91425" marT="91425" marB="91425"/>
                </a:tc>
                <a:tc>
                  <a:txBody>
                    <a:bodyPr/>
                    <a:lstStyle/>
                    <a:p>
                      <a:pPr marL="0" lvl="0" indent="0" algn="l" rtl="0">
                        <a:spcBef>
                          <a:spcPts val="0"/>
                        </a:spcBef>
                        <a:spcAft>
                          <a:spcPts val="0"/>
                        </a:spcAft>
                        <a:buNone/>
                      </a:pPr>
                      <a:r>
                        <a:rPr lang="en"/>
                        <a:t>Spanien</a:t>
                      </a:r>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a:t>95555</a:t>
                      </a:r>
                      <a:endParaRPr/>
                    </a:p>
                  </a:txBody>
                  <a:tcPr marL="91425" marR="91425" marT="91425" marB="91425"/>
                </a:tc>
                <a:tc>
                  <a:txBody>
                    <a:bodyPr/>
                    <a:lstStyle/>
                    <a:p>
                      <a:pPr marL="0" lvl="0" indent="0" algn="l" rtl="0">
                        <a:spcBef>
                          <a:spcPts val="0"/>
                        </a:spcBef>
                        <a:spcAft>
                          <a:spcPts val="0"/>
                        </a:spcAft>
                        <a:buNone/>
                      </a:pPr>
                      <a:r>
                        <a:rPr lang="en"/>
                        <a:t>Illmenau</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125"/>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Übung (Lösung)</a:t>
            </a:r>
            <a:endParaRPr/>
          </a:p>
          <a:p>
            <a:pPr marL="0" lvl="0" indent="0" algn="l" rtl="0">
              <a:spcBef>
                <a:spcPts val="0"/>
              </a:spcBef>
              <a:spcAft>
                <a:spcPts val="0"/>
              </a:spcAft>
              <a:buNone/>
            </a:pPr>
            <a:endParaRPr sz="1200"/>
          </a:p>
          <a:p>
            <a:pPr marL="0" lvl="0" indent="0" algn="l" rtl="0">
              <a:spcBef>
                <a:spcPts val="0"/>
              </a:spcBef>
              <a:spcAft>
                <a:spcPts val="0"/>
              </a:spcAft>
              <a:buNone/>
            </a:pPr>
            <a:r>
              <a:rPr lang="en" sz="1200"/>
              <a:t>Welche Arten von Datenqualitäts Fehlern treten in der Relation Kunde und Adresse auf?</a:t>
            </a:r>
            <a:endParaRPr sz="1200"/>
          </a:p>
        </p:txBody>
      </p:sp>
      <p:graphicFrame>
        <p:nvGraphicFramePr>
          <p:cNvPr id="1759" name="Google Shape;1759;p125"/>
          <p:cNvGraphicFramePr/>
          <p:nvPr/>
        </p:nvGraphicFramePr>
        <p:xfrm>
          <a:off x="572350" y="1615000"/>
          <a:ext cx="8031400" cy="1584840"/>
        </p:xfrm>
        <a:graphic>
          <a:graphicData uri="http://schemas.openxmlformats.org/drawingml/2006/table">
            <a:tbl>
              <a:tblPr>
                <a:noFill/>
                <a:tableStyleId>{1A3CF031-8147-401F-A7B8-5971058B7EB0}</a:tableStyleId>
              </a:tblPr>
              <a:tblGrid>
                <a:gridCol w="670725">
                  <a:extLst>
                    <a:ext uri="{9D8B030D-6E8A-4147-A177-3AD203B41FA5}">
                      <a16:colId xmlns:a16="http://schemas.microsoft.com/office/drawing/2014/main" val="20000"/>
                    </a:ext>
                  </a:extLst>
                </a:gridCol>
                <a:gridCol w="1337125">
                  <a:extLst>
                    <a:ext uri="{9D8B030D-6E8A-4147-A177-3AD203B41FA5}">
                      <a16:colId xmlns:a16="http://schemas.microsoft.com/office/drawing/2014/main" val="20001"/>
                    </a:ext>
                  </a:extLst>
                </a:gridCol>
                <a:gridCol w="1357925">
                  <a:extLst>
                    <a:ext uri="{9D8B030D-6E8A-4147-A177-3AD203B41FA5}">
                      <a16:colId xmlns:a16="http://schemas.microsoft.com/office/drawing/2014/main" val="20002"/>
                    </a:ext>
                  </a:extLst>
                </a:gridCol>
                <a:gridCol w="649925">
                  <a:extLst>
                    <a:ext uri="{9D8B030D-6E8A-4147-A177-3AD203B41FA5}">
                      <a16:colId xmlns:a16="http://schemas.microsoft.com/office/drawing/2014/main" val="20003"/>
                    </a:ext>
                  </a:extLst>
                </a:gridCol>
                <a:gridCol w="1003925">
                  <a:extLst>
                    <a:ext uri="{9D8B030D-6E8A-4147-A177-3AD203B41FA5}">
                      <a16:colId xmlns:a16="http://schemas.microsoft.com/office/drawing/2014/main" val="20004"/>
                    </a:ext>
                  </a:extLst>
                </a:gridCol>
                <a:gridCol w="1003925">
                  <a:extLst>
                    <a:ext uri="{9D8B030D-6E8A-4147-A177-3AD203B41FA5}">
                      <a16:colId xmlns:a16="http://schemas.microsoft.com/office/drawing/2014/main" val="20005"/>
                    </a:ext>
                  </a:extLst>
                </a:gridCol>
                <a:gridCol w="1003925">
                  <a:extLst>
                    <a:ext uri="{9D8B030D-6E8A-4147-A177-3AD203B41FA5}">
                      <a16:colId xmlns:a16="http://schemas.microsoft.com/office/drawing/2014/main" val="20006"/>
                    </a:ext>
                  </a:extLst>
                </a:gridCol>
                <a:gridCol w="1003925">
                  <a:extLst>
                    <a:ext uri="{9D8B030D-6E8A-4147-A177-3AD203B41FA5}">
                      <a16:colId xmlns:a16="http://schemas.microsoft.com/office/drawing/2014/main" val="20007"/>
                    </a:ext>
                  </a:extLst>
                </a:gridCol>
              </a:tblGrid>
              <a:tr h="381000">
                <a:tc>
                  <a:txBody>
                    <a:bodyPr/>
                    <a:lstStyle/>
                    <a:p>
                      <a:pPr marL="0" lvl="0" indent="0" algn="l" rtl="0">
                        <a:spcBef>
                          <a:spcPts val="0"/>
                        </a:spcBef>
                        <a:spcAft>
                          <a:spcPts val="0"/>
                        </a:spcAft>
                        <a:buNone/>
                      </a:pPr>
                      <a:r>
                        <a:rPr lang="en"/>
                        <a:t>KNr</a:t>
                      </a:r>
                      <a:endParaRPr/>
                    </a:p>
                  </a:txBody>
                  <a:tcPr marL="91425" marR="91425" marT="91425" marB="91425"/>
                </a:tc>
                <a:tc>
                  <a:txBody>
                    <a:bodyPr/>
                    <a:lstStyle/>
                    <a:p>
                      <a:pPr marL="0" lvl="0" indent="0" algn="l" rtl="0">
                        <a:spcBef>
                          <a:spcPts val="0"/>
                        </a:spcBef>
                        <a:spcAft>
                          <a:spcPts val="0"/>
                        </a:spcAft>
                        <a:buNone/>
                      </a:pPr>
                      <a:r>
                        <a:rPr lang="en"/>
                        <a:t>Name</a:t>
                      </a:r>
                      <a:endParaRPr/>
                    </a:p>
                  </a:txBody>
                  <a:tcPr marL="91425" marR="91425" marT="91425" marB="91425"/>
                </a:tc>
                <a:tc>
                  <a:txBody>
                    <a:bodyPr/>
                    <a:lstStyle/>
                    <a:p>
                      <a:pPr marL="0" lvl="0" indent="0" algn="l" rtl="0">
                        <a:spcBef>
                          <a:spcPts val="0"/>
                        </a:spcBef>
                        <a:spcAft>
                          <a:spcPts val="0"/>
                        </a:spcAft>
                        <a:buNone/>
                      </a:pPr>
                      <a:r>
                        <a:rPr lang="en"/>
                        <a:t>GEB.Datum</a:t>
                      </a:r>
                      <a:endParaRPr/>
                    </a:p>
                  </a:txBody>
                  <a:tcPr marL="91425" marR="91425" marT="91425" marB="91425"/>
                </a:tc>
                <a:tc>
                  <a:txBody>
                    <a:bodyPr/>
                    <a:lstStyle/>
                    <a:p>
                      <a:pPr marL="0" lvl="0" indent="0" algn="l" rtl="0">
                        <a:spcBef>
                          <a:spcPts val="0"/>
                        </a:spcBef>
                        <a:spcAft>
                          <a:spcPts val="0"/>
                        </a:spcAft>
                        <a:buNone/>
                      </a:pPr>
                      <a:r>
                        <a:rPr lang="en"/>
                        <a:t>Alter</a:t>
                      </a:r>
                      <a:endParaRPr/>
                    </a:p>
                  </a:txBody>
                  <a:tcPr marL="91425" marR="91425" marT="91425" marB="91425"/>
                </a:tc>
                <a:tc>
                  <a:txBody>
                    <a:bodyPr/>
                    <a:lstStyle/>
                    <a:p>
                      <a:pPr marL="0" lvl="0" indent="0" algn="l" rtl="0">
                        <a:spcBef>
                          <a:spcPts val="0"/>
                        </a:spcBef>
                        <a:spcAft>
                          <a:spcPts val="0"/>
                        </a:spcAft>
                        <a:buNone/>
                      </a:pPr>
                      <a:r>
                        <a:rPr lang="en"/>
                        <a:t>Geschl.</a:t>
                      </a:r>
                      <a:endParaRPr/>
                    </a:p>
                  </a:txBody>
                  <a:tcPr marL="91425" marR="91425" marT="91425" marB="91425"/>
                </a:tc>
                <a:tc>
                  <a:txBody>
                    <a:bodyPr/>
                    <a:lstStyle/>
                    <a:p>
                      <a:pPr marL="0" lvl="0" indent="0" algn="l" rtl="0">
                        <a:spcBef>
                          <a:spcPts val="0"/>
                        </a:spcBef>
                        <a:spcAft>
                          <a:spcPts val="0"/>
                        </a:spcAft>
                        <a:buNone/>
                      </a:pPr>
                      <a:r>
                        <a:rPr lang="en"/>
                        <a:t>Telefon</a:t>
                      </a:r>
                      <a:endParaRPr/>
                    </a:p>
                  </a:txBody>
                  <a:tcPr marL="91425" marR="91425" marT="91425" marB="91425"/>
                </a:tc>
                <a:tc>
                  <a:txBody>
                    <a:bodyPr/>
                    <a:lstStyle/>
                    <a:p>
                      <a:pPr marL="0" lvl="0" indent="0" algn="l" rtl="0">
                        <a:spcBef>
                          <a:spcPts val="0"/>
                        </a:spcBef>
                        <a:spcAft>
                          <a:spcPts val="0"/>
                        </a:spcAft>
                        <a:buNone/>
                      </a:pPr>
                      <a:r>
                        <a:rPr lang="en"/>
                        <a:t>PLZ</a:t>
                      </a:r>
                      <a:endParaRPr/>
                    </a:p>
                  </a:txBody>
                  <a:tcPr marL="91425" marR="91425" marT="91425" marB="91425"/>
                </a:tc>
                <a:tc>
                  <a:txBody>
                    <a:bodyPr/>
                    <a:lstStyle/>
                    <a:p>
                      <a:pPr marL="0" lvl="0" indent="0" algn="l" rtl="0">
                        <a:spcBef>
                          <a:spcPts val="0"/>
                        </a:spcBef>
                        <a:spcAft>
                          <a:spcPts val="0"/>
                        </a:spcAft>
                        <a:buNone/>
                      </a:pPr>
                      <a:r>
                        <a:rPr lang="en"/>
                        <a:t>Email</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34</a:t>
                      </a:r>
                      <a:endParaRPr/>
                    </a:p>
                  </a:txBody>
                  <a:tcPr marL="91425" marR="91425" marT="91425" marB="91425"/>
                </a:tc>
                <a:tc>
                  <a:txBody>
                    <a:bodyPr/>
                    <a:lstStyle/>
                    <a:p>
                      <a:pPr marL="0" lvl="0" indent="0" algn="l" rtl="0">
                        <a:spcBef>
                          <a:spcPts val="0"/>
                        </a:spcBef>
                        <a:spcAft>
                          <a:spcPts val="0"/>
                        </a:spcAft>
                        <a:buNone/>
                      </a:pPr>
                      <a:r>
                        <a:rPr lang="en"/>
                        <a:t>Meier,Tom</a:t>
                      </a:r>
                      <a:endParaRPr/>
                    </a:p>
                  </a:txBody>
                  <a:tcPr marL="91425" marR="91425" marT="91425" marB="91425"/>
                </a:tc>
                <a:tc>
                  <a:txBody>
                    <a:bodyPr/>
                    <a:lstStyle/>
                    <a:p>
                      <a:pPr marL="0" lvl="0" indent="0" algn="l" rtl="0">
                        <a:spcBef>
                          <a:spcPts val="0"/>
                        </a:spcBef>
                        <a:spcAft>
                          <a:spcPts val="0"/>
                        </a:spcAft>
                        <a:buNone/>
                      </a:pPr>
                      <a:r>
                        <a:rPr lang="en"/>
                        <a:t>21.01.1980</a:t>
                      </a:r>
                      <a:endParaRPr/>
                    </a:p>
                  </a:txBody>
                  <a:tcPr marL="91425" marR="91425" marT="91425" marB="91425"/>
                </a:tc>
                <a:tc>
                  <a:txBody>
                    <a:bodyPr/>
                    <a:lstStyle/>
                    <a:p>
                      <a:pPr marL="0" lvl="0" indent="0" algn="l" rtl="0">
                        <a:spcBef>
                          <a:spcPts val="0"/>
                        </a:spcBef>
                        <a:spcAft>
                          <a:spcPts val="0"/>
                        </a:spcAft>
                        <a:buNone/>
                      </a:pPr>
                      <a:r>
                        <a:rPr lang="en"/>
                        <a:t>35</a:t>
                      </a:r>
                      <a:endParaRPr/>
                    </a:p>
                  </a:txBody>
                  <a:tcPr marL="91425" marR="91425" marT="91425" marB="91425"/>
                </a:tc>
                <a:tc>
                  <a:txBody>
                    <a:bodyPr/>
                    <a:lstStyle/>
                    <a:p>
                      <a:pPr marL="0" lvl="0" indent="0" algn="l" rtl="0">
                        <a:spcBef>
                          <a:spcPts val="0"/>
                        </a:spcBef>
                        <a:spcAft>
                          <a:spcPts val="0"/>
                        </a:spcAft>
                        <a:buNone/>
                      </a:pPr>
                      <a:r>
                        <a:rPr lang="en"/>
                        <a:t>M</a:t>
                      </a:r>
                      <a:endParaRPr/>
                    </a:p>
                  </a:txBody>
                  <a:tcPr marL="91425" marR="91425" marT="91425" marB="91425"/>
                </a:tc>
                <a:tc>
                  <a:txBody>
                    <a:bodyPr/>
                    <a:lstStyle/>
                    <a:p>
                      <a:pPr marL="0" lvl="0" indent="0" algn="l" rtl="0">
                        <a:spcBef>
                          <a:spcPts val="0"/>
                        </a:spcBef>
                        <a:spcAft>
                          <a:spcPts val="0"/>
                        </a:spcAft>
                        <a:buNone/>
                      </a:pPr>
                      <a:r>
                        <a:rPr lang="en"/>
                        <a:t>999-999</a:t>
                      </a:r>
                      <a:endParaRPr/>
                    </a:p>
                  </a:txBody>
                  <a:tcPr marL="91425" marR="91425" marT="91425" marB="91425"/>
                </a:tc>
                <a:tc>
                  <a:txBody>
                    <a:bodyPr/>
                    <a:lstStyle/>
                    <a:p>
                      <a:pPr marL="0" lvl="0" indent="0" algn="l" rtl="0">
                        <a:spcBef>
                          <a:spcPts val="0"/>
                        </a:spcBef>
                        <a:spcAft>
                          <a:spcPts val="0"/>
                        </a:spcAft>
                        <a:buNone/>
                      </a:pPr>
                      <a:r>
                        <a:rPr lang="en"/>
                        <a:t>39107</a:t>
                      </a:r>
                      <a:endParaRPr/>
                    </a:p>
                  </a:txBody>
                  <a:tcPr marL="91425" marR="91425" marT="91425" marB="91425"/>
                </a:tc>
                <a:tc>
                  <a:txBody>
                    <a:bodyPr/>
                    <a:lstStyle/>
                    <a:p>
                      <a:pPr marL="0" lvl="0" indent="0" algn="l" rtl="0">
                        <a:spcBef>
                          <a:spcPts val="0"/>
                        </a:spcBef>
                        <a:spcAft>
                          <a:spcPts val="0"/>
                        </a:spcAft>
                        <a:buNone/>
                      </a:pPr>
                      <a:r>
                        <a:rPr lang="en"/>
                        <a:t>t@r.de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34</a:t>
                      </a:r>
                      <a:endParaRPr/>
                    </a:p>
                  </a:txBody>
                  <a:tcPr marL="91425" marR="91425" marT="91425" marB="91425"/>
                </a:tc>
                <a:tc>
                  <a:txBody>
                    <a:bodyPr/>
                    <a:lstStyle/>
                    <a:p>
                      <a:pPr marL="0" lvl="0" indent="0" algn="l" rtl="0">
                        <a:spcBef>
                          <a:spcPts val="0"/>
                        </a:spcBef>
                        <a:spcAft>
                          <a:spcPts val="0"/>
                        </a:spcAft>
                        <a:buNone/>
                      </a:pPr>
                      <a:r>
                        <a:rPr lang="en"/>
                        <a:t>Tina Möller</a:t>
                      </a:r>
                      <a:endParaRPr/>
                    </a:p>
                  </a:txBody>
                  <a:tcPr marL="91425" marR="91425" marT="91425" marB="91425"/>
                </a:tc>
                <a:tc>
                  <a:txBody>
                    <a:bodyPr/>
                    <a:lstStyle/>
                    <a:p>
                      <a:pPr marL="0" lvl="0" indent="0" algn="l" rtl="0">
                        <a:spcBef>
                          <a:spcPts val="0"/>
                        </a:spcBef>
                        <a:spcAft>
                          <a:spcPts val="0"/>
                        </a:spcAft>
                        <a:buNone/>
                      </a:pPr>
                      <a:r>
                        <a:rPr lang="en"/>
                        <a:t>18.04.78</a:t>
                      </a:r>
                      <a:endParaRPr/>
                    </a:p>
                  </a:txBody>
                  <a:tcPr marL="91425" marR="91425" marT="91425" marB="91425"/>
                </a:tc>
                <a:tc>
                  <a:txBody>
                    <a:bodyPr/>
                    <a:lstStyle/>
                    <a:p>
                      <a:pPr marL="0" lvl="0" indent="0" algn="l" rtl="0">
                        <a:spcBef>
                          <a:spcPts val="0"/>
                        </a:spcBef>
                        <a:spcAft>
                          <a:spcPts val="0"/>
                        </a:spcAft>
                        <a:buNone/>
                      </a:pPr>
                      <a:r>
                        <a:rPr lang="en"/>
                        <a:t>29</a:t>
                      </a:r>
                      <a:endParaRPr/>
                    </a:p>
                  </a:txBody>
                  <a:tcPr marL="91425" marR="91425" marT="91425" marB="91425"/>
                </a:tc>
                <a:tc>
                  <a:txBody>
                    <a:bodyPr/>
                    <a:lstStyle/>
                    <a:p>
                      <a:pPr marL="0" lvl="0" indent="0" algn="l" rtl="0">
                        <a:spcBef>
                          <a:spcPts val="0"/>
                        </a:spcBef>
                        <a:spcAft>
                          <a:spcPts val="0"/>
                        </a:spcAft>
                        <a:buNone/>
                      </a:pPr>
                      <a:r>
                        <a:rPr lang="en"/>
                        <a:t>W</a:t>
                      </a:r>
                      <a:endParaRPr/>
                    </a:p>
                  </a:txBody>
                  <a:tcPr marL="91425" marR="91425" marT="91425" marB="91425"/>
                </a:tc>
                <a:tc>
                  <a:txBody>
                    <a:bodyPr/>
                    <a:lstStyle/>
                    <a:p>
                      <a:pPr marL="0" lvl="0" indent="0" algn="l" rtl="0">
                        <a:spcBef>
                          <a:spcPts val="0"/>
                        </a:spcBef>
                        <a:spcAft>
                          <a:spcPts val="0"/>
                        </a:spcAft>
                        <a:buNone/>
                      </a:pPr>
                      <a:r>
                        <a:rPr lang="en"/>
                        <a:t>263222</a:t>
                      </a:r>
                      <a:endParaRPr/>
                    </a:p>
                  </a:txBody>
                  <a:tcPr marL="91425" marR="91425" marT="91425" marB="91425"/>
                </a:tc>
                <a:tc>
                  <a:txBody>
                    <a:bodyPr/>
                    <a:lstStyle/>
                    <a:p>
                      <a:pPr marL="0" lvl="0" indent="0" algn="l" rtl="0">
                        <a:spcBef>
                          <a:spcPts val="0"/>
                        </a:spcBef>
                        <a:spcAft>
                          <a:spcPts val="0"/>
                        </a:spcAft>
                        <a:buNone/>
                      </a:pPr>
                      <a:r>
                        <a:rPr lang="en"/>
                        <a:t>36999</a:t>
                      </a:r>
                      <a:endParaRPr/>
                    </a:p>
                  </a:txBody>
                  <a:tcPr marL="91425" marR="91425" marT="91425" marB="91425"/>
                </a:tc>
                <a:tc>
                  <a:txBody>
                    <a:bodyPr/>
                    <a:lstStyle/>
                    <a:p>
                      <a:pPr marL="0" lvl="0" indent="0" algn="l" rtl="0">
                        <a:spcBef>
                          <a:spcPts val="0"/>
                        </a:spcBef>
                        <a:spcAft>
                          <a:spcPts val="0"/>
                        </a:spcAft>
                        <a:buNone/>
                      </a:pPr>
                      <a:r>
                        <a:rPr lang="en"/>
                        <a:t>null</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35</a:t>
                      </a:r>
                      <a:endParaRPr/>
                    </a:p>
                  </a:txBody>
                  <a:tcPr marL="91425" marR="91425" marT="91425" marB="91425"/>
                </a:tc>
                <a:tc>
                  <a:txBody>
                    <a:bodyPr/>
                    <a:lstStyle/>
                    <a:p>
                      <a:pPr marL="0" lvl="0" indent="0" algn="l" rtl="0">
                        <a:spcBef>
                          <a:spcPts val="0"/>
                        </a:spcBef>
                        <a:spcAft>
                          <a:spcPts val="0"/>
                        </a:spcAft>
                        <a:buNone/>
                      </a:pPr>
                      <a:r>
                        <a:rPr lang="en"/>
                        <a:t>Tom Meier</a:t>
                      </a:r>
                      <a:endParaRPr/>
                    </a:p>
                  </a:txBody>
                  <a:tcPr marL="91425" marR="91425" marT="91425" marB="91425"/>
                </a:tc>
                <a:tc>
                  <a:txBody>
                    <a:bodyPr/>
                    <a:lstStyle/>
                    <a:p>
                      <a:pPr marL="0" lvl="0" indent="0" algn="l" rtl="0">
                        <a:spcBef>
                          <a:spcPts val="0"/>
                        </a:spcBef>
                        <a:spcAft>
                          <a:spcPts val="0"/>
                        </a:spcAft>
                        <a:buNone/>
                      </a:pPr>
                      <a:r>
                        <a:rPr lang="en"/>
                        <a:t>32.05.1969</a:t>
                      </a:r>
                      <a:endParaRPr/>
                    </a:p>
                  </a:txBody>
                  <a:tcPr marL="91425" marR="91425" marT="91425" marB="91425"/>
                </a:tc>
                <a:tc>
                  <a:txBody>
                    <a:bodyPr/>
                    <a:lstStyle/>
                    <a:p>
                      <a:pPr marL="0" lvl="0" indent="0" algn="l" rtl="0">
                        <a:spcBef>
                          <a:spcPts val="0"/>
                        </a:spcBef>
                        <a:spcAft>
                          <a:spcPts val="0"/>
                        </a:spcAft>
                        <a:buNone/>
                      </a:pPr>
                      <a:r>
                        <a:rPr lang="en"/>
                        <a:t>27</a:t>
                      </a:r>
                      <a:endParaRPr/>
                    </a:p>
                  </a:txBody>
                  <a:tcPr marL="91425" marR="91425" marT="91425" marB="91425"/>
                </a:tc>
                <a:tc>
                  <a:txBody>
                    <a:bodyPr/>
                    <a:lstStyle/>
                    <a:p>
                      <a:pPr marL="0" lvl="0" indent="0" algn="l" rtl="0">
                        <a:spcBef>
                          <a:spcPts val="0"/>
                        </a:spcBef>
                        <a:spcAft>
                          <a:spcPts val="0"/>
                        </a:spcAft>
                        <a:buNone/>
                      </a:pPr>
                      <a:r>
                        <a:rPr lang="en"/>
                        <a:t>F</a:t>
                      </a:r>
                      <a:endParaRPr/>
                    </a:p>
                  </a:txBody>
                  <a:tcPr marL="91425" marR="91425" marT="91425" marB="91425"/>
                </a:tc>
                <a:tc>
                  <a:txBody>
                    <a:bodyPr/>
                    <a:lstStyle/>
                    <a:p>
                      <a:pPr marL="0" lvl="0" indent="0" algn="l" rtl="0">
                        <a:spcBef>
                          <a:spcPts val="0"/>
                        </a:spcBef>
                        <a:spcAft>
                          <a:spcPts val="0"/>
                        </a:spcAft>
                        <a:buNone/>
                      </a:pPr>
                      <a:r>
                        <a:rPr lang="en"/>
                        <a:t>222231</a:t>
                      </a:r>
                      <a:endParaRPr/>
                    </a:p>
                  </a:txBody>
                  <a:tcPr marL="91425" marR="91425" marT="91425" marB="91425"/>
                </a:tc>
                <a:tc>
                  <a:txBody>
                    <a:bodyPr/>
                    <a:lstStyle/>
                    <a:p>
                      <a:pPr marL="0" lvl="0" indent="0" algn="l" rtl="0">
                        <a:spcBef>
                          <a:spcPts val="0"/>
                        </a:spcBef>
                        <a:spcAft>
                          <a:spcPts val="0"/>
                        </a:spcAft>
                        <a:buNone/>
                      </a:pPr>
                      <a:r>
                        <a:rPr lang="en"/>
                        <a:t>39107</a:t>
                      </a:r>
                      <a:endParaRPr/>
                    </a:p>
                  </a:txBody>
                  <a:tcPr marL="91425" marR="91425" marT="91425" marB="91425"/>
                </a:tc>
                <a:tc>
                  <a:txBody>
                    <a:bodyPr/>
                    <a:lstStyle/>
                    <a:p>
                      <a:pPr marL="0" lvl="0" indent="0" algn="l" rtl="0">
                        <a:spcBef>
                          <a:spcPts val="0"/>
                        </a:spcBef>
                        <a:spcAft>
                          <a:spcPts val="0"/>
                        </a:spcAft>
                        <a:buNone/>
                      </a:pPr>
                      <a:r>
                        <a:rPr lang="en"/>
                        <a:t>t@r.de</a:t>
                      </a:r>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1760" name="Google Shape;1760;p125"/>
          <p:cNvGraphicFramePr/>
          <p:nvPr/>
        </p:nvGraphicFramePr>
        <p:xfrm>
          <a:off x="720000" y="3349175"/>
          <a:ext cx="4146700" cy="1584840"/>
        </p:xfrm>
        <a:graphic>
          <a:graphicData uri="http://schemas.openxmlformats.org/drawingml/2006/table">
            <a:tbl>
              <a:tblPr>
                <a:noFill/>
                <a:tableStyleId>{1A3CF031-8147-401F-A7B8-5971058B7EB0}</a:tableStyleId>
              </a:tblPr>
              <a:tblGrid>
                <a:gridCol w="2073350">
                  <a:extLst>
                    <a:ext uri="{9D8B030D-6E8A-4147-A177-3AD203B41FA5}">
                      <a16:colId xmlns:a16="http://schemas.microsoft.com/office/drawing/2014/main" val="20000"/>
                    </a:ext>
                  </a:extLst>
                </a:gridCol>
                <a:gridCol w="2073350">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
                        <a:t>PLZ</a:t>
                      </a:r>
                      <a:endParaRPr/>
                    </a:p>
                  </a:txBody>
                  <a:tcPr marL="91425" marR="91425" marT="91425" marB="91425"/>
                </a:tc>
                <a:tc>
                  <a:txBody>
                    <a:bodyPr/>
                    <a:lstStyle/>
                    <a:p>
                      <a:pPr marL="0" lvl="0" indent="0" algn="l" rtl="0">
                        <a:spcBef>
                          <a:spcPts val="0"/>
                        </a:spcBef>
                        <a:spcAft>
                          <a:spcPts val="0"/>
                        </a:spcAft>
                        <a:buNone/>
                      </a:pPr>
                      <a:r>
                        <a:rPr lang="en"/>
                        <a:t>ORT</a:t>
                      </a:r>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39108</a:t>
                      </a:r>
                      <a:endParaRPr/>
                    </a:p>
                  </a:txBody>
                  <a:tcPr marL="91425" marR="91425" marT="91425" marB="91425"/>
                </a:tc>
                <a:tc>
                  <a:txBody>
                    <a:bodyPr/>
                    <a:lstStyle/>
                    <a:p>
                      <a:pPr marL="0" lvl="0" indent="0" algn="l" rtl="0">
                        <a:spcBef>
                          <a:spcPts val="0"/>
                        </a:spcBef>
                        <a:spcAft>
                          <a:spcPts val="0"/>
                        </a:spcAft>
                        <a:buNone/>
                      </a:pPr>
                      <a:r>
                        <a:rPr lang="en"/>
                        <a:t>München</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t>36996</a:t>
                      </a:r>
                      <a:endParaRPr/>
                    </a:p>
                  </a:txBody>
                  <a:tcPr marL="91425" marR="91425" marT="91425" marB="91425"/>
                </a:tc>
                <a:tc>
                  <a:txBody>
                    <a:bodyPr/>
                    <a:lstStyle/>
                    <a:p>
                      <a:pPr marL="0" lvl="0" indent="0" algn="l" rtl="0">
                        <a:spcBef>
                          <a:spcPts val="0"/>
                        </a:spcBef>
                        <a:spcAft>
                          <a:spcPts val="0"/>
                        </a:spcAft>
                        <a:buNone/>
                      </a:pPr>
                      <a:r>
                        <a:rPr lang="en"/>
                        <a:t>Spanien</a:t>
                      </a:r>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a:t>95555</a:t>
                      </a:r>
                      <a:endParaRPr/>
                    </a:p>
                  </a:txBody>
                  <a:tcPr marL="91425" marR="91425" marT="91425" marB="91425"/>
                </a:tc>
                <a:tc>
                  <a:txBody>
                    <a:bodyPr/>
                    <a:lstStyle/>
                    <a:p>
                      <a:pPr marL="0" lvl="0" indent="0" algn="l" rtl="0">
                        <a:spcBef>
                          <a:spcPts val="0"/>
                        </a:spcBef>
                        <a:spcAft>
                          <a:spcPts val="0"/>
                        </a:spcAft>
                        <a:buNone/>
                      </a:pPr>
                      <a:r>
                        <a:rPr lang="en"/>
                        <a:t>Illmenau</a:t>
                      </a:r>
                      <a:endParaRPr/>
                    </a:p>
                  </a:txBody>
                  <a:tcPr marL="91425" marR="91425" marT="91425" marB="91425"/>
                </a:tc>
                <a:extLst>
                  <a:ext uri="{0D108BD9-81ED-4DB2-BD59-A6C34878D82A}">
                    <a16:rowId xmlns:a16="http://schemas.microsoft.com/office/drawing/2014/main" val="10003"/>
                  </a:ext>
                </a:extLst>
              </a:tr>
            </a:tbl>
          </a:graphicData>
        </a:graphic>
      </p:graphicFrame>
      <p:sp>
        <p:nvSpPr>
          <p:cNvPr id="1761" name="Google Shape;1761;p125"/>
          <p:cNvSpPr txBox="1"/>
          <p:nvPr/>
        </p:nvSpPr>
        <p:spPr>
          <a:xfrm>
            <a:off x="481875" y="2023225"/>
            <a:ext cx="761100" cy="78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Work Sans"/>
              <a:ea typeface="Work Sans"/>
              <a:cs typeface="Work Sans"/>
              <a:sym typeface="Work Sans"/>
            </a:endParaRPr>
          </a:p>
        </p:txBody>
      </p:sp>
      <p:sp>
        <p:nvSpPr>
          <p:cNvPr id="1762" name="Google Shape;1762;p125"/>
          <p:cNvSpPr txBox="1"/>
          <p:nvPr/>
        </p:nvSpPr>
        <p:spPr>
          <a:xfrm>
            <a:off x="7599825" y="2048150"/>
            <a:ext cx="1003800" cy="245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Work Sans"/>
              <a:ea typeface="Work Sans"/>
              <a:cs typeface="Work Sans"/>
              <a:sym typeface="Work Sans"/>
            </a:endParaRPr>
          </a:p>
        </p:txBody>
      </p:sp>
      <p:sp>
        <p:nvSpPr>
          <p:cNvPr id="1763" name="Google Shape;1763;p125"/>
          <p:cNvSpPr txBox="1"/>
          <p:nvPr/>
        </p:nvSpPr>
        <p:spPr>
          <a:xfrm>
            <a:off x="7599825" y="2427650"/>
            <a:ext cx="761100" cy="369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Work Sans"/>
              <a:ea typeface="Work Sans"/>
              <a:cs typeface="Work Sans"/>
              <a:sym typeface="Work Sans"/>
            </a:endParaRPr>
          </a:p>
        </p:txBody>
      </p:sp>
      <p:sp>
        <p:nvSpPr>
          <p:cNvPr id="1764" name="Google Shape;1764;p125"/>
          <p:cNvSpPr txBox="1"/>
          <p:nvPr/>
        </p:nvSpPr>
        <p:spPr>
          <a:xfrm>
            <a:off x="5591975" y="2017250"/>
            <a:ext cx="1110000" cy="409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Work Sans"/>
              <a:ea typeface="Work Sans"/>
              <a:cs typeface="Work Sans"/>
              <a:sym typeface="Work Sans"/>
            </a:endParaRPr>
          </a:p>
        </p:txBody>
      </p:sp>
      <p:sp>
        <p:nvSpPr>
          <p:cNvPr id="1765" name="Google Shape;1765;p125"/>
          <p:cNvSpPr txBox="1"/>
          <p:nvPr/>
        </p:nvSpPr>
        <p:spPr>
          <a:xfrm>
            <a:off x="2676500" y="2803600"/>
            <a:ext cx="1261500" cy="369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Work Sans"/>
              <a:ea typeface="Work Sans"/>
              <a:cs typeface="Work Sans"/>
              <a:sym typeface="Work Sans"/>
            </a:endParaRPr>
          </a:p>
        </p:txBody>
      </p:sp>
      <p:sp>
        <p:nvSpPr>
          <p:cNvPr id="1766" name="Google Shape;1766;p125"/>
          <p:cNvSpPr txBox="1"/>
          <p:nvPr/>
        </p:nvSpPr>
        <p:spPr>
          <a:xfrm>
            <a:off x="1351652" y="1946150"/>
            <a:ext cx="1110000" cy="409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Work Sans"/>
              <a:ea typeface="Work Sans"/>
              <a:cs typeface="Work Sans"/>
              <a:sym typeface="Work Sans"/>
            </a:endParaRPr>
          </a:p>
        </p:txBody>
      </p:sp>
      <p:sp>
        <p:nvSpPr>
          <p:cNvPr id="1767" name="Google Shape;1767;p125"/>
          <p:cNvSpPr txBox="1"/>
          <p:nvPr/>
        </p:nvSpPr>
        <p:spPr>
          <a:xfrm>
            <a:off x="2676500" y="4537775"/>
            <a:ext cx="1752600" cy="369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Work Sans"/>
              <a:ea typeface="Work Sans"/>
              <a:cs typeface="Work Sans"/>
              <a:sym typeface="Work Sans"/>
            </a:endParaRPr>
          </a:p>
        </p:txBody>
      </p:sp>
      <p:sp>
        <p:nvSpPr>
          <p:cNvPr id="1768" name="Google Shape;1768;p125"/>
          <p:cNvSpPr txBox="1"/>
          <p:nvPr/>
        </p:nvSpPr>
        <p:spPr>
          <a:xfrm>
            <a:off x="2676500" y="1946150"/>
            <a:ext cx="1911600" cy="449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Work Sans"/>
              <a:ea typeface="Work Sans"/>
              <a:cs typeface="Work Sans"/>
              <a:sym typeface="Work Sans"/>
            </a:endParaRPr>
          </a:p>
        </p:txBody>
      </p:sp>
      <p:sp>
        <p:nvSpPr>
          <p:cNvPr id="1769" name="Google Shape;1769;p125"/>
          <p:cNvSpPr txBox="1"/>
          <p:nvPr/>
        </p:nvSpPr>
        <p:spPr>
          <a:xfrm>
            <a:off x="2828900" y="4280675"/>
            <a:ext cx="1003800" cy="409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Work Sans"/>
              <a:ea typeface="Work Sans"/>
              <a:cs typeface="Work Sans"/>
              <a:sym typeface="Work Sans"/>
            </a:endParaRPr>
          </a:p>
        </p:txBody>
      </p:sp>
      <p:sp>
        <p:nvSpPr>
          <p:cNvPr id="1770" name="Google Shape;1770;p125"/>
          <p:cNvSpPr txBox="1"/>
          <p:nvPr/>
        </p:nvSpPr>
        <p:spPr>
          <a:xfrm>
            <a:off x="6701975" y="2367000"/>
            <a:ext cx="897900" cy="409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Work Sans"/>
              <a:ea typeface="Work Sans"/>
              <a:cs typeface="Work Sans"/>
              <a:sym typeface="Work Sans"/>
            </a:endParaRPr>
          </a:p>
        </p:txBody>
      </p:sp>
      <p:sp>
        <p:nvSpPr>
          <p:cNvPr id="1771" name="Google Shape;1771;p125"/>
          <p:cNvSpPr txBox="1"/>
          <p:nvPr/>
        </p:nvSpPr>
        <p:spPr>
          <a:xfrm>
            <a:off x="4588100" y="2803600"/>
            <a:ext cx="422100" cy="369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Work Sans"/>
              <a:ea typeface="Work Sans"/>
              <a:cs typeface="Work Sans"/>
              <a:sym typeface="Work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126"/>
          <p:cNvSpPr txBox="1">
            <a:spLocks noGrp="1"/>
          </p:cNvSpPr>
          <p:nvPr>
            <p:ph type="title"/>
          </p:nvPr>
        </p:nvSpPr>
        <p:spPr>
          <a:xfrm>
            <a:off x="772225" y="366700"/>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Prozess der Transformation</a:t>
            </a:r>
            <a:endParaRPr/>
          </a:p>
        </p:txBody>
      </p:sp>
      <p:graphicFrame>
        <p:nvGraphicFramePr>
          <p:cNvPr id="1777" name="Google Shape;1777;p126"/>
          <p:cNvGraphicFramePr/>
          <p:nvPr/>
        </p:nvGraphicFramePr>
        <p:xfrm>
          <a:off x="952500" y="1619250"/>
          <a:ext cx="7239000" cy="3474570"/>
        </p:xfrm>
        <a:graphic>
          <a:graphicData uri="http://schemas.openxmlformats.org/drawingml/2006/table">
            <a:tbl>
              <a:tblPr>
                <a:noFill/>
                <a:tableStyleId>{1A3CF031-8147-401F-A7B8-5971058B7EB0}</a:tableStyleId>
              </a:tblPr>
              <a:tblGrid>
                <a:gridCol w="2000725">
                  <a:extLst>
                    <a:ext uri="{9D8B030D-6E8A-4147-A177-3AD203B41FA5}">
                      <a16:colId xmlns:a16="http://schemas.microsoft.com/office/drawing/2014/main" val="20000"/>
                    </a:ext>
                  </a:extLst>
                </a:gridCol>
                <a:gridCol w="52382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solidFill>
                            <a:schemeClr val="dk1"/>
                          </a:solidFill>
                        </a:rPr>
                        <a:t>Teilprozess</a:t>
                      </a:r>
                      <a:endParaRPr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FBFBF"/>
                    </a:solidFill>
                  </a:tcPr>
                </a:tc>
                <a:tc>
                  <a:txBody>
                    <a:bodyPr/>
                    <a:lstStyle/>
                    <a:p>
                      <a:pPr marL="0" lvl="0" indent="0" algn="l" rtl="0">
                        <a:spcBef>
                          <a:spcPts val="0"/>
                        </a:spcBef>
                        <a:spcAft>
                          <a:spcPts val="0"/>
                        </a:spcAft>
                        <a:buNone/>
                      </a:pPr>
                      <a:r>
                        <a:rPr lang="en" b="1">
                          <a:solidFill>
                            <a:schemeClr val="dk1"/>
                          </a:solidFill>
                        </a:rPr>
                        <a:t>Beschreibung</a:t>
                      </a:r>
                      <a:endParaRPr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Filterung</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Extraktion und Bereinigung syntaktischer und inhaltlicher </a:t>
                      </a:r>
                      <a:endParaRPr>
                        <a:solidFill>
                          <a:schemeClr val="dk1"/>
                        </a:solidFill>
                        <a:latin typeface="Work Sans"/>
                        <a:ea typeface="Work Sans"/>
                        <a:cs typeface="Work Sans"/>
                        <a:sym typeface="Work Sans"/>
                      </a:endParaRPr>
                    </a:p>
                    <a:p>
                      <a:pPr marL="0" lvl="0" indent="0" algn="l" rtl="0">
                        <a:spcBef>
                          <a:spcPts val="0"/>
                        </a:spcBef>
                        <a:spcAft>
                          <a:spcPts val="0"/>
                        </a:spcAft>
                        <a:buNone/>
                      </a:pPr>
                      <a:r>
                        <a:rPr lang="en">
                          <a:solidFill>
                            <a:schemeClr val="dk1"/>
                          </a:solidFill>
                          <a:latin typeface="Work Sans"/>
                          <a:ea typeface="Work Sans"/>
                          <a:cs typeface="Work Sans"/>
                          <a:sym typeface="Work Sans"/>
                        </a:rPr>
                        <a:t>Defekte der Daten</a:t>
                      </a:r>
                      <a:endParaRPr>
                        <a:solidFill>
                          <a:schemeClr val="dk1"/>
                        </a:solidFill>
                        <a:latin typeface="Work Sans"/>
                        <a:ea typeface="Work Sans"/>
                        <a:cs typeface="Work Sans"/>
                        <a:sym typeface="Work Sans"/>
                      </a:endParaRPr>
                    </a:p>
                    <a:p>
                      <a:pPr marL="0" lvl="0" indent="0" algn="l" rtl="0">
                        <a:spcBef>
                          <a:spcPts val="0"/>
                        </a:spcBef>
                        <a:spcAft>
                          <a:spcPts val="0"/>
                        </a:spcAft>
                        <a:buNone/>
                      </a:pP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Harmonisierung</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Betriebswirtschaftliche Abstimmung der gefilterten Daten</a:t>
                      </a:r>
                      <a:endParaRPr>
                        <a:solidFill>
                          <a:schemeClr val="dk1"/>
                        </a:solidFill>
                        <a:latin typeface="Work Sans"/>
                        <a:ea typeface="Work Sans"/>
                        <a:cs typeface="Work Sans"/>
                        <a:sym typeface="Work Sans"/>
                      </a:endParaRPr>
                    </a:p>
                    <a:p>
                      <a:pPr marL="0" lvl="0" indent="0" algn="l" rtl="0">
                        <a:spcBef>
                          <a:spcPts val="0"/>
                        </a:spcBef>
                        <a:spcAft>
                          <a:spcPts val="0"/>
                        </a:spcAft>
                        <a:buNone/>
                      </a:pP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Aggregation</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Verdichtung der gefilterten und harmonisierten Daten</a:t>
                      </a:r>
                      <a:endParaRPr>
                        <a:solidFill>
                          <a:schemeClr val="dk1"/>
                        </a:solidFill>
                        <a:latin typeface="Work Sans"/>
                        <a:ea typeface="Work Sans"/>
                        <a:cs typeface="Work Sans"/>
                        <a:sym typeface="Work Sans"/>
                      </a:endParaRPr>
                    </a:p>
                    <a:p>
                      <a:pPr marL="0" lvl="0" indent="0" algn="l" rtl="0">
                        <a:spcBef>
                          <a:spcPts val="0"/>
                        </a:spcBef>
                        <a:spcAft>
                          <a:spcPts val="0"/>
                        </a:spcAft>
                        <a:buNone/>
                      </a:pP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Anreicherung</a:t>
                      </a: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Berechnung und Speicherung betriebswirtschaftlicher </a:t>
                      </a:r>
                      <a:endParaRPr>
                        <a:solidFill>
                          <a:schemeClr val="dk1"/>
                        </a:solidFill>
                        <a:latin typeface="Work Sans"/>
                        <a:ea typeface="Work Sans"/>
                        <a:cs typeface="Work Sans"/>
                        <a:sym typeface="Work Sans"/>
                      </a:endParaRPr>
                    </a:p>
                    <a:p>
                      <a:pPr marL="0" lvl="0" indent="0" algn="l" rtl="0">
                        <a:spcBef>
                          <a:spcPts val="0"/>
                        </a:spcBef>
                        <a:spcAft>
                          <a:spcPts val="0"/>
                        </a:spcAft>
                        <a:buNone/>
                      </a:pPr>
                      <a:r>
                        <a:rPr lang="en">
                          <a:solidFill>
                            <a:schemeClr val="dk1"/>
                          </a:solidFill>
                          <a:latin typeface="Work Sans"/>
                          <a:ea typeface="Work Sans"/>
                          <a:cs typeface="Work Sans"/>
                          <a:sym typeface="Work Sans"/>
                        </a:rPr>
                        <a:t>Kennzahlen</a:t>
                      </a:r>
                      <a:endParaRPr>
                        <a:solidFill>
                          <a:schemeClr val="dk1"/>
                        </a:solidFill>
                        <a:latin typeface="Work Sans"/>
                        <a:ea typeface="Work Sans"/>
                        <a:cs typeface="Work Sans"/>
                        <a:sym typeface="Work Sans"/>
                      </a:endParaRPr>
                    </a:p>
                    <a:p>
                      <a:pPr marL="0" lvl="0" indent="0" algn="l" rtl="0">
                        <a:spcBef>
                          <a:spcPts val="0"/>
                        </a:spcBef>
                        <a:spcAft>
                          <a:spcPts val="0"/>
                        </a:spcAft>
                        <a:buNone/>
                      </a:pPr>
                      <a:endParaRPr>
                        <a:solidFill>
                          <a:schemeClr val="dk1"/>
                        </a:solidFill>
                        <a:latin typeface="Work Sans"/>
                        <a:ea typeface="Work Sans"/>
                        <a:cs typeface="Work Sans"/>
                        <a:sym typeface="Work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127"/>
          <p:cNvSpPr txBox="1">
            <a:spLocks noGrp="1"/>
          </p:cNvSpPr>
          <p:nvPr>
            <p:ph type="title"/>
          </p:nvPr>
        </p:nvSpPr>
        <p:spPr>
          <a:xfrm>
            <a:off x="716550" y="328150"/>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Extraction Technique </a:t>
            </a:r>
            <a:endParaRPr/>
          </a:p>
        </p:txBody>
      </p:sp>
      <p:graphicFrame>
        <p:nvGraphicFramePr>
          <p:cNvPr id="1783" name="Google Shape;1783;p127"/>
          <p:cNvGraphicFramePr/>
          <p:nvPr/>
        </p:nvGraphicFramePr>
        <p:xfrm>
          <a:off x="876575" y="1430175"/>
          <a:ext cx="7239000" cy="2865000"/>
        </p:xfrm>
        <a:graphic>
          <a:graphicData uri="http://schemas.openxmlformats.org/drawingml/2006/table">
            <a:tbl>
              <a:tblPr>
                <a:noFill/>
                <a:tableStyleId>{1A3CF031-8147-401F-A7B8-5971058B7EB0}</a:tableStyleId>
              </a:tblPr>
              <a:tblGrid>
                <a:gridCol w="2087400">
                  <a:extLst>
                    <a:ext uri="{9D8B030D-6E8A-4147-A177-3AD203B41FA5}">
                      <a16:colId xmlns:a16="http://schemas.microsoft.com/office/drawing/2014/main" val="20000"/>
                    </a:ext>
                  </a:extLst>
                </a:gridCol>
                <a:gridCol w="1367850">
                  <a:extLst>
                    <a:ext uri="{9D8B030D-6E8A-4147-A177-3AD203B41FA5}">
                      <a16:colId xmlns:a16="http://schemas.microsoft.com/office/drawing/2014/main" val="20001"/>
                    </a:ext>
                  </a:extLst>
                </a:gridCol>
                <a:gridCol w="1154650">
                  <a:extLst>
                    <a:ext uri="{9D8B030D-6E8A-4147-A177-3AD203B41FA5}">
                      <a16:colId xmlns:a16="http://schemas.microsoft.com/office/drawing/2014/main" val="20002"/>
                    </a:ext>
                  </a:extLst>
                </a:gridCol>
                <a:gridCol w="11813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b="1">
                          <a:solidFill>
                            <a:schemeClr val="dk1"/>
                          </a:solidFill>
                        </a:rPr>
                        <a:t>Quelle</a:t>
                      </a:r>
                      <a:endParaRPr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FBFBF"/>
                    </a:solidFill>
                  </a:tcPr>
                </a:tc>
                <a:tc>
                  <a:txBody>
                    <a:bodyPr/>
                    <a:lstStyle/>
                    <a:p>
                      <a:pPr marL="0" lvl="0" indent="0" algn="l" rtl="0">
                        <a:spcBef>
                          <a:spcPts val="0"/>
                        </a:spcBef>
                        <a:spcAft>
                          <a:spcPts val="0"/>
                        </a:spcAft>
                        <a:buNone/>
                      </a:pPr>
                      <a:r>
                        <a:rPr lang="en" b="1">
                          <a:solidFill>
                            <a:schemeClr val="dk1"/>
                          </a:solidFill>
                        </a:rPr>
                        <a:t>Technik</a:t>
                      </a:r>
                      <a:endParaRPr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FBFBF"/>
                    </a:solidFill>
                  </a:tcPr>
                </a:tc>
                <a:tc>
                  <a:txBody>
                    <a:bodyPr/>
                    <a:lstStyle/>
                    <a:p>
                      <a:pPr marL="0" lvl="0" indent="0" algn="l" rtl="0">
                        <a:spcBef>
                          <a:spcPts val="0"/>
                        </a:spcBef>
                        <a:spcAft>
                          <a:spcPts val="0"/>
                        </a:spcAft>
                        <a:buNone/>
                      </a:pPr>
                      <a:r>
                        <a:rPr lang="en" b="1">
                          <a:solidFill>
                            <a:schemeClr val="dk1"/>
                          </a:solidFill>
                        </a:rPr>
                        <a:t>Aktualität DWH</a:t>
                      </a:r>
                      <a:endParaRPr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FBFBF"/>
                    </a:solidFill>
                  </a:tcPr>
                </a:tc>
                <a:tc>
                  <a:txBody>
                    <a:bodyPr/>
                    <a:lstStyle/>
                    <a:p>
                      <a:pPr marL="0" lvl="0" indent="0" algn="l" rtl="0">
                        <a:spcBef>
                          <a:spcPts val="0"/>
                        </a:spcBef>
                        <a:spcAft>
                          <a:spcPts val="0"/>
                        </a:spcAft>
                        <a:buNone/>
                      </a:pPr>
                      <a:r>
                        <a:rPr lang="en" b="1">
                          <a:solidFill>
                            <a:schemeClr val="dk1"/>
                          </a:solidFill>
                        </a:rPr>
                        <a:t>Belastung DWH</a:t>
                      </a:r>
                      <a:endParaRPr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FBFBF"/>
                    </a:solidFill>
                  </a:tcPr>
                </a:tc>
                <a:tc>
                  <a:txBody>
                    <a:bodyPr/>
                    <a:lstStyle/>
                    <a:p>
                      <a:pPr marL="0" lvl="0" indent="0" algn="l" rtl="0">
                        <a:spcBef>
                          <a:spcPts val="0"/>
                        </a:spcBef>
                        <a:spcAft>
                          <a:spcPts val="0"/>
                        </a:spcAft>
                        <a:buNone/>
                      </a:pPr>
                      <a:r>
                        <a:rPr lang="en" b="1">
                          <a:solidFill>
                            <a:schemeClr val="dk1"/>
                          </a:solidFill>
                        </a:rPr>
                        <a:t>Belastung Quelle</a:t>
                      </a:r>
                      <a:endParaRPr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1"/>
                          </a:solidFill>
                        </a:rPr>
                        <a:t>Erstellt periodisch Dateien</a:t>
                      </a:r>
                      <a:endParaRPr>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Batchläufe, Snapshots</a:t>
                      </a:r>
                      <a:endParaRPr>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Je nach Frequenz</a:t>
                      </a:r>
                      <a:endParaRPr>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Niedrig</a:t>
                      </a:r>
                      <a:endParaRPr>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Niedrig</a:t>
                      </a:r>
                      <a:endParaRPr>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dk1"/>
                          </a:solidFill>
                        </a:rPr>
                        <a:t>Propagiert jede Änderung</a:t>
                      </a:r>
                      <a:endParaRPr>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Trigger, Replikation (CDC)</a:t>
                      </a:r>
                      <a:endParaRPr>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Maximal</a:t>
                      </a:r>
                      <a:endParaRPr>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Hoch</a:t>
                      </a:r>
                      <a:endParaRPr>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Sehr hoch</a:t>
                      </a:r>
                      <a:endParaRPr>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dk1"/>
                          </a:solidFill>
                        </a:rPr>
                        <a:t>Erstellt Extrakte auf Anfrage</a:t>
                      </a:r>
                      <a:endParaRPr>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Anwendungs-</a:t>
                      </a:r>
                      <a:endParaRPr>
                        <a:solidFill>
                          <a:schemeClr val="dk1"/>
                        </a:solidFill>
                      </a:endParaRPr>
                    </a:p>
                    <a:p>
                      <a:pPr marL="0" lvl="0" indent="0" algn="l" rtl="0">
                        <a:spcBef>
                          <a:spcPts val="0"/>
                        </a:spcBef>
                        <a:spcAft>
                          <a:spcPts val="0"/>
                        </a:spcAft>
                        <a:buNone/>
                      </a:pPr>
                      <a:r>
                        <a:rPr lang="en">
                          <a:solidFill>
                            <a:schemeClr val="dk1"/>
                          </a:solidFill>
                        </a:rPr>
                        <a:t>steuerung</a:t>
                      </a:r>
                      <a:endParaRPr>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Je nach Frequenz</a:t>
                      </a:r>
                      <a:endParaRPr>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Je nach Frequenz</a:t>
                      </a:r>
                      <a:endParaRPr>
                        <a:solidFill>
                          <a:schemeClr val="dk1"/>
                        </a:solidFill>
                      </a:endParaRPr>
                    </a:p>
                    <a:p>
                      <a:pPr marL="0" lvl="0" indent="0" algn="l" rtl="0">
                        <a:spcBef>
                          <a:spcPts val="0"/>
                        </a:spcBef>
                        <a:spcAft>
                          <a:spcPts val="0"/>
                        </a:spcAft>
                        <a:buNone/>
                      </a:pPr>
                      <a:endParaRPr>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Je nach Frequenz</a:t>
                      </a:r>
                      <a:endParaRPr>
                        <a:solidFill>
                          <a:schemeClr val="dk1"/>
                        </a:solidFill>
                      </a:endParaRPr>
                    </a:p>
                    <a:p>
                      <a:pPr marL="0" lvl="0" indent="0" algn="l" rtl="0">
                        <a:spcBef>
                          <a:spcPts val="0"/>
                        </a:spcBef>
                        <a:spcAft>
                          <a:spcPts val="0"/>
                        </a:spcAft>
                        <a:buNone/>
                      </a:pPr>
                      <a:endParaRPr>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6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Warum separates Data Warehouse?</a:t>
            </a:r>
            <a:endParaRPr/>
          </a:p>
        </p:txBody>
      </p:sp>
      <p:grpSp>
        <p:nvGrpSpPr>
          <p:cNvPr id="1003" name="Google Shape;1003;p60"/>
          <p:cNvGrpSpPr/>
          <p:nvPr/>
        </p:nvGrpSpPr>
        <p:grpSpPr>
          <a:xfrm rot="10800000" flipH="1">
            <a:off x="7445072" y="3767250"/>
            <a:ext cx="192747" cy="252803"/>
            <a:chOff x="6751672" y="2523244"/>
            <a:chExt cx="192747" cy="252803"/>
          </a:xfrm>
        </p:grpSpPr>
        <p:sp>
          <p:nvSpPr>
            <p:cNvPr id="1004" name="Google Shape;1004;p60"/>
            <p:cNvSpPr/>
            <p:nvPr/>
          </p:nvSpPr>
          <p:spPr>
            <a:xfrm>
              <a:off x="6751672" y="2523244"/>
              <a:ext cx="192747" cy="93742"/>
            </a:xfrm>
            <a:custGeom>
              <a:avLst/>
              <a:gdLst/>
              <a:ahLst/>
              <a:cxnLst/>
              <a:rect l="l" t="t" r="r" b="b"/>
              <a:pathLst>
                <a:path w="6666" h="3242" fill="none" extrusionOk="0">
                  <a:moveTo>
                    <a:pt x="6665" y="0"/>
                  </a:moveTo>
                  <a:lnTo>
                    <a:pt x="3538" y="3127"/>
                  </a:lnTo>
                  <a:cubicBezTo>
                    <a:pt x="3424" y="3241"/>
                    <a:pt x="3242" y="3241"/>
                    <a:pt x="3128" y="3127"/>
                  </a:cubicBezTo>
                  <a:lnTo>
                    <a:pt x="0" y="0"/>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60"/>
            <p:cNvSpPr/>
            <p:nvPr/>
          </p:nvSpPr>
          <p:spPr>
            <a:xfrm>
              <a:off x="6751672" y="2682305"/>
              <a:ext cx="192747" cy="93742"/>
            </a:xfrm>
            <a:custGeom>
              <a:avLst/>
              <a:gdLst/>
              <a:ahLst/>
              <a:cxnLst/>
              <a:rect l="l" t="t" r="r" b="b"/>
              <a:pathLst>
                <a:path w="6666" h="3242" fill="none" extrusionOk="0">
                  <a:moveTo>
                    <a:pt x="6665" y="0"/>
                  </a:moveTo>
                  <a:lnTo>
                    <a:pt x="3538" y="3127"/>
                  </a:lnTo>
                  <a:cubicBezTo>
                    <a:pt x="3424" y="3241"/>
                    <a:pt x="3242" y="3241"/>
                    <a:pt x="3128" y="3127"/>
                  </a:cubicBezTo>
                  <a:lnTo>
                    <a:pt x="0" y="0"/>
                  </a:lnTo>
                </a:path>
              </a:pathLst>
            </a:custGeom>
            <a:noFill/>
            <a:ln w="18825" cap="rnd"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06" name="Google Shape;1006;p60"/>
          <p:cNvSpPr txBox="1">
            <a:spLocks noGrp="1"/>
          </p:cNvSpPr>
          <p:nvPr>
            <p:ph type="subTitle" idx="1"/>
          </p:nvPr>
        </p:nvSpPr>
        <p:spPr>
          <a:xfrm>
            <a:off x="796026" y="1266450"/>
            <a:ext cx="7318800" cy="32862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500"/>
              <a:buFont typeface="Arial"/>
              <a:buAutoNum type="arabicPeriod"/>
            </a:pPr>
            <a:r>
              <a:rPr lang="en" sz="1500" b="1"/>
              <a:t>Unterschiedliche Nutzung und Datenstruktur: </a:t>
            </a:r>
            <a:r>
              <a:rPr lang="en" sz="1500" i="0"/>
              <a:t> </a:t>
            </a:r>
            <a:r>
              <a:rPr lang="en" sz="1500"/>
              <a:t>Fokus auf Analyse</a:t>
            </a:r>
            <a:endParaRPr sz="1500"/>
          </a:p>
          <a:p>
            <a:pPr marL="457200" lvl="0" indent="-323850" algn="l" rtl="0">
              <a:lnSpc>
                <a:spcPct val="115000"/>
              </a:lnSpc>
              <a:spcBef>
                <a:spcPts val="0"/>
              </a:spcBef>
              <a:spcAft>
                <a:spcPts val="0"/>
              </a:spcAft>
              <a:buSzPts val="1700"/>
              <a:buFont typeface="Arial"/>
              <a:buAutoNum type="arabicPeriod"/>
            </a:pPr>
            <a:r>
              <a:rPr lang="en" sz="1500" b="1"/>
              <a:t>Performance</a:t>
            </a:r>
            <a:r>
              <a:rPr lang="en" sz="1500" i="0"/>
              <a:t>: </a:t>
            </a:r>
            <a:r>
              <a:rPr lang="en" sz="1500"/>
              <a:t>OLTP optimiert für ACID, OLAP würde Systeme ausbremsen</a:t>
            </a:r>
            <a:endParaRPr sz="1500"/>
          </a:p>
          <a:p>
            <a:pPr marL="457200" lvl="0" indent="-323850" algn="l" rtl="0">
              <a:lnSpc>
                <a:spcPct val="115000"/>
              </a:lnSpc>
              <a:spcBef>
                <a:spcPts val="0"/>
              </a:spcBef>
              <a:spcAft>
                <a:spcPts val="0"/>
              </a:spcAft>
              <a:buSzPts val="1700"/>
              <a:buFont typeface="Arial"/>
              <a:buAutoNum type="arabicPeriod"/>
            </a:pPr>
            <a:r>
              <a:rPr lang="en" sz="1500" b="1"/>
              <a:t>Funktionalität</a:t>
            </a:r>
            <a:r>
              <a:rPr lang="en" sz="1500" i="0"/>
              <a:t>: </a:t>
            </a:r>
            <a:r>
              <a:rPr lang="en" sz="1500"/>
              <a:t>Historische Daten verfügbar, heterogene Datenquellen zusammengeführt</a:t>
            </a:r>
            <a:endParaRPr sz="1500"/>
          </a:p>
          <a:p>
            <a:pPr marL="457200" lvl="0" indent="-323850" algn="l" rtl="0">
              <a:lnSpc>
                <a:spcPct val="115000"/>
              </a:lnSpc>
              <a:spcBef>
                <a:spcPts val="0"/>
              </a:spcBef>
              <a:spcAft>
                <a:spcPts val="0"/>
              </a:spcAft>
              <a:buSzPts val="1700"/>
              <a:buFont typeface="Arial"/>
              <a:buAutoNum type="arabicPeriod"/>
            </a:pPr>
            <a:r>
              <a:rPr lang="en" sz="1500" b="1"/>
              <a:t>Sicherheit</a:t>
            </a:r>
            <a:r>
              <a:rPr lang="en" sz="1500" i="0"/>
              <a:t>: </a:t>
            </a:r>
            <a:r>
              <a:rPr lang="en" sz="1500"/>
              <a:t>Operative Daten unangetastet, Zugriffssteuerung</a:t>
            </a:r>
            <a:endParaRPr sz="1500"/>
          </a:p>
          <a:p>
            <a:pPr marL="457200" lvl="0" indent="0" algn="l" rtl="0">
              <a:lnSpc>
                <a:spcPct val="115000"/>
              </a:lnSpc>
              <a:spcBef>
                <a:spcPts val="0"/>
              </a:spcBef>
              <a:spcAft>
                <a:spcPts val="0"/>
              </a:spcAft>
              <a:buSzPts val="1600"/>
              <a:buNone/>
            </a:pPr>
            <a:endParaRPr sz="1500"/>
          </a:p>
          <a:p>
            <a:pPr marL="0" lvl="0" indent="0" algn="l" rtl="0">
              <a:lnSpc>
                <a:spcPct val="115000"/>
              </a:lnSpc>
              <a:spcBef>
                <a:spcPts val="0"/>
              </a:spcBef>
              <a:spcAft>
                <a:spcPts val="0"/>
              </a:spcAft>
              <a:buSzPts val="1600"/>
              <a:buNone/>
            </a:pPr>
            <a:r>
              <a:rPr lang="en" sz="1700" b="1"/>
              <a:t>Nachteile:</a:t>
            </a:r>
            <a:endParaRPr sz="1700" b="1"/>
          </a:p>
          <a:p>
            <a:pPr marL="457200" lvl="0" indent="-323850" algn="l" rtl="0">
              <a:lnSpc>
                <a:spcPct val="115000"/>
              </a:lnSpc>
              <a:spcBef>
                <a:spcPts val="0"/>
              </a:spcBef>
              <a:spcAft>
                <a:spcPts val="0"/>
              </a:spcAft>
              <a:buSzPts val="1500"/>
              <a:buAutoNum type="arabicPeriod"/>
            </a:pPr>
            <a:r>
              <a:rPr lang="en" sz="1500" b="1"/>
              <a:t>Datenredundanz</a:t>
            </a:r>
            <a:endParaRPr sz="1500" b="1"/>
          </a:p>
          <a:p>
            <a:pPr marL="457200" lvl="0" indent="-323850" algn="l" rtl="0">
              <a:lnSpc>
                <a:spcPct val="115000"/>
              </a:lnSpc>
              <a:spcBef>
                <a:spcPts val="0"/>
              </a:spcBef>
              <a:spcAft>
                <a:spcPts val="0"/>
              </a:spcAft>
              <a:buSzPts val="1500"/>
              <a:buAutoNum type="arabicPeriod"/>
            </a:pPr>
            <a:r>
              <a:rPr lang="en" sz="1500" b="1"/>
              <a:t>Hoher Einrichtungs- und Administrationsaufwand</a:t>
            </a:r>
            <a:endParaRPr sz="1500" b="1"/>
          </a:p>
          <a:p>
            <a:pPr marL="457200" lvl="0" indent="-323850" algn="l" rtl="0">
              <a:lnSpc>
                <a:spcPct val="115000"/>
              </a:lnSpc>
              <a:spcBef>
                <a:spcPts val="0"/>
              </a:spcBef>
              <a:spcAft>
                <a:spcPts val="0"/>
              </a:spcAft>
              <a:buSzPts val="1500"/>
              <a:buAutoNum type="arabicPeriod"/>
            </a:pPr>
            <a:r>
              <a:rPr lang="en" sz="1500" b="1"/>
              <a:t>Daten nicht zeitaktuell</a:t>
            </a:r>
            <a:endParaRPr sz="1500" b="1"/>
          </a:p>
          <a:p>
            <a:pPr marL="457200" lvl="0" indent="-323850" algn="l" rtl="0">
              <a:lnSpc>
                <a:spcPct val="115000"/>
              </a:lnSpc>
              <a:spcBef>
                <a:spcPts val="0"/>
              </a:spcBef>
              <a:spcAft>
                <a:spcPts val="0"/>
              </a:spcAft>
              <a:buSzPts val="1500"/>
              <a:buAutoNum type="arabicPeriod"/>
            </a:pPr>
            <a:r>
              <a:rPr lang="en" sz="1500" b="1"/>
              <a:t>Hohe Kosten</a:t>
            </a:r>
            <a:endParaRPr sz="1500" b="1"/>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Google Shape;1788;p128"/>
          <p:cNvSpPr txBox="1">
            <a:spLocks noGrp="1"/>
          </p:cNvSpPr>
          <p:nvPr>
            <p:ph type="title"/>
          </p:nvPr>
        </p:nvSpPr>
        <p:spPr>
          <a:xfrm>
            <a:off x="71655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Replikation</a:t>
            </a:r>
            <a:endParaRPr/>
          </a:p>
        </p:txBody>
      </p:sp>
      <p:pic>
        <p:nvPicPr>
          <p:cNvPr id="1789" name="Google Shape;1789;p128"/>
          <p:cNvPicPr preferRelativeResize="0"/>
          <p:nvPr/>
        </p:nvPicPr>
        <p:blipFill>
          <a:blip r:embed="rId3">
            <a:alphaModFix/>
          </a:blip>
          <a:stretch>
            <a:fillRect/>
          </a:stretch>
        </p:blipFill>
        <p:spPr>
          <a:xfrm>
            <a:off x="615263" y="3405063"/>
            <a:ext cx="6753225" cy="1362075"/>
          </a:xfrm>
          <a:prstGeom prst="rect">
            <a:avLst/>
          </a:prstGeom>
          <a:noFill/>
          <a:ln>
            <a:noFill/>
          </a:ln>
        </p:spPr>
      </p:pic>
      <p:sp>
        <p:nvSpPr>
          <p:cNvPr id="1790" name="Google Shape;1790;p128"/>
          <p:cNvSpPr txBox="1"/>
          <p:nvPr/>
        </p:nvSpPr>
        <p:spPr>
          <a:xfrm>
            <a:off x="105900" y="4767150"/>
            <a:ext cx="89322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https://www.bissantz.de/know-how/data-warehousing/sql-server-replikation/</a:t>
            </a:r>
            <a:endParaRPr sz="600"/>
          </a:p>
        </p:txBody>
      </p:sp>
      <p:sp>
        <p:nvSpPr>
          <p:cNvPr id="1791" name="Google Shape;1791;p128"/>
          <p:cNvSpPr/>
          <p:nvPr/>
        </p:nvSpPr>
        <p:spPr>
          <a:xfrm>
            <a:off x="3156500" y="1285275"/>
            <a:ext cx="2247900" cy="19662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Work Sans"/>
                <a:ea typeface="Work Sans"/>
                <a:cs typeface="Work Sans"/>
                <a:sym typeface="Work Sans"/>
              </a:rPr>
              <a:t>  </a:t>
            </a:r>
            <a:r>
              <a:rPr lang="en" sz="1800" b="1">
                <a:solidFill>
                  <a:schemeClr val="dk1"/>
                </a:solidFill>
                <a:latin typeface="Work Sans"/>
                <a:ea typeface="Work Sans"/>
                <a:cs typeface="Work Sans"/>
                <a:sym typeface="Work Sans"/>
              </a:rPr>
              <a:t>Selektive</a:t>
            </a:r>
            <a:endParaRPr sz="1800" b="1">
              <a:latin typeface="Work Sans"/>
              <a:ea typeface="Work Sans"/>
              <a:cs typeface="Work Sans"/>
              <a:sym typeface="Work Sans"/>
            </a:endParaRPr>
          </a:p>
        </p:txBody>
      </p:sp>
      <p:sp>
        <p:nvSpPr>
          <p:cNvPr id="1792" name="Google Shape;1792;p128"/>
          <p:cNvSpPr/>
          <p:nvPr/>
        </p:nvSpPr>
        <p:spPr>
          <a:xfrm>
            <a:off x="637650" y="1317250"/>
            <a:ext cx="2247900" cy="19341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chemeClr val="dk1"/>
                </a:solidFill>
                <a:latin typeface="Work Sans"/>
                <a:ea typeface="Work Sans"/>
                <a:cs typeface="Work Sans"/>
                <a:sym typeface="Work Sans"/>
              </a:rPr>
              <a:t>Volständige </a:t>
            </a:r>
            <a:endParaRPr sz="1800" b="1">
              <a:latin typeface="Work Sans"/>
              <a:ea typeface="Work Sans"/>
              <a:cs typeface="Work Sans"/>
              <a:sym typeface="Work Sans"/>
            </a:endParaRPr>
          </a:p>
        </p:txBody>
      </p:sp>
      <p:sp>
        <p:nvSpPr>
          <p:cNvPr id="1793" name="Google Shape;1793;p128"/>
          <p:cNvSpPr/>
          <p:nvPr/>
        </p:nvSpPr>
        <p:spPr>
          <a:xfrm>
            <a:off x="5956850" y="1084575"/>
            <a:ext cx="2122800" cy="20940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dk1"/>
                </a:solidFill>
                <a:latin typeface="Work Sans"/>
                <a:ea typeface="Work Sans"/>
                <a:cs typeface="Work Sans"/>
                <a:sym typeface="Work Sans"/>
              </a:rPr>
              <a:t>Daten-</a:t>
            </a:r>
            <a:endParaRPr sz="1800" b="1">
              <a:solidFill>
                <a:schemeClr val="dk1"/>
              </a:solidFill>
              <a:latin typeface="Work Sans"/>
              <a:ea typeface="Work Sans"/>
              <a:cs typeface="Work Sans"/>
              <a:sym typeface="Work Sans"/>
            </a:endParaRPr>
          </a:p>
          <a:p>
            <a:pPr marL="0" lvl="0" indent="0" algn="l" rtl="0">
              <a:lnSpc>
                <a:spcPct val="115000"/>
              </a:lnSpc>
              <a:spcBef>
                <a:spcPts val="0"/>
              </a:spcBef>
              <a:spcAft>
                <a:spcPts val="0"/>
              </a:spcAft>
              <a:buNone/>
            </a:pPr>
            <a:r>
              <a:rPr lang="en" sz="1800" b="1">
                <a:solidFill>
                  <a:schemeClr val="dk1"/>
                </a:solidFill>
                <a:latin typeface="Work Sans"/>
                <a:ea typeface="Work Sans"/>
                <a:cs typeface="Work Sans"/>
                <a:sym typeface="Work Sans"/>
              </a:rPr>
              <a:t>replikation in Echtzeit</a:t>
            </a:r>
            <a:endParaRPr sz="1800" b="1">
              <a:latin typeface="Work Sans"/>
              <a:ea typeface="Work Sans"/>
              <a:cs typeface="Work Sans"/>
              <a:sym typeface="Work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p129"/>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Change  Data Capture (CDC) </a:t>
            </a:r>
            <a:endParaRPr/>
          </a:p>
          <a:p>
            <a:pPr marL="0" lvl="0" indent="0" algn="l" rtl="0">
              <a:lnSpc>
                <a:spcPct val="100000"/>
              </a:lnSpc>
              <a:spcBef>
                <a:spcPts val="0"/>
              </a:spcBef>
              <a:spcAft>
                <a:spcPts val="0"/>
              </a:spcAft>
              <a:buSzPts val="3500"/>
              <a:buNone/>
            </a:pPr>
            <a:endParaRPr/>
          </a:p>
        </p:txBody>
      </p:sp>
      <p:sp>
        <p:nvSpPr>
          <p:cNvPr id="1799" name="Google Shape;1799;p129"/>
          <p:cNvSpPr/>
          <p:nvPr/>
        </p:nvSpPr>
        <p:spPr>
          <a:xfrm>
            <a:off x="3274600" y="1988100"/>
            <a:ext cx="1830000" cy="17883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Work Sans"/>
                <a:ea typeface="Work Sans"/>
                <a:cs typeface="Work Sans"/>
                <a:sym typeface="Work Sans"/>
              </a:rPr>
              <a:t>Log-based</a:t>
            </a:r>
            <a:endParaRPr>
              <a:solidFill>
                <a:schemeClr val="dk1"/>
              </a:solidFill>
              <a:latin typeface="Work Sans"/>
              <a:ea typeface="Work Sans"/>
              <a:cs typeface="Work Sans"/>
              <a:sym typeface="Work Sans"/>
            </a:endParaRPr>
          </a:p>
        </p:txBody>
      </p:sp>
      <p:sp>
        <p:nvSpPr>
          <p:cNvPr id="1800" name="Google Shape;1800;p129"/>
          <p:cNvSpPr/>
          <p:nvPr/>
        </p:nvSpPr>
        <p:spPr>
          <a:xfrm>
            <a:off x="5749575" y="1883700"/>
            <a:ext cx="1927200" cy="19971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Work Sans"/>
                <a:ea typeface="Work Sans"/>
                <a:cs typeface="Work Sans"/>
                <a:sym typeface="Work Sans"/>
              </a:rPr>
              <a:t>Trigger-based </a:t>
            </a:r>
            <a:endParaRPr>
              <a:solidFill>
                <a:schemeClr val="dk1"/>
              </a:solidFill>
              <a:latin typeface="Work Sans"/>
              <a:ea typeface="Work Sans"/>
              <a:cs typeface="Work Sans"/>
              <a:sym typeface="Work Sans"/>
            </a:endParaRPr>
          </a:p>
        </p:txBody>
      </p:sp>
      <p:sp>
        <p:nvSpPr>
          <p:cNvPr id="1801" name="Google Shape;1801;p129"/>
          <p:cNvSpPr/>
          <p:nvPr/>
        </p:nvSpPr>
        <p:spPr>
          <a:xfrm>
            <a:off x="799625" y="1988100"/>
            <a:ext cx="1830000" cy="17883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Work Sans"/>
                <a:ea typeface="Work Sans"/>
                <a:cs typeface="Work Sans"/>
                <a:sym typeface="Work Sans"/>
              </a:rPr>
              <a:t>Time-based </a:t>
            </a:r>
            <a:endParaRPr>
              <a:latin typeface="Work Sans"/>
              <a:ea typeface="Work Sans"/>
              <a:cs typeface="Work Sans"/>
              <a:sym typeface="Work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sp>
        <p:nvSpPr>
          <p:cNvPr id="1806" name="Google Shape;1806;p130"/>
          <p:cNvSpPr txBox="1">
            <a:spLocks noGrp="1"/>
          </p:cNvSpPr>
          <p:nvPr>
            <p:ph type="title"/>
          </p:nvPr>
        </p:nvSpPr>
        <p:spPr>
          <a:xfrm>
            <a:off x="808650" y="351275"/>
            <a:ext cx="7710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Change Data Capture (CDC) </a:t>
            </a:r>
            <a:endParaRPr/>
          </a:p>
          <a:p>
            <a:pPr marL="0" lvl="0" indent="0" algn="l" rtl="0">
              <a:lnSpc>
                <a:spcPct val="100000"/>
              </a:lnSpc>
              <a:spcBef>
                <a:spcPts val="0"/>
              </a:spcBef>
              <a:spcAft>
                <a:spcPts val="0"/>
              </a:spcAft>
              <a:buSzPts val="3500"/>
              <a:buNone/>
            </a:pPr>
            <a:endParaRPr/>
          </a:p>
        </p:txBody>
      </p:sp>
      <p:sp>
        <p:nvSpPr>
          <p:cNvPr id="1807" name="Google Shape;1807;p130"/>
          <p:cNvSpPr txBox="1"/>
          <p:nvPr/>
        </p:nvSpPr>
        <p:spPr>
          <a:xfrm>
            <a:off x="431850" y="829725"/>
            <a:ext cx="8464500" cy="3478800"/>
          </a:xfrm>
          <a:prstGeom prst="rect">
            <a:avLst/>
          </a:prstGeom>
          <a:noFill/>
          <a:ln>
            <a:noFill/>
          </a:ln>
        </p:spPr>
        <p:txBody>
          <a:bodyPr spcFirstLastPara="1" wrap="square" lIns="91425" tIns="91425" rIns="91425" bIns="91425" anchor="t" anchorCtr="0">
            <a:spAutoFit/>
          </a:bodyPr>
          <a:lstStyle/>
          <a:p>
            <a:pPr marL="0" lvl="0" indent="0" algn="l" rtl="0">
              <a:lnSpc>
                <a:spcPct val="170000"/>
              </a:lnSpc>
              <a:spcBef>
                <a:spcPts val="1200"/>
              </a:spcBef>
              <a:spcAft>
                <a:spcPts val="0"/>
              </a:spcAft>
              <a:buNone/>
            </a:pPr>
            <a:endParaRPr sz="1200" b="1">
              <a:solidFill>
                <a:schemeClr val="dk1"/>
              </a:solidFill>
              <a:latin typeface="Work Sans"/>
              <a:ea typeface="Work Sans"/>
              <a:cs typeface="Work Sans"/>
              <a:sym typeface="Work Sans"/>
            </a:endParaRPr>
          </a:p>
          <a:p>
            <a:pPr marL="457200" lvl="0" indent="-317500" algn="l" rtl="0">
              <a:lnSpc>
                <a:spcPct val="170000"/>
              </a:lnSpc>
              <a:spcBef>
                <a:spcPts val="180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Minimale Auswirkungen auf die Datenbank-Performance, insbesondere im Vergleich zu Datenbank-Triggern.</a:t>
            </a:r>
            <a:endParaRPr>
              <a:solidFill>
                <a:schemeClr val="dk1"/>
              </a:solidFill>
              <a:latin typeface="Work Sans"/>
              <a:ea typeface="Work Sans"/>
              <a:cs typeface="Work Sans"/>
              <a:sym typeface="Work Sans"/>
            </a:endParaRPr>
          </a:p>
          <a:p>
            <a:pPr marL="457200" lvl="0" indent="-317500" algn="l" rtl="0">
              <a:lnSpc>
                <a:spcPct val="170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Tabellen (und Spalten), die mitgeloggt werden sollen, können explizit ausgewählt werden.</a:t>
            </a:r>
            <a:endParaRPr>
              <a:solidFill>
                <a:schemeClr val="dk1"/>
              </a:solidFill>
              <a:latin typeface="Work Sans"/>
              <a:ea typeface="Work Sans"/>
              <a:cs typeface="Work Sans"/>
              <a:sym typeface="Work Sans"/>
            </a:endParaRPr>
          </a:p>
          <a:p>
            <a:pPr marL="457200" lvl="0" indent="-317500" algn="l" rtl="0">
              <a:lnSpc>
                <a:spcPct val="170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Vorhandene Tabellen in der Datenbank müssen nicht geändert werden.</a:t>
            </a:r>
            <a:endParaRPr>
              <a:solidFill>
                <a:schemeClr val="dk1"/>
              </a:solidFill>
              <a:latin typeface="Work Sans"/>
              <a:ea typeface="Work Sans"/>
              <a:cs typeface="Work Sans"/>
              <a:sym typeface="Work Sans"/>
            </a:endParaRPr>
          </a:p>
          <a:p>
            <a:pPr marL="457200" lvl="0" indent="-317500" algn="l" rtl="0">
              <a:lnSpc>
                <a:spcPct val="170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Das Verfahren ist leicht zu aktivieren bzw. zu deaktivieren.</a:t>
            </a:r>
            <a:endParaRPr>
              <a:solidFill>
                <a:schemeClr val="dk1"/>
              </a:solidFill>
              <a:latin typeface="Work Sans"/>
              <a:ea typeface="Work Sans"/>
              <a:cs typeface="Work Sans"/>
              <a:sym typeface="Work Sans"/>
            </a:endParaRPr>
          </a:p>
          <a:p>
            <a:pPr marL="457200" lvl="0" indent="-317500" algn="l" rtl="0">
              <a:lnSpc>
                <a:spcPct val="170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CDC ist bemerkenswert leicht zu konfigurieren.</a:t>
            </a:r>
            <a:endParaRPr>
              <a:solidFill>
                <a:schemeClr val="dk1"/>
              </a:solidFill>
              <a:latin typeface="Work Sans"/>
              <a:ea typeface="Work Sans"/>
              <a:cs typeface="Work Sans"/>
              <a:sym typeface="Work Sans"/>
            </a:endParaRPr>
          </a:p>
          <a:p>
            <a:pPr marL="457200" lvl="0" indent="-317500" algn="l" rtl="0">
              <a:lnSpc>
                <a:spcPct val="170000"/>
              </a:lnSpc>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Das Verfahren kann zur Untersuchung von Update-Verhalten genutzt werden.</a:t>
            </a:r>
            <a:endParaRPr>
              <a:solidFill>
                <a:schemeClr val="dk1"/>
              </a:solidFill>
              <a:latin typeface="Work Sans"/>
              <a:ea typeface="Work Sans"/>
              <a:cs typeface="Work Sans"/>
              <a:sym typeface="Work Sans"/>
            </a:endParaRPr>
          </a:p>
          <a:p>
            <a:pPr marL="457200" lvl="0" indent="-228600" algn="l" rtl="0">
              <a:lnSpc>
                <a:spcPct val="170000"/>
              </a:lnSpc>
              <a:spcBef>
                <a:spcPts val="0"/>
              </a:spcBef>
              <a:spcAft>
                <a:spcPts val="0"/>
              </a:spcAft>
              <a:buClr>
                <a:schemeClr val="dk1"/>
              </a:buClr>
              <a:buSzPts val="1200"/>
              <a:buFont typeface="Work Sans"/>
              <a:buNone/>
            </a:pPr>
            <a:endParaRPr sz="1200">
              <a:solidFill>
                <a:schemeClr val="dk1"/>
              </a:solidFill>
              <a:latin typeface="Work Sans"/>
              <a:ea typeface="Work Sans"/>
              <a:cs typeface="Work Sans"/>
              <a:sym typeface="Work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131"/>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Wahl der Strategie</a:t>
            </a:r>
            <a:endParaRPr/>
          </a:p>
        </p:txBody>
      </p:sp>
      <p:sp>
        <p:nvSpPr>
          <p:cNvPr id="1813" name="Google Shape;1813;p131"/>
          <p:cNvSpPr txBox="1">
            <a:spLocks noGrp="1"/>
          </p:cNvSpPr>
          <p:nvPr>
            <p:ph type="subTitle" idx="1"/>
          </p:nvPr>
        </p:nvSpPr>
        <p:spPr>
          <a:xfrm>
            <a:off x="720000" y="1700300"/>
            <a:ext cx="4294800" cy="7779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
              <a:t>Vollständige Aktualisierung (Refresh)</a:t>
            </a:r>
            <a:endParaRPr/>
          </a:p>
          <a:p>
            <a:pPr marL="457200" lvl="0" indent="-330200" algn="l" rtl="0">
              <a:lnSpc>
                <a:spcPct val="115000"/>
              </a:lnSpc>
              <a:spcBef>
                <a:spcPts val="0"/>
              </a:spcBef>
              <a:spcAft>
                <a:spcPts val="0"/>
              </a:spcAft>
              <a:buSzPts val="1600"/>
              <a:buChar char="●"/>
            </a:pPr>
            <a:r>
              <a:rPr lang="en"/>
              <a:t>Inkrementelle  Aktualisierung (Update) </a:t>
            </a:r>
            <a:endParaRPr/>
          </a:p>
          <a:p>
            <a:pPr marL="0" lvl="0" indent="0" algn="l" rtl="0">
              <a:lnSpc>
                <a:spcPct val="115000"/>
              </a:lnSpc>
              <a:spcBef>
                <a:spcPts val="0"/>
              </a:spcBef>
              <a:spcAft>
                <a:spcPts val="0"/>
              </a:spcAft>
              <a:buSzPts val="1600"/>
              <a:buNone/>
            </a:pPr>
            <a:endParaRPr/>
          </a:p>
        </p:txBody>
      </p:sp>
      <p:cxnSp>
        <p:nvCxnSpPr>
          <p:cNvPr id="1814" name="Google Shape;1814;p131"/>
          <p:cNvCxnSpPr/>
          <p:nvPr/>
        </p:nvCxnSpPr>
        <p:spPr>
          <a:xfrm rot="10800000" flipH="1">
            <a:off x="1541675" y="4788350"/>
            <a:ext cx="4838400" cy="14100"/>
          </a:xfrm>
          <a:prstGeom prst="straightConnector1">
            <a:avLst/>
          </a:prstGeom>
          <a:noFill/>
          <a:ln w="9525" cap="flat" cmpd="sng">
            <a:solidFill>
              <a:schemeClr val="dk1"/>
            </a:solidFill>
            <a:prstDash val="solid"/>
            <a:round/>
            <a:headEnd type="none" w="med" len="med"/>
            <a:tailEnd type="triangle" w="med" len="med"/>
          </a:ln>
        </p:spPr>
      </p:cxnSp>
      <p:cxnSp>
        <p:nvCxnSpPr>
          <p:cNvPr id="1815" name="Google Shape;1815;p131"/>
          <p:cNvCxnSpPr/>
          <p:nvPr/>
        </p:nvCxnSpPr>
        <p:spPr>
          <a:xfrm rot="10800000">
            <a:off x="1513900" y="2722675"/>
            <a:ext cx="13800" cy="2259900"/>
          </a:xfrm>
          <a:prstGeom prst="straightConnector1">
            <a:avLst/>
          </a:prstGeom>
          <a:noFill/>
          <a:ln w="9525" cap="flat" cmpd="sng">
            <a:solidFill>
              <a:schemeClr val="dk1"/>
            </a:solidFill>
            <a:prstDash val="solid"/>
            <a:round/>
            <a:headEnd type="none" w="med" len="med"/>
            <a:tailEnd type="triangle" w="med" len="med"/>
          </a:ln>
        </p:spPr>
      </p:cxnSp>
      <p:cxnSp>
        <p:nvCxnSpPr>
          <p:cNvPr id="1816" name="Google Shape;1816;p131"/>
          <p:cNvCxnSpPr/>
          <p:nvPr/>
        </p:nvCxnSpPr>
        <p:spPr>
          <a:xfrm rot="10800000" flipH="1">
            <a:off x="1527800" y="3832100"/>
            <a:ext cx="5004900" cy="27600"/>
          </a:xfrm>
          <a:prstGeom prst="straightConnector1">
            <a:avLst/>
          </a:prstGeom>
          <a:noFill/>
          <a:ln w="9525" cap="flat" cmpd="sng">
            <a:solidFill>
              <a:schemeClr val="dk1"/>
            </a:solidFill>
            <a:prstDash val="solid"/>
            <a:round/>
            <a:headEnd type="none" w="med" len="med"/>
            <a:tailEnd type="none" w="med" len="med"/>
          </a:ln>
        </p:spPr>
      </p:cxnSp>
      <p:sp>
        <p:nvSpPr>
          <p:cNvPr id="1817" name="Google Shape;1817;p131"/>
          <p:cNvSpPr/>
          <p:nvPr/>
        </p:nvSpPr>
        <p:spPr>
          <a:xfrm>
            <a:off x="1555525" y="3055600"/>
            <a:ext cx="5808975" cy="1746850"/>
          </a:xfrm>
          <a:custGeom>
            <a:avLst/>
            <a:gdLst/>
            <a:ahLst/>
            <a:cxnLst/>
            <a:rect l="l" t="t" r="r" b="b"/>
            <a:pathLst>
              <a:path w="232359" h="69874" extrusionOk="0">
                <a:moveTo>
                  <a:pt x="0" y="69874"/>
                </a:moveTo>
                <a:cubicBezTo>
                  <a:pt x="17799" y="56521"/>
                  <a:pt x="34797" y="40984"/>
                  <a:pt x="55456" y="32719"/>
                </a:cubicBezTo>
                <a:cubicBezTo>
                  <a:pt x="62158" y="30038"/>
                  <a:pt x="69409" y="28916"/>
                  <a:pt x="76529" y="27728"/>
                </a:cubicBezTo>
                <a:cubicBezTo>
                  <a:pt x="88557" y="25721"/>
                  <a:pt x="100340" y="22360"/>
                  <a:pt x="112020" y="18855"/>
                </a:cubicBezTo>
                <a:cubicBezTo>
                  <a:pt x="120058" y="16443"/>
                  <a:pt x="128634" y="16455"/>
                  <a:pt x="136975" y="15528"/>
                </a:cubicBezTo>
                <a:cubicBezTo>
                  <a:pt x="153622" y="13677"/>
                  <a:pt x="169953" y="9608"/>
                  <a:pt x="186331" y="6100"/>
                </a:cubicBezTo>
                <a:cubicBezTo>
                  <a:pt x="201465" y="2858"/>
                  <a:pt x="217677" y="4897"/>
                  <a:pt x="232359" y="0"/>
                </a:cubicBezTo>
              </a:path>
            </a:pathLst>
          </a:custGeom>
          <a:noFill/>
          <a:ln w="9525" cap="flat" cmpd="sng">
            <a:solidFill>
              <a:schemeClr val="dk1"/>
            </a:solidFill>
            <a:prstDash val="solid"/>
            <a:round/>
            <a:headEnd type="none" w="med" len="med"/>
            <a:tailEnd type="none" w="med" len="med"/>
          </a:ln>
        </p:spPr>
        <p:txBody>
          <a:bodyPr/>
          <a:lstStyle/>
          <a:p>
            <a:endParaRPr lang="de-DE"/>
          </a:p>
        </p:txBody>
      </p:sp>
      <p:sp>
        <p:nvSpPr>
          <p:cNvPr id="1818" name="Google Shape;1818;p131"/>
          <p:cNvSpPr txBox="1"/>
          <p:nvPr/>
        </p:nvSpPr>
        <p:spPr>
          <a:xfrm>
            <a:off x="973250" y="2969650"/>
            <a:ext cx="194100" cy="106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K</a:t>
            </a:r>
            <a:endParaRPr>
              <a:solidFill>
                <a:schemeClr val="dk1"/>
              </a:solidFill>
              <a:latin typeface="Work Sans"/>
              <a:ea typeface="Work Sans"/>
              <a:cs typeface="Work Sans"/>
              <a:sym typeface="Work Sans"/>
            </a:endParaRPr>
          </a:p>
          <a:p>
            <a:pPr marL="0" lvl="0" indent="0" algn="l" rtl="0">
              <a:spcBef>
                <a:spcPts val="0"/>
              </a:spcBef>
              <a:spcAft>
                <a:spcPts val="0"/>
              </a:spcAft>
              <a:buNone/>
            </a:pPr>
            <a:r>
              <a:rPr lang="en">
                <a:solidFill>
                  <a:schemeClr val="dk1"/>
                </a:solidFill>
                <a:latin typeface="Work Sans"/>
                <a:ea typeface="Work Sans"/>
                <a:cs typeface="Work Sans"/>
                <a:sym typeface="Work Sans"/>
              </a:rPr>
              <a:t>O</a:t>
            </a:r>
            <a:endParaRPr>
              <a:solidFill>
                <a:schemeClr val="dk1"/>
              </a:solidFill>
              <a:latin typeface="Work Sans"/>
              <a:ea typeface="Work Sans"/>
              <a:cs typeface="Work Sans"/>
              <a:sym typeface="Work Sans"/>
            </a:endParaRPr>
          </a:p>
          <a:p>
            <a:pPr marL="0" lvl="0" indent="0" algn="l" rtl="0">
              <a:spcBef>
                <a:spcPts val="0"/>
              </a:spcBef>
              <a:spcAft>
                <a:spcPts val="0"/>
              </a:spcAft>
              <a:buNone/>
            </a:pPr>
            <a:r>
              <a:rPr lang="en">
                <a:solidFill>
                  <a:schemeClr val="dk1"/>
                </a:solidFill>
                <a:latin typeface="Work Sans"/>
                <a:ea typeface="Work Sans"/>
                <a:cs typeface="Work Sans"/>
                <a:sym typeface="Work Sans"/>
              </a:rPr>
              <a:t>S</a:t>
            </a:r>
            <a:endParaRPr>
              <a:solidFill>
                <a:schemeClr val="dk1"/>
              </a:solidFill>
              <a:latin typeface="Work Sans"/>
              <a:ea typeface="Work Sans"/>
              <a:cs typeface="Work Sans"/>
              <a:sym typeface="Work Sans"/>
            </a:endParaRPr>
          </a:p>
          <a:p>
            <a:pPr marL="0" lvl="0" indent="0" algn="l" rtl="0">
              <a:spcBef>
                <a:spcPts val="0"/>
              </a:spcBef>
              <a:spcAft>
                <a:spcPts val="0"/>
              </a:spcAft>
              <a:buNone/>
            </a:pPr>
            <a:r>
              <a:rPr lang="en">
                <a:solidFill>
                  <a:schemeClr val="dk1"/>
                </a:solidFill>
                <a:latin typeface="Work Sans"/>
                <a:ea typeface="Work Sans"/>
                <a:cs typeface="Work Sans"/>
                <a:sym typeface="Work Sans"/>
              </a:rPr>
              <a:t>T</a:t>
            </a:r>
            <a:endParaRPr>
              <a:solidFill>
                <a:schemeClr val="dk1"/>
              </a:solidFill>
              <a:latin typeface="Work Sans"/>
              <a:ea typeface="Work Sans"/>
              <a:cs typeface="Work Sans"/>
              <a:sym typeface="Work Sans"/>
            </a:endParaRPr>
          </a:p>
          <a:p>
            <a:pPr marL="0" lvl="0" indent="0" algn="l" rtl="0">
              <a:spcBef>
                <a:spcPts val="0"/>
              </a:spcBef>
              <a:spcAft>
                <a:spcPts val="0"/>
              </a:spcAft>
              <a:buNone/>
            </a:pPr>
            <a:r>
              <a:rPr lang="en">
                <a:solidFill>
                  <a:schemeClr val="dk1"/>
                </a:solidFill>
                <a:latin typeface="Work Sans"/>
                <a:ea typeface="Work Sans"/>
                <a:cs typeface="Work Sans"/>
                <a:sym typeface="Work Sans"/>
              </a:rPr>
              <a:t>E</a:t>
            </a:r>
            <a:endParaRPr>
              <a:solidFill>
                <a:schemeClr val="dk1"/>
              </a:solidFill>
              <a:latin typeface="Work Sans"/>
              <a:ea typeface="Work Sans"/>
              <a:cs typeface="Work Sans"/>
              <a:sym typeface="Work Sans"/>
            </a:endParaRPr>
          </a:p>
          <a:p>
            <a:pPr marL="0" lvl="0" indent="0" algn="l" rtl="0">
              <a:spcBef>
                <a:spcPts val="0"/>
              </a:spcBef>
              <a:spcAft>
                <a:spcPts val="0"/>
              </a:spcAft>
              <a:buNone/>
            </a:pPr>
            <a:r>
              <a:rPr lang="en">
                <a:solidFill>
                  <a:schemeClr val="dk1"/>
                </a:solidFill>
                <a:latin typeface="Work Sans"/>
                <a:ea typeface="Work Sans"/>
                <a:cs typeface="Work Sans"/>
                <a:sym typeface="Work Sans"/>
              </a:rPr>
              <a:t>N</a:t>
            </a:r>
            <a:endParaRPr>
              <a:solidFill>
                <a:schemeClr val="dk1"/>
              </a:solidFill>
              <a:latin typeface="Work Sans"/>
              <a:ea typeface="Work Sans"/>
              <a:cs typeface="Work Sans"/>
              <a:sym typeface="Work Sans"/>
            </a:endParaRPr>
          </a:p>
          <a:p>
            <a:pPr marL="0" lvl="0" indent="0" algn="l" rtl="0">
              <a:spcBef>
                <a:spcPts val="0"/>
              </a:spcBef>
              <a:spcAft>
                <a:spcPts val="0"/>
              </a:spcAft>
              <a:buNone/>
            </a:pPr>
            <a:endParaRPr>
              <a:solidFill>
                <a:schemeClr val="dk1"/>
              </a:solidFill>
              <a:latin typeface="Work Sans"/>
              <a:ea typeface="Work Sans"/>
              <a:cs typeface="Work Sans"/>
              <a:sym typeface="Work Sans"/>
            </a:endParaRPr>
          </a:p>
          <a:p>
            <a:pPr marL="0" lvl="0" indent="0" algn="l" rtl="0">
              <a:spcBef>
                <a:spcPts val="0"/>
              </a:spcBef>
              <a:spcAft>
                <a:spcPts val="0"/>
              </a:spcAft>
              <a:buNone/>
            </a:pPr>
            <a:endParaRPr>
              <a:solidFill>
                <a:schemeClr val="dk1"/>
              </a:solidFill>
              <a:latin typeface="Work Sans"/>
              <a:ea typeface="Work Sans"/>
              <a:cs typeface="Work Sans"/>
              <a:sym typeface="Work Sans"/>
            </a:endParaRPr>
          </a:p>
        </p:txBody>
      </p:sp>
      <p:sp>
        <p:nvSpPr>
          <p:cNvPr id="1819" name="Google Shape;1819;p131"/>
          <p:cNvSpPr txBox="1"/>
          <p:nvPr/>
        </p:nvSpPr>
        <p:spPr>
          <a:xfrm>
            <a:off x="3648975" y="4788350"/>
            <a:ext cx="5212800" cy="2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highlight>
                  <a:srgbClr val="F8F9FA"/>
                </a:highlight>
              </a:rPr>
              <a:t>% der Datensätze ändern sich</a:t>
            </a:r>
            <a:endParaRPr sz="1200">
              <a:solidFill>
                <a:schemeClr val="dk1"/>
              </a:solidFill>
              <a:highlight>
                <a:srgbClr val="F8F9FA"/>
              </a:highlight>
            </a:endParaRPr>
          </a:p>
          <a:p>
            <a:pPr marL="0" lvl="0" indent="0" algn="l" rtl="0">
              <a:spcBef>
                <a:spcPts val="0"/>
              </a:spcBef>
              <a:spcAft>
                <a:spcPts val="0"/>
              </a:spcAft>
              <a:buNone/>
            </a:pPr>
            <a:endParaRPr>
              <a:solidFill>
                <a:schemeClr val="dk1"/>
              </a:solidFill>
              <a:latin typeface="Work Sans"/>
              <a:ea typeface="Work Sans"/>
              <a:cs typeface="Work Sans"/>
              <a:sym typeface="Work Sans"/>
            </a:endParaRPr>
          </a:p>
        </p:txBody>
      </p:sp>
      <p:sp>
        <p:nvSpPr>
          <p:cNvPr id="1820" name="Google Shape;1820;p131"/>
          <p:cNvSpPr txBox="1"/>
          <p:nvPr/>
        </p:nvSpPr>
        <p:spPr>
          <a:xfrm>
            <a:off x="4435200" y="3832100"/>
            <a:ext cx="3995700" cy="369300"/>
          </a:xfrm>
          <a:prstGeom prst="rect">
            <a:avLst/>
          </a:prstGeom>
          <a:noFill/>
          <a:ln>
            <a:noFill/>
          </a:ln>
        </p:spPr>
        <p:txBody>
          <a:bodyPr spcFirstLastPara="1" wrap="square" lIns="91425" tIns="91425" rIns="91425" bIns="91425" anchor="t" anchorCtr="0">
            <a:spAutoFit/>
          </a:bodyPr>
          <a:lstStyle/>
          <a:p>
            <a:pPr marL="0" marR="38100" lvl="0" indent="0" algn="l" rtl="0">
              <a:lnSpc>
                <a:spcPct val="128571"/>
              </a:lnSpc>
              <a:spcBef>
                <a:spcPts val="0"/>
              </a:spcBef>
              <a:spcAft>
                <a:spcPts val="0"/>
              </a:spcAft>
              <a:buNone/>
            </a:pPr>
            <a:r>
              <a:rPr lang="en" sz="1200">
                <a:solidFill>
                  <a:schemeClr val="dk1"/>
                </a:solidFill>
                <a:highlight>
                  <a:srgbClr val="F8F9FA"/>
                </a:highlight>
                <a:latin typeface="Work Sans"/>
                <a:ea typeface="Work Sans"/>
                <a:cs typeface="Work Sans"/>
                <a:sym typeface="Work Sans"/>
              </a:rPr>
              <a:t>aktualisieren</a:t>
            </a:r>
            <a:endParaRPr sz="1200">
              <a:solidFill>
                <a:schemeClr val="dk1"/>
              </a:solidFill>
              <a:highlight>
                <a:srgbClr val="F8F9FA"/>
              </a:highlight>
              <a:latin typeface="Work Sans"/>
              <a:ea typeface="Work Sans"/>
              <a:cs typeface="Work Sans"/>
              <a:sym typeface="Work Sans"/>
            </a:endParaRPr>
          </a:p>
        </p:txBody>
      </p:sp>
      <p:sp>
        <p:nvSpPr>
          <p:cNvPr id="1821" name="Google Shape;1821;p131"/>
          <p:cNvSpPr txBox="1"/>
          <p:nvPr/>
        </p:nvSpPr>
        <p:spPr>
          <a:xfrm>
            <a:off x="7711100" y="3055600"/>
            <a:ext cx="1432800" cy="2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UPDATE</a:t>
            </a:r>
            <a:endParaRPr>
              <a:solidFill>
                <a:schemeClr val="dk1"/>
              </a:solidFill>
              <a:latin typeface="Work Sans"/>
              <a:ea typeface="Work Sans"/>
              <a:cs typeface="Work Sans"/>
              <a:sym typeface="Work Sans"/>
            </a:endParaRPr>
          </a:p>
        </p:txBody>
      </p:sp>
      <p:sp>
        <p:nvSpPr>
          <p:cNvPr id="1822" name="Google Shape;1822;p131"/>
          <p:cNvSpPr txBox="1"/>
          <p:nvPr/>
        </p:nvSpPr>
        <p:spPr>
          <a:xfrm>
            <a:off x="2179400" y="2981900"/>
            <a:ext cx="1871700" cy="3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16%-25%</a:t>
            </a:r>
            <a:endParaRPr>
              <a:solidFill>
                <a:schemeClr val="dk1"/>
              </a:solidFill>
              <a:latin typeface="Work Sans"/>
              <a:ea typeface="Work Sans"/>
              <a:cs typeface="Work Sans"/>
              <a:sym typeface="Work Sans"/>
            </a:endParaRPr>
          </a:p>
        </p:txBody>
      </p:sp>
      <p:cxnSp>
        <p:nvCxnSpPr>
          <p:cNvPr id="1823" name="Google Shape;1823;p131"/>
          <p:cNvCxnSpPr/>
          <p:nvPr/>
        </p:nvCxnSpPr>
        <p:spPr>
          <a:xfrm>
            <a:off x="2442825" y="3485375"/>
            <a:ext cx="582300" cy="3051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13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ETL Tools</a:t>
            </a:r>
            <a:endParaRPr/>
          </a:p>
        </p:txBody>
      </p:sp>
      <p:pic>
        <p:nvPicPr>
          <p:cNvPr id="1829" name="Google Shape;1829;p132"/>
          <p:cNvPicPr preferRelativeResize="0"/>
          <p:nvPr/>
        </p:nvPicPr>
        <p:blipFill>
          <a:blip r:embed="rId3">
            <a:alphaModFix/>
          </a:blip>
          <a:stretch>
            <a:fillRect/>
          </a:stretch>
        </p:blipFill>
        <p:spPr>
          <a:xfrm>
            <a:off x="1931500" y="1247450"/>
            <a:ext cx="5453652" cy="38187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13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SQL Server Integration Services SSIS (Demo)</a:t>
            </a:r>
            <a:endParaRPr/>
          </a:p>
        </p:txBody>
      </p:sp>
      <p:pic>
        <p:nvPicPr>
          <p:cNvPr id="1835" name="Google Shape;1835;p133"/>
          <p:cNvPicPr preferRelativeResize="0"/>
          <p:nvPr/>
        </p:nvPicPr>
        <p:blipFill>
          <a:blip r:embed="rId3">
            <a:alphaModFix/>
          </a:blip>
          <a:stretch>
            <a:fillRect/>
          </a:stretch>
        </p:blipFill>
        <p:spPr>
          <a:xfrm>
            <a:off x="4270625" y="1665675"/>
            <a:ext cx="4476750" cy="2085975"/>
          </a:xfrm>
          <a:prstGeom prst="rect">
            <a:avLst/>
          </a:prstGeom>
          <a:noFill/>
          <a:ln>
            <a:noFill/>
          </a:ln>
        </p:spPr>
      </p:pic>
      <p:sp>
        <p:nvSpPr>
          <p:cNvPr id="1836" name="Google Shape;1836;p133"/>
          <p:cNvSpPr txBox="1"/>
          <p:nvPr/>
        </p:nvSpPr>
        <p:spPr>
          <a:xfrm>
            <a:off x="444125" y="1786700"/>
            <a:ext cx="38265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Funktionen von SSIS:</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Datenvalidierung</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 Datenbereinigung</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 Aggregation</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 Sortierung</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 Zusammenführung von Daten aus verschiedenen Quellen</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 Datenfilterung, Datenumwandlung</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 Ausführen von benutzerdefinierten Skripten.</a:t>
            </a:r>
            <a:endParaRPr>
              <a:solidFill>
                <a:schemeClr val="dk1"/>
              </a:solidFill>
              <a:latin typeface="Work Sans"/>
              <a:ea typeface="Work Sans"/>
              <a:cs typeface="Work Sans"/>
              <a:sym typeface="Work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p134"/>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 Performance-Techniken</a:t>
            </a:r>
            <a:endParaRPr/>
          </a:p>
        </p:txBody>
      </p:sp>
      <p:sp>
        <p:nvSpPr>
          <p:cNvPr id="1842" name="Google Shape;1842;p134"/>
          <p:cNvSpPr txBox="1">
            <a:spLocks noGrp="1"/>
          </p:cNvSpPr>
          <p:nvPr>
            <p:ph type="subTitle" idx="1"/>
          </p:nvPr>
        </p:nvSpPr>
        <p:spPr>
          <a:xfrm>
            <a:off x="720000" y="1700300"/>
            <a:ext cx="6609900" cy="22983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
              <a:t>Index Strukturen</a:t>
            </a:r>
            <a:endParaRPr/>
          </a:p>
          <a:p>
            <a:pPr marL="457200" lvl="0" indent="-330200" algn="l" rtl="0">
              <a:lnSpc>
                <a:spcPct val="115000"/>
              </a:lnSpc>
              <a:spcBef>
                <a:spcPts val="0"/>
              </a:spcBef>
              <a:spcAft>
                <a:spcPts val="0"/>
              </a:spcAft>
              <a:buSzPts val="1600"/>
              <a:buChar char="●"/>
            </a:pPr>
            <a:r>
              <a:rPr lang="en"/>
              <a:t>Datenkompression</a:t>
            </a:r>
            <a:endParaRPr/>
          </a:p>
          <a:p>
            <a:pPr marL="457200" lvl="0" indent="-330200" algn="l" rtl="0">
              <a:lnSpc>
                <a:spcPct val="115000"/>
              </a:lnSpc>
              <a:spcBef>
                <a:spcPts val="0"/>
              </a:spcBef>
              <a:spcAft>
                <a:spcPts val="0"/>
              </a:spcAft>
              <a:buSzPts val="1600"/>
              <a:buChar char="●"/>
            </a:pPr>
            <a:r>
              <a:rPr lang="en"/>
              <a:t>Datenpartitionierung</a:t>
            </a:r>
            <a:endParaRPr/>
          </a:p>
          <a:p>
            <a:pPr marL="457200" lvl="0" indent="-330200" algn="l" rtl="0">
              <a:lnSpc>
                <a:spcPct val="115000"/>
              </a:lnSpc>
              <a:spcBef>
                <a:spcPts val="0"/>
              </a:spcBef>
              <a:spcAft>
                <a:spcPts val="0"/>
              </a:spcAft>
              <a:buSzPts val="1600"/>
              <a:buChar char="●"/>
            </a:pPr>
            <a:r>
              <a:rPr lang="en"/>
              <a:t>Materialisierte Sichten</a:t>
            </a:r>
            <a:endParaRPr/>
          </a:p>
          <a:p>
            <a:pPr marL="457200" lvl="0" indent="0" algn="l" rtl="0">
              <a:lnSpc>
                <a:spcPct val="115000"/>
              </a:lnSpc>
              <a:spcBef>
                <a:spcPts val="0"/>
              </a:spcBef>
              <a:spcAft>
                <a:spcPts val="0"/>
              </a:spcAft>
              <a:buNone/>
            </a:pPr>
            <a:endParaRPr/>
          </a:p>
          <a:p>
            <a:pPr marL="0" lvl="0" indent="0" algn="l" rtl="0">
              <a:lnSpc>
                <a:spcPct val="115000"/>
              </a:lnSpc>
              <a:spcBef>
                <a:spcPts val="0"/>
              </a:spcBef>
              <a:spcAft>
                <a:spcPts val="0"/>
              </a:spcAft>
              <a:buSzPts val="1600"/>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135"/>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ETL-Prozesse beschleunigen </a:t>
            </a:r>
            <a:endParaRPr/>
          </a:p>
        </p:txBody>
      </p:sp>
      <p:sp>
        <p:nvSpPr>
          <p:cNvPr id="1848" name="Google Shape;1848;p135"/>
          <p:cNvSpPr txBox="1">
            <a:spLocks noGrp="1"/>
          </p:cNvSpPr>
          <p:nvPr>
            <p:ph type="subTitle" idx="1"/>
          </p:nvPr>
        </p:nvSpPr>
        <p:spPr>
          <a:xfrm>
            <a:off x="720000" y="1700300"/>
            <a:ext cx="6609900" cy="22983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
              <a:t>Mengenbasierte statt datenbasierte Verarbeitung</a:t>
            </a:r>
            <a:endParaRPr/>
          </a:p>
          <a:p>
            <a:pPr marL="457200" lvl="0" indent="-330200" algn="l" rtl="0">
              <a:lnSpc>
                <a:spcPct val="115000"/>
              </a:lnSpc>
              <a:spcBef>
                <a:spcPts val="0"/>
              </a:spcBef>
              <a:spcAft>
                <a:spcPts val="0"/>
              </a:spcAft>
              <a:buSzPts val="1600"/>
              <a:buChar char="●"/>
            </a:pPr>
            <a:r>
              <a:rPr lang="en"/>
              <a:t> Reduktion der Komplexität</a:t>
            </a:r>
            <a:endParaRPr/>
          </a:p>
          <a:p>
            <a:pPr marL="457200" lvl="0" indent="-330200" algn="l" rtl="0">
              <a:lnSpc>
                <a:spcPct val="115000"/>
              </a:lnSpc>
              <a:spcBef>
                <a:spcPts val="0"/>
              </a:spcBef>
              <a:spcAft>
                <a:spcPts val="0"/>
              </a:spcAft>
              <a:buSzPts val="1600"/>
              <a:buChar char="●"/>
            </a:pPr>
            <a:r>
              <a:rPr lang="en"/>
              <a:t> Frühzeitige Mengenbeschränkung</a:t>
            </a:r>
            <a:endParaRPr/>
          </a:p>
          <a:p>
            <a:pPr marL="457200" lvl="0" indent="-330200" algn="l" rtl="0">
              <a:lnSpc>
                <a:spcPct val="115000"/>
              </a:lnSpc>
              <a:spcBef>
                <a:spcPts val="0"/>
              </a:spcBef>
              <a:spcAft>
                <a:spcPts val="0"/>
              </a:spcAft>
              <a:buSzPts val="1600"/>
              <a:buChar char="●"/>
            </a:pPr>
            <a:r>
              <a:rPr lang="en"/>
              <a:t> Parallelisierung</a:t>
            </a:r>
            <a:endParaRPr/>
          </a:p>
          <a:p>
            <a:pPr marL="457200" lvl="0" indent="-330200" algn="l" rtl="0">
              <a:lnSpc>
                <a:spcPct val="115000"/>
              </a:lnSpc>
              <a:spcBef>
                <a:spcPts val="0"/>
              </a:spcBef>
              <a:spcAft>
                <a:spcPts val="0"/>
              </a:spcAft>
              <a:buSzPts val="1600"/>
              <a:buChar char="●"/>
            </a:pPr>
            <a:r>
              <a:rPr lang="en"/>
              <a:t> Datenbank-Konfiguration</a:t>
            </a:r>
            <a:endParaRPr/>
          </a:p>
          <a:p>
            <a:pPr marL="457200" lvl="0" indent="-330200" algn="l" rtl="0">
              <a:lnSpc>
                <a:spcPct val="115000"/>
              </a:lnSpc>
              <a:spcBef>
                <a:spcPts val="0"/>
              </a:spcBef>
              <a:spcAft>
                <a:spcPts val="0"/>
              </a:spcAft>
              <a:buSzPts val="1600"/>
              <a:buChar char="●"/>
            </a:pPr>
            <a:r>
              <a:rPr lang="en"/>
              <a:t>ELT statt ETL</a:t>
            </a:r>
            <a:endParaRPr/>
          </a:p>
          <a:p>
            <a:pPr marL="457200" lvl="0" indent="-330200" algn="l" rtl="0">
              <a:lnSpc>
                <a:spcPct val="115000"/>
              </a:lnSpc>
              <a:spcBef>
                <a:spcPts val="0"/>
              </a:spcBef>
              <a:spcAft>
                <a:spcPts val="0"/>
              </a:spcAft>
              <a:buSzPts val="1600"/>
              <a:buChar char="●"/>
            </a:pPr>
            <a:r>
              <a:rPr lang="en"/>
              <a:t>Data Lakes</a:t>
            </a:r>
            <a:endParaRPr/>
          </a:p>
          <a:p>
            <a:pPr marL="0" lvl="0" indent="0" algn="l" rtl="0">
              <a:lnSpc>
                <a:spcPct val="115000"/>
              </a:lnSpc>
              <a:spcBef>
                <a:spcPts val="0"/>
              </a:spcBef>
              <a:spcAft>
                <a:spcPts val="0"/>
              </a:spcAft>
              <a:buSzPts val="1600"/>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52"/>
        <p:cNvGrpSpPr/>
        <p:nvPr/>
      </p:nvGrpSpPr>
      <p:grpSpPr>
        <a:xfrm>
          <a:off x="0" y="0"/>
          <a:ext cx="0" cy="0"/>
          <a:chOff x="0" y="0"/>
          <a:chExt cx="0" cy="0"/>
        </a:xfrm>
      </p:grpSpPr>
      <p:sp>
        <p:nvSpPr>
          <p:cNvPr id="1853" name="Google Shape;1853;p13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Work Sans SemiBold"/>
                <a:ea typeface="Work Sans SemiBold"/>
                <a:cs typeface="Work Sans SemiBold"/>
                <a:sym typeface="Work Sans SemiBold"/>
              </a:rPr>
              <a:t>DWH-Testen</a:t>
            </a:r>
            <a:endParaRPr sz="3600"/>
          </a:p>
        </p:txBody>
      </p:sp>
      <p:sp>
        <p:nvSpPr>
          <p:cNvPr id="1854" name="Google Shape;1854;p136"/>
          <p:cNvSpPr txBox="1">
            <a:spLocks noGrp="1"/>
          </p:cNvSpPr>
          <p:nvPr>
            <p:ph type="subTitle" idx="1"/>
          </p:nvPr>
        </p:nvSpPr>
        <p:spPr>
          <a:xfrm>
            <a:off x="618400" y="1738400"/>
            <a:ext cx="3689400" cy="3308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Source-to-Target-Tests</a:t>
            </a:r>
            <a:endParaRPr/>
          </a:p>
          <a:p>
            <a:pPr marL="457200" lvl="0" indent="-330200" algn="l" rtl="0">
              <a:spcBef>
                <a:spcPts val="0"/>
              </a:spcBef>
              <a:spcAft>
                <a:spcPts val="0"/>
              </a:spcAft>
              <a:buSzPts val="1600"/>
              <a:buChar char="●"/>
            </a:pPr>
            <a:r>
              <a:rPr lang="en"/>
              <a:t>Testen von Metadaten</a:t>
            </a:r>
            <a:endParaRPr/>
          </a:p>
          <a:p>
            <a:pPr marL="457200" lvl="0" indent="-330200" algn="l" rtl="0">
              <a:spcBef>
                <a:spcPts val="0"/>
              </a:spcBef>
              <a:spcAft>
                <a:spcPts val="0"/>
              </a:spcAft>
              <a:buSzPts val="1600"/>
              <a:buChar char="●"/>
            </a:pPr>
            <a:r>
              <a:rPr lang="en"/>
              <a:t>Schema-Tests</a:t>
            </a:r>
            <a:endParaRPr/>
          </a:p>
          <a:p>
            <a:pPr marL="457200" lvl="0" indent="-330200" algn="l" rtl="0">
              <a:spcBef>
                <a:spcPts val="0"/>
              </a:spcBef>
              <a:spcAft>
                <a:spcPts val="0"/>
              </a:spcAft>
              <a:buSzPts val="1600"/>
              <a:buChar char="●"/>
            </a:pPr>
            <a:r>
              <a:rPr lang="en"/>
              <a:t>Funktionsprüfung</a:t>
            </a:r>
            <a:endParaRPr/>
          </a:p>
          <a:p>
            <a:pPr marL="457200" lvl="0" indent="-330200" algn="l" rtl="0">
              <a:spcBef>
                <a:spcPts val="0"/>
              </a:spcBef>
              <a:spcAft>
                <a:spcPts val="0"/>
              </a:spcAft>
              <a:buSzPts val="1600"/>
              <a:buChar char="●"/>
            </a:pPr>
            <a:r>
              <a:rPr lang="en"/>
              <a:t>Benutzerakzeptanztests</a:t>
            </a:r>
            <a:endParaRPr/>
          </a:p>
          <a:p>
            <a:pPr marL="457200" lvl="0" indent="-330200" algn="l" rtl="0">
              <a:spcBef>
                <a:spcPts val="0"/>
              </a:spcBef>
              <a:spcAft>
                <a:spcPts val="0"/>
              </a:spcAft>
              <a:buSzPts val="1600"/>
              <a:buChar char="●"/>
            </a:pPr>
            <a:r>
              <a:rPr lang="en"/>
              <a:t>Leistungstest </a:t>
            </a:r>
            <a:endParaRPr/>
          </a:p>
          <a:p>
            <a:pPr marL="0" lvl="0" indent="0" algn="l" rtl="0">
              <a:spcBef>
                <a:spcPts val="0"/>
              </a:spcBef>
              <a:spcAft>
                <a:spcPts val="0"/>
              </a:spcAft>
              <a:buNone/>
            </a:pPr>
            <a:endParaRPr/>
          </a:p>
          <a:p>
            <a:pPr marL="0" lvl="0" indent="0" algn="l" rtl="0">
              <a:lnSpc>
                <a:spcPct val="100000"/>
              </a:lnSpc>
              <a:spcBef>
                <a:spcPts val="0"/>
              </a:spcBef>
              <a:spcAft>
                <a:spcPts val="0"/>
              </a:spcAft>
              <a:buNone/>
            </a:pPr>
            <a:endParaRPr>
              <a:latin typeface="Work Sans SemiBold"/>
              <a:ea typeface="Work Sans SemiBold"/>
              <a:cs typeface="Work Sans SemiBold"/>
              <a:sym typeface="Work Sans SemiBold"/>
            </a:endParaRPr>
          </a:p>
          <a:p>
            <a:pPr marL="0" lvl="0" indent="0" algn="l" rtl="0">
              <a:lnSpc>
                <a:spcPct val="100000"/>
              </a:lnSpc>
              <a:spcBef>
                <a:spcPts val="0"/>
              </a:spcBef>
              <a:spcAft>
                <a:spcPts val="0"/>
              </a:spcAft>
              <a:buNone/>
            </a:pPr>
            <a:endParaRPr>
              <a:latin typeface="Work Sans SemiBold"/>
              <a:ea typeface="Work Sans SemiBold"/>
              <a:cs typeface="Work Sans SemiBold"/>
              <a:sym typeface="Work Sans SemiBold"/>
            </a:endParaRPr>
          </a:p>
          <a:p>
            <a:pPr marL="0" lvl="0" indent="0" algn="l" rtl="0">
              <a:lnSpc>
                <a:spcPct val="100000"/>
              </a:lnSpc>
              <a:spcBef>
                <a:spcPts val="0"/>
              </a:spcBef>
              <a:spcAft>
                <a:spcPts val="0"/>
              </a:spcAft>
              <a:buNone/>
            </a:pPr>
            <a:endParaRPr>
              <a:latin typeface="Work Sans SemiBold"/>
              <a:ea typeface="Work Sans SemiBold"/>
              <a:cs typeface="Work Sans SemiBold"/>
              <a:sym typeface="Work Sans SemiBold"/>
            </a:endParaRPr>
          </a:p>
          <a:p>
            <a:pPr marL="0" lvl="0" indent="0" algn="l" rtl="0">
              <a:lnSpc>
                <a:spcPct val="100000"/>
              </a:lnSpc>
              <a:spcBef>
                <a:spcPts val="0"/>
              </a:spcBef>
              <a:spcAft>
                <a:spcPts val="0"/>
              </a:spcAft>
              <a:buNone/>
            </a:pPr>
            <a:endParaRPr>
              <a:latin typeface="Work Sans SemiBold"/>
              <a:ea typeface="Work Sans SemiBold"/>
              <a:cs typeface="Work Sans SemiBold"/>
              <a:sym typeface="Work Sans SemiBold"/>
            </a:endParaRPr>
          </a:p>
        </p:txBody>
      </p:sp>
      <p:sp>
        <p:nvSpPr>
          <p:cNvPr id="1855" name="Google Shape;1855;p136"/>
          <p:cNvSpPr txBox="1"/>
          <p:nvPr/>
        </p:nvSpPr>
        <p:spPr>
          <a:xfrm>
            <a:off x="4495800" y="1833650"/>
            <a:ext cx="4473000" cy="1477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a:solidFill>
                  <a:schemeClr val="dk1"/>
                </a:solidFill>
                <a:latin typeface="Work Sans SemiBold"/>
                <a:ea typeface="Work Sans SemiBold"/>
                <a:cs typeface="Work Sans SemiBold"/>
                <a:sym typeface="Work Sans SemiBold"/>
              </a:rPr>
              <a:t>Herausforderungen beim ETL-Testen:</a:t>
            </a:r>
            <a:endParaRPr>
              <a:solidFill>
                <a:schemeClr val="dk1"/>
              </a:solidFill>
              <a:latin typeface="Work Sans SemiBold"/>
              <a:ea typeface="Work Sans SemiBold"/>
              <a:cs typeface="Work Sans SemiBold"/>
              <a:sym typeface="Work Sans SemiBold"/>
            </a:endParaRPr>
          </a:p>
          <a:p>
            <a:pPr marL="457200" lvl="0" indent="0" algn="l" rtl="0">
              <a:spcBef>
                <a:spcPts val="0"/>
              </a:spcBef>
              <a:spcAft>
                <a:spcPts val="0"/>
              </a:spcAft>
              <a:buNone/>
            </a:pPr>
            <a:endParaRPr>
              <a:solidFill>
                <a:schemeClr val="dk1"/>
              </a:solidFill>
              <a:latin typeface="Work Sans SemiBold"/>
              <a:ea typeface="Work Sans SemiBold"/>
              <a:cs typeface="Work Sans SemiBold"/>
              <a:sym typeface="Work Sans SemiBold"/>
            </a:endParaRPr>
          </a:p>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Heterogenität der Daten</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Hohe Volumina und Skalierbarkeit</a:t>
            </a:r>
            <a:endParaRPr>
              <a:solidFill>
                <a:schemeClr val="dk1"/>
              </a:solidFill>
              <a:latin typeface="Work Sans"/>
              <a:ea typeface="Work Sans"/>
              <a:cs typeface="Work Sans"/>
              <a:sym typeface="Work Sans"/>
            </a:endParaRPr>
          </a:p>
          <a:p>
            <a:pPr marL="457200" lvl="0" indent="-317500"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Datenzuordnung und -transformationen</a:t>
            </a:r>
            <a:endParaRPr>
              <a:solidFill>
                <a:schemeClr val="dk1"/>
              </a:solidFill>
              <a:latin typeface="Work Sans"/>
              <a:ea typeface="Work Sans"/>
              <a:cs typeface="Work Sans"/>
              <a:sym typeface="Work Sans"/>
            </a:endParaRPr>
          </a:p>
          <a:p>
            <a:pPr marL="0" lvl="0" indent="0" algn="l" rtl="0">
              <a:spcBef>
                <a:spcPts val="0"/>
              </a:spcBef>
              <a:spcAft>
                <a:spcPts val="0"/>
              </a:spcAft>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137"/>
          <p:cNvSpPr txBox="1">
            <a:spLocks noGrp="1"/>
          </p:cNvSpPr>
          <p:nvPr>
            <p:ph type="title"/>
          </p:nvPr>
        </p:nvSpPr>
        <p:spPr>
          <a:xfrm>
            <a:off x="7953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a:t>Entscheidung finden für Use Case</a:t>
            </a:r>
            <a:r>
              <a:rPr lang="en" sz="3300">
                <a:latin typeface="Work Sans"/>
                <a:ea typeface="Work Sans"/>
                <a:cs typeface="Work Sans"/>
                <a:sym typeface="Work Sans"/>
              </a:rPr>
              <a:t> </a:t>
            </a:r>
            <a:endParaRPr/>
          </a:p>
        </p:txBody>
      </p:sp>
      <p:sp>
        <p:nvSpPr>
          <p:cNvPr id="1861" name="Google Shape;1861;p137"/>
          <p:cNvSpPr txBox="1">
            <a:spLocks noGrp="1"/>
          </p:cNvSpPr>
          <p:nvPr>
            <p:ph type="subTitle" idx="1"/>
          </p:nvPr>
        </p:nvSpPr>
        <p:spPr>
          <a:xfrm>
            <a:off x="632500" y="1513450"/>
            <a:ext cx="7129500" cy="2862000"/>
          </a:xfrm>
          <a:prstGeom prst="rect">
            <a:avLst/>
          </a:prstGeom>
          <a:noFill/>
          <a:ln>
            <a:noFill/>
          </a:ln>
        </p:spPr>
        <p:txBody>
          <a:bodyPr spcFirstLastPara="1" wrap="square" lIns="91425" tIns="91425" rIns="91425" bIns="91425" anchor="t" anchorCtr="0">
            <a:noAutofit/>
          </a:bodyPr>
          <a:lstStyle/>
          <a:p>
            <a:pPr marL="457200" lvl="0" indent="-317500" algn="l" rtl="0">
              <a:spcBef>
                <a:spcPts val="1000"/>
              </a:spcBef>
              <a:spcAft>
                <a:spcPts val="0"/>
              </a:spcAft>
              <a:buSzPts val="1600"/>
              <a:buChar char="●"/>
            </a:pPr>
            <a:r>
              <a:rPr lang="en" sz="1600"/>
              <a:t>Analysieren und verstehen Sie Ihre Daten</a:t>
            </a:r>
            <a:endParaRPr sz="1600"/>
          </a:p>
          <a:p>
            <a:pPr marL="457200" lvl="0" indent="-317500" algn="l" rtl="0">
              <a:spcBef>
                <a:spcPts val="1000"/>
              </a:spcBef>
              <a:spcAft>
                <a:spcPts val="0"/>
              </a:spcAft>
              <a:buSzPts val="1600"/>
              <a:buChar char="●"/>
            </a:pPr>
            <a:r>
              <a:rPr lang="en" sz="1600"/>
              <a:t>Analysieren Sie, wie oft Sie Daten laden müssen</a:t>
            </a:r>
            <a:endParaRPr sz="1600"/>
          </a:p>
          <a:p>
            <a:pPr marL="457200" lvl="0" indent="-317500" algn="l" rtl="0">
              <a:spcBef>
                <a:spcPts val="1000"/>
              </a:spcBef>
              <a:spcAft>
                <a:spcPts val="0"/>
              </a:spcAft>
              <a:buSzPts val="1600"/>
              <a:buChar char="●"/>
            </a:pPr>
            <a:r>
              <a:rPr lang="en" sz="1600"/>
              <a:t>Definieren Sie eine Datenintegrations-Richtlinie </a:t>
            </a:r>
            <a:endParaRPr sz="1600"/>
          </a:p>
          <a:p>
            <a:pPr marL="457200" lvl="0" indent="-317500" algn="l" rtl="0">
              <a:spcBef>
                <a:spcPts val="1000"/>
              </a:spcBef>
              <a:spcAft>
                <a:spcPts val="0"/>
              </a:spcAft>
              <a:buSzPts val="1600"/>
              <a:buChar char="●"/>
            </a:pPr>
            <a:r>
              <a:rPr lang="en" sz="1600"/>
              <a:t>Wählen Sie ELT Tools oder ETL</a:t>
            </a:r>
            <a:endParaRPr sz="1600"/>
          </a:p>
          <a:p>
            <a:pPr marL="457200" lvl="0" indent="-317500" algn="l" rtl="0">
              <a:spcBef>
                <a:spcPts val="1000"/>
              </a:spcBef>
              <a:spcAft>
                <a:spcPts val="0"/>
              </a:spcAft>
              <a:buSzPts val="1600"/>
              <a:buChar char="●"/>
            </a:pPr>
            <a:r>
              <a:rPr lang="en" sz="1600"/>
              <a:t>Wählen Sie, ob Sie DWH vor Ort oder in der Cloud wünschen</a:t>
            </a:r>
            <a:endParaRPr sz="1600"/>
          </a:p>
          <a:p>
            <a:pPr marL="457200" lvl="0" indent="0" algn="l" rtl="0">
              <a:spcBef>
                <a:spcPts val="1000"/>
              </a:spcBef>
              <a:spcAft>
                <a:spcPts val="0"/>
              </a:spcAft>
              <a:buNone/>
            </a:pPr>
            <a:endParaRPr/>
          </a:p>
          <a:p>
            <a:pPr marL="0" lvl="0" indent="0" algn="l" rtl="0">
              <a:lnSpc>
                <a:spcPct val="115000"/>
              </a:lnSpc>
              <a:spcBef>
                <a:spcPts val="1000"/>
              </a:spcBef>
              <a:spcAft>
                <a:spcPts val="0"/>
              </a:spcAft>
              <a:buSzPts val="16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DWH Eigenschaften nach Inmon (1)</a:t>
            </a:r>
            <a:endParaRPr/>
          </a:p>
        </p:txBody>
      </p:sp>
      <p:sp>
        <p:nvSpPr>
          <p:cNvPr id="1012" name="Google Shape;1012;p61"/>
          <p:cNvSpPr txBox="1"/>
          <p:nvPr/>
        </p:nvSpPr>
        <p:spPr>
          <a:xfrm>
            <a:off x="491920" y="1369477"/>
            <a:ext cx="8466900" cy="11280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1800"/>
              <a:buFont typeface="Arial"/>
              <a:buNone/>
            </a:pPr>
            <a:r>
              <a:rPr lang="en" sz="1800" b="0" i="0" u="none" strike="noStrike" cap="none">
                <a:solidFill>
                  <a:schemeClr val="dk1"/>
                </a:solidFill>
                <a:latin typeface="Work Sans"/>
                <a:ea typeface="Work Sans"/>
                <a:cs typeface="Work Sans"/>
                <a:sym typeface="Work Sans"/>
              </a:rPr>
              <a:t>A Data Warehouse is a </a:t>
            </a:r>
            <a:r>
              <a:rPr lang="en" sz="1800" b="1" i="0" u="none" strike="noStrike" cap="none">
                <a:solidFill>
                  <a:schemeClr val="dk1"/>
                </a:solidFill>
                <a:latin typeface="Work Sans"/>
                <a:ea typeface="Work Sans"/>
                <a:cs typeface="Work Sans"/>
                <a:sym typeface="Work Sans"/>
              </a:rPr>
              <a:t>subject-oriented</a:t>
            </a:r>
            <a:r>
              <a:rPr lang="en" sz="1800" b="0" i="0" u="none" strike="noStrike" cap="none">
                <a:solidFill>
                  <a:schemeClr val="dk1"/>
                </a:solidFill>
                <a:latin typeface="Work Sans"/>
                <a:ea typeface="Work Sans"/>
                <a:cs typeface="Work Sans"/>
                <a:sym typeface="Work Sans"/>
              </a:rPr>
              <a:t>, </a:t>
            </a:r>
            <a:r>
              <a:rPr lang="en" sz="1800" b="1" i="0" u="none" strike="noStrike" cap="none">
                <a:solidFill>
                  <a:schemeClr val="dk1"/>
                </a:solidFill>
                <a:latin typeface="Work Sans"/>
                <a:ea typeface="Work Sans"/>
                <a:cs typeface="Work Sans"/>
                <a:sym typeface="Work Sans"/>
              </a:rPr>
              <a:t>integrated</a:t>
            </a:r>
            <a:r>
              <a:rPr lang="en" sz="1800" b="0" i="0" u="none" strike="noStrike" cap="none">
                <a:solidFill>
                  <a:schemeClr val="dk1"/>
                </a:solidFill>
                <a:latin typeface="Work Sans"/>
                <a:ea typeface="Work Sans"/>
                <a:cs typeface="Work Sans"/>
                <a:sym typeface="Work Sans"/>
              </a:rPr>
              <a:t>, </a:t>
            </a:r>
            <a:r>
              <a:rPr lang="en" sz="1800" b="1" i="0" u="none" strike="noStrike" cap="none">
                <a:solidFill>
                  <a:schemeClr val="dk1"/>
                </a:solidFill>
                <a:latin typeface="Work Sans"/>
                <a:ea typeface="Work Sans"/>
                <a:cs typeface="Work Sans"/>
                <a:sym typeface="Work Sans"/>
              </a:rPr>
              <a:t>non-volatile</a:t>
            </a:r>
            <a:r>
              <a:rPr lang="en" sz="1800" b="0" i="0" u="none" strike="noStrike" cap="none">
                <a:solidFill>
                  <a:schemeClr val="dk1"/>
                </a:solidFill>
                <a:latin typeface="Work Sans"/>
                <a:ea typeface="Work Sans"/>
                <a:cs typeface="Work Sans"/>
                <a:sym typeface="Work Sans"/>
              </a:rPr>
              <a:t>, and </a:t>
            </a:r>
            <a:r>
              <a:rPr lang="en" sz="1800" b="1" i="0" u="none" strike="noStrike" cap="none">
                <a:solidFill>
                  <a:schemeClr val="dk1"/>
                </a:solidFill>
                <a:latin typeface="Work Sans"/>
                <a:ea typeface="Work Sans"/>
                <a:cs typeface="Work Sans"/>
                <a:sym typeface="Work Sans"/>
              </a:rPr>
              <a:t>time variant </a:t>
            </a:r>
            <a:r>
              <a:rPr lang="en" sz="1800" b="0" i="0" u="none" strike="noStrike" cap="none">
                <a:solidFill>
                  <a:schemeClr val="dk1"/>
                </a:solidFill>
                <a:latin typeface="Work Sans"/>
                <a:ea typeface="Work Sans"/>
                <a:cs typeface="Work Sans"/>
                <a:sym typeface="Work Sans"/>
              </a:rPr>
              <a:t>collection of data in support of </a:t>
            </a:r>
            <a:r>
              <a:rPr lang="en" sz="1800" b="1" i="0" u="none" strike="noStrike" cap="none">
                <a:solidFill>
                  <a:schemeClr val="dk1"/>
                </a:solidFill>
                <a:latin typeface="Work Sans"/>
                <a:ea typeface="Work Sans"/>
                <a:cs typeface="Work Sans"/>
                <a:sym typeface="Work Sans"/>
              </a:rPr>
              <a:t>management decisions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n" sz="1800" b="0" i="0" u="none" strike="noStrike" cap="none">
                <a:solidFill>
                  <a:schemeClr val="dk1"/>
                </a:solidFill>
                <a:latin typeface="Work Sans"/>
                <a:ea typeface="Work Sans"/>
                <a:cs typeface="Work Sans"/>
                <a:sym typeface="Work Sans"/>
              </a:rPr>
              <a:t>(W. H. Inmon, Building the Data Warehouse, 1996) </a:t>
            </a:r>
            <a:endParaRPr sz="1400" b="0" i="0" u="none" strike="noStrike" cap="none">
              <a:solidFill>
                <a:srgbClr val="000000"/>
              </a:solidFill>
              <a:latin typeface="Arial"/>
              <a:ea typeface="Arial"/>
              <a:cs typeface="Arial"/>
              <a:sym typeface="Arial"/>
            </a:endParaRPr>
          </a:p>
        </p:txBody>
      </p:sp>
      <p:sp>
        <p:nvSpPr>
          <p:cNvPr id="1013" name="Google Shape;1013;p61"/>
          <p:cNvSpPr txBox="1"/>
          <p:nvPr/>
        </p:nvSpPr>
        <p:spPr>
          <a:xfrm>
            <a:off x="2268095" y="3094554"/>
            <a:ext cx="2195117" cy="1326975"/>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400"/>
              <a:buFont typeface="Work Sans"/>
              <a:buNone/>
            </a:pPr>
            <a:r>
              <a:rPr lang="en" sz="1400" b="0" i="0" u="none" strike="noStrike" cap="none">
                <a:solidFill>
                  <a:schemeClr val="dk1"/>
                </a:solidFill>
                <a:latin typeface="Work Sans"/>
                <a:ea typeface="Work Sans"/>
                <a:cs typeface="Work Sans"/>
                <a:sym typeface="Work Sans"/>
              </a:rPr>
              <a:t>z.B. Personalverwaltung, Lagerverwaltung,</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400"/>
              <a:buFont typeface="Work Sans"/>
              <a:buNone/>
            </a:pPr>
            <a:r>
              <a:rPr lang="en" sz="1400" b="0" i="0" u="none" strike="noStrike" cap="none">
                <a:solidFill>
                  <a:schemeClr val="dk1"/>
                </a:solidFill>
                <a:latin typeface="Work Sans"/>
                <a:ea typeface="Work Sans"/>
                <a:cs typeface="Work Sans"/>
                <a:sym typeface="Work Sans"/>
              </a:rPr>
              <a:t>Buchhaltung</a:t>
            </a:r>
            <a:endParaRPr sz="1400" b="0" i="0" u="none" strike="noStrike" cap="none">
              <a:solidFill>
                <a:srgbClr val="000000"/>
              </a:solidFill>
              <a:latin typeface="Arial"/>
              <a:ea typeface="Arial"/>
              <a:cs typeface="Arial"/>
              <a:sym typeface="Arial"/>
            </a:endParaRPr>
          </a:p>
        </p:txBody>
      </p:sp>
      <p:sp>
        <p:nvSpPr>
          <p:cNvPr id="1014" name="Google Shape;1014;p61"/>
          <p:cNvSpPr txBox="1"/>
          <p:nvPr/>
        </p:nvSpPr>
        <p:spPr>
          <a:xfrm>
            <a:off x="1082494" y="4783892"/>
            <a:ext cx="7622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200" b="0" i="0" u="none" strike="noStrike" cap="none">
                <a:solidFill>
                  <a:srgbClr val="202122"/>
                </a:solidFill>
                <a:latin typeface="Arial"/>
                <a:ea typeface="Arial"/>
                <a:cs typeface="Arial"/>
                <a:sym typeface="Arial"/>
              </a:rPr>
              <a:t>Aus: Erhard Rahm: </a:t>
            </a:r>
            <a:r>
              <a:rPr lang="en" sz="1200" b="0" i="1" u="sng" strike="noStrike" cap="none">
                <a:solidFill>
                  <a:schemeClr val="hlink"/>
                </a:solidFill>
                <a:latin typeface="Arial"/>
                <a:ea typeface="Arial"/>
                <a:cs typeface="Arial"/>
                <a:sym typeface="Arial"/>
                <a:hlinkClick r:id="rId3"/>
              </a:rPr>
              <a:t>Data Warehouses.</a:t>
            </a:r>
            <a:r>
              <a:rPr lang="en" sz="1200" b="0" i="0" u="none" strike="noStrike" cap="none">
                <a:solidFill>
                  <a:srgbClr val="202122"/>
                </a:solidFill>
                <a:latin typeface="Arial"/>
                <a:ea typeface="Arial"/>
                <a:cs typeface="Arial"/>
                <a:sym typeface="Arial"/>
              </a:rPr>
              <a:t> (PDF) Einführung. S. 2, abgerufen am 1.11.2023</a:t>
            </a:r>
            <a:endParaRPr sz="1200" b="0" i="0" u="none" strike="noStrike" cap="none">
              <a:solidFill>
                <a:srgbClr val="000000"/>
              </a:solidFill>
              <a:latin typeface="Arial"/>
              <a:ea typeface="Arial"/>
              <a:cs typeface="Arial"/>
              <a:sym typeface="Arial"/>
            </a:endParaRPr>
          </a:p>
        </p:txBody>
      </p:sp>
      <p:sp>
        <p:nvSpPr>
          <p:cNvPr id="1015" name="Google Shape;1015;p61"/>
          <p:cNvSpPr/>
          <p:nvPr/>
        </p:nvSpPr>
        <p:spPr>
          <a:xfrm>
            <a:off x="4822579" y="2646112"/>
            <a:ext cx="1416174" cy="1495571"/>
          </a:xfrm>
          <a:prstGeom prst="flowChartMagneticDisk">
            <a:avLst/>
          </a:prstGeom>
          <a:solidFill>
            <a:schemeClr val="accent3"/>
          </a:solidFill>
          <a:ln w="25400" cap="flat" cmpd="sng">
            <a:solidFill>
              <a:srgbClr val="5354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Data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Warehouse</a:t>
            </a:r>
            <a:endParaRPr sz="1400" b="0" i="0" u="none" strike="noStrike" cap="none">
              <a:solidFill>
                <a:srgbClr val="000000"/>
              </a:solidFill>
              <a:latin typeface="Arial"/>
              <a:ea typeface="Arial"/>
              <a:cs typeface="Arial"/>
              <a:sym typeface="Arial"/>
            </a:endParaRPr>
          </a:p>
        </p:txBody>
      </p:sp>
      <p:sp>
        <p:nvSpPr>
          <p:cNvPr id="1016" name="Google Shape;1016;p61"/>
          <p:cNvSpPr/>
          <p:nvPr/>
        </p:nvSpPr>
        <p:spPr>
          <a:xfrm>
            <a:off x="772341" y="2973026"/>
            <a:ext cx="1269598" cy="871335"/>
          </a:xfrm>
          <a:prstGeom prst="flowChartMagneticDisk">
            <a:avLst/>
          </a:prstGeom>
          <a:solidFill>
            <a:schemeClr val="accent2"/>
          </a:solidFill>
          <a:ln w="25400" cap="flat" cmpd="sng">
            <a:solidFill>
              <a:srgbClr val="5354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Operationale</a:t>
            </a:r>
            <a:br>
              <a:rPr lang="en" sz="1400" b="0" i="0" u="none" strike="noStrike" cap="none">
                <a:solidFill>
                  <a:schemeClr val="dk1"/>
                </a:solidFill>
                <a:latin typeface="Arial"/>
                <a:ea typeface="Arial"/>
                <a:cs typeface="Arial"/>
                <a:sym typeface="Arial"/>
              </a:rPr>
            </a:br>
            <a:r>
              <a:rPr lang="en" sz="1400" b="0" i="0" u="none" strike="noStrike" cap="none">
                <a:solidFill>
                  <a:schemeClr val="dk1"/>
                </a:solidFill>
                <a:latin typeface="Arial"/>
                <a:ea typeface="Arial"/>
                <a:cs typeface="Arial"/>
                <a:sym typeface="Arial"/>
              </a:rPr>
              <a:t>DB</a:t>
            </a:r>
            <a:endParaRPr sz="1400" b="0" i="0" u="none" strike="noStrike" cap="none">
              <a:solidFill>
                <a:schemeClr val="lt1"/>
              </a:solidFill>
              <a:latin typeface="Arial"/>
              <a:ea typeface="Arial"/>
              <a:cs typeface="Arial"/>
              <a:sym typeface="Arial"/>
            </a:endParaRPr>
          </a:p>
        </p:txBody>
      </p:sp>
      <p:sp>
        <p:nvSpPr>
          <p:cNvPr id="1017" name="Google Shape;1017;p61"/>
          <p:cNvSpPr txBox="1"/>
          <p:nvPr/>
        </p:nvSpPr>
        <p:spPr>
          <a:xfrm>
            <a:off x="6545483" y="2786777"/>
            <a:ext cx="167327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Work Sans"/>
                <a:ea typeface="Work Sans"/>
                <a:cs typeface="Work Sans"/>
                <a:sym typeface="Work Sans"/>
              </a:rPr>
              <a:t>subject-oriented</a:t>
            </a:r>
            <a:endParaRPr sz="1400" b="0" i="0" u="none" strike="noStrike" cap="none">
              <a:solidFill>
                <a:srgbClr val="000000"/>
              </a:solidFill>
              <a:latin typeface="Arial"/>
              <a:ea typeface="Arial"/>
              <a:cs typeface="Arial"/>
              <a:sym typeface="Arial"/>
            </a:endParaRPr>
          </a:p>
        </p:txBody>
      </p:sp>
      <p:sp>
        <p:nvSpPr>
          <p:cNvPr id="1018" name="Google Shape;1018;p61"/>
          <p:cNvSpPr txBox="1"/>
          <p:nvPr/>
        </p:nvSpPr>
        <p:spPr>
          <a:xfrm>
            <a:off x="2159308" y="2786777"/>
            <a:ext cx="24126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Work Sans"/>
                <a:ea typeface="Work Sans"/>
                <a:cs typeface="Work Sans"/>
                <a:sym typeface="Work Sans"/>
              </a:rPr>
              <a:t>application-oriented</a:t>
            </a:r>
            <a:endParaRPr sz="1400" b="0" i="0" u="none" strike="noStrike" cap="none">
              <a:solidFill>
                <a:srgbClr val="000000"/>
              </a:solidFill>
              <a:latin typeface="Arial"/>
              <a:ea typeface="Arial"/>
              <a:cs typeface="Arial"/>
              <a:sym typeface="Arial"/>
            </a:endParaRPr>
          </a:p>
        </p:txBody>
      </p:sp>
      <p:sp>
        <p:nvSpPr>
          <p:cNvPr id="1019" name="Google Shape;1019;p61"/>
          <p:cNvSpPr txBox="1"/>
          <p:nvPr/>
        </p:nvSpPr>
        <p:spPr>
          <a:xfrm>
            <a:off x="6598120" y="3180873"/>
            <a:ext cx="2195117" cy="1326975"/>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400"/>
              <a:buFont typeface="Work Sans"/>
              <a:buNone/>
            </a:pPr>
            <a:r>
              <a:rPr lang="en" sz="1400" b="0" i="0" u="none" strike="noStrike" cap="none">
                <a:solidFill>
                  <a:schemeClr val="dk1"/>
                </a:solidFill>
                <a:latin typeface="Work Sans"/>
                <a:ea typeface="Work Sans"/>
                <a:cs typeface="Work Sans"/>
                <a:sym typeface="Work Sans"/>
              </a:rPr>
              <a:t>z.B.</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400"/>
              <a:buFont typeface="Work Sans"/>
              <a:buNone/>
            </a:pPr>
            <a:r>
              <a:rPr lang="en" sz="1400" b="0" i="0" u="none" strike="noStrike" cap="none">
                <a:solidFill>
                  <a:schemeClr val="dk1"/>
                </a:solidFill>
                <a:latin typeface="Work Sans"/>
                <a:ea typeface="Work Sans"/>
                <a:cs typeface="Work Sans"/>
                <a:sym typeface="Work Sans"/>
              </a:rPr>
              <a:t>Kunde,</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400"/>
              <a:buFont typeface="Work Sans"/>
              <a:buNone/>
            </a:pPr>
            <a:r>
              <a:rPr lang="en" sz="1400" b="0" i="0" u="none" strike="noStrike" cap="none">
                <a:solidFill>
                  <a:schemeClr val="dk1"/>
                </a:solidFill>
                <a:latin typeface="Work Sans"/>
                <a:ea typeface="Work Sans"/>
                <a:cs typeface="Work Sans"/>
                <a:sym typeface="Work Sans"/>
              </a:rPr>
              <a:t>Produkt,</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400"/>
              <a:buFont typeface="Work Sans"/>
              <a:buNone/>
            </a:pPr>
            <a:r>
              <a:rPr lang="en" sz="1400" b="0" i="0" u="none" strike="noStrike" cap="none">
                <a:solidFill>
                  <a:schemeClr val="dk1"/>
                </a:solidFill>
                <a:latin typeface="Work Sans"/>
                <a:ea typeface="Work Sans"/>
                <a:cs typeface="Work Sans"/>
                <a:sym typeface="Work Sans"/>
              </a:rPr>
              <a:t>Filiale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6" name="Google Shape;1866;p138"/>
          <p:cNvSpPr txBox="1">
            <a:spLocks noGrp="1"/>
          </p:cNvSpPr>
          <p:nvPr>
            <p:ph type="title"/>
          </p:nvPr>
        </p:nvSpPr>
        <p:spPr>
          <a:xfrm>
            <a:off x="716550" y="476850"/>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Quiz</a:t>
            </a:r>
            <a:endParaRPr/>
          </a:p>
        </p:txBody>
      </p:sp>
      <p:sp>
        <p:nvSpPr>
          <p:cNvPr id="1867" name="Google Shape;1867;p138"/>
          <p:cNvSpPr txBox="1">
            <a:spLocks noGrp="1"/>
          </p:cNvSpPr>
          <p:nvPr>
            <p:ph type="subTitle" idx="1"/>
          </p:nvPr>
        </p:nvSpPr>
        <p:spPr>
          <a:xfrm>
            <a:off x="667925" y="1784925"/>
            <a:ext cx="72867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https://docs.google.com/forms/d/e/1FAIpQLScMx2RcDowfXQzsQ1HEBsTq7h2pF2gVdI92fOtv6d1x3UwSgg/viewform?usp=sf_link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68" name="Google Shape;1868;p138"/>
          <p:cNvSpPr txBox="1"/>
          <p:nvPr/>
        </p:nvSpPr>
        <p:spPr>
          <a:xfrm>
            <a:off x="26825" y="4818600"/>
            <a:ext cx="85689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https://bkmbcacollege.ac.in/admin/assets-admin/exam_paper/BCA603QB.pdf</a:t>
            </a:r>
            <a:endParaRPr sz="6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pic>
        <p:nvPicPr>
          <p:cNvPr id="1873" name="Google Shape;1873;p139"/>
          <p:cNvPicPr preferRelativeResize="0"/>
          <p:nvPr/>
        </p:nvPicPr>
        <p:blipFill rotWithShape="1">
          <a:blip r:embed="rId3">
            <a:alphaModFix/>
          </a:blip>
          <a:srcRect/>
          <a:stretch/>
        </p:blipFill>
        <p:spPr>
          <a:xfrm>
            <a:off x="152400" y="152400"/>
            <a:ext cx="7169218" cy="48387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pic>
        <p:nvPicPr>
          <p:cNvPr id="1878" name="Google Shape;1878;p140" descr="Ein Bild, das Text, Screenshot, Schrift, Design enthält.&#10;&#10;Automatisch generierte Beschreibung"/>
          <p:cNvPicPr preferRelativeResize="0"/>
          <p:nvPr/>
        </p:nvPicPr>
        <p:blipFill rotWithShape="1">
          <a:blip r:embed="rId3">
            <a:alphaModFix/>
          </a:blip>
          <a:srcRect/>
          <a:stretch/>
        </p:blipFill>
        <p:spPr>
          <a:xfrm>
            <a:off x="908050" y="295349"/>
            <a:ext cx="7327900" cy="4178300"/>
          </a:xfrm>
          <a:prstGeom prst="rect">
            <a:avLst/>
          </a:prstGeom>
          <a:noFill/>
          <a:ln>
            <a:noFill/>
          </a:ln>
        </p:spPr>
      </p:pic>
      <p:sp>
        <p:nvSpPr>
          <p:cNvPr id="1879" name="Google Shape;1879;p140"/>
          <p:cNvSpPr txBox="1"/>
          <p:nvPr/>
        </p:nvSpPr>
        <p:spPr>
          <a:xfrm>
            <a:off x="833622" y="4568494"/>
            <a:ext cx="7704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https://www.forbes.com/sites/ciocentral/2011/07/21/big-data-requires-a-big-new-architecture/#59fc2bd01157</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14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85" name="Google Shape;1885;p141"/>
          <p:cNvCxnSpPr/>
          <p:nvPr/>
        </p:nvCxnSpPr>
        <p:spPr>
          <a:xfrm>
            <a:off x="2565660" y="1139062"/>
            <a:ext cx="1209000" cy="836100"/>
          </a:xfrm>
          <a:prstGeom prst="straightConnector1">
            <a:avLst/>
          </a:prstGeom>
          <a:noFill/>
          <a:ln w="38100" cap="flat" cmpd="sng">
            <a:solidFill>
              <a:schemeClr val="dk1"/>
            </a:solidFill>
            <a:prstDash val="solid"/>
            <a:round/>
            <a:headEnd type="none" w="sm" len="sm"/>
            <a:tailEnd type="triangle" w="med" len="med"/>
          </a:ln>
        </p:spPr>
      </p:cxnSp>
      <p:cxnSp>
        <p:nvCxnSpPr>
          <p:cNvPr id="1886" name="Google Shape;1886;p141"/>
          <p:cNvCxnSpPr/>
          <p:nvPr/>
        </p:nvCxnSpPr>
        <p:spPr>
          <a:xfrm rot="10800000" flipH="1">
            <a:off x="2646482" y="3137618"/>
            <a:ext cx="1128000" cy="1170300"/>
          </a:xfrm>
          <a:prstGeom prst="straightConnector1">
            <a:avLst/>
          </a:prstGeom>
          <a:noFill/>
          <a:ln w="38100" cap="flat" cmpd="sng">
            <a:solidFill>
              <a:schemeClr val="dk1"/>
            </a:solidFill>
            <a:prstDash val="solid"/>
            <a:round/>
            <a:headEnd type="none" w="sm" len="sm"/>
            <a:tailEnd type="triangle" w="med" len="med"/>
          </a:ln>
        </p:spPr>
      </p:cxnSp>
      <p:pic>
        <p:nvPicPr>
          <p:cNvPr id="1887" name="Google Shape;1887;p141" descr="Data Mining Icons - Download Free Vector Icons | Noun Project"/>
          <p:cNvPicPr preferRelativeResize="0"/>
          <p:nvPr/>
        </p:nvPicPr>
        <p:blipFill rotWithShape="1">
          <a:blip r:embed="rId3">
            <a:alphaModFix/>
          </a:blip>
          <a:srcRect/>
          <a:stretch/>
        </p:blipFill>
        <p:spPr>
          <a:xfrm>
            <a:off x="7579106" y="2078411"/>
            <a:ext cx="1155009" cy="1155009"/>
          </a:xfrm>
          <a:prstGeom prst="rect">
            <a:avLst/>
          </a:prstGeom>
          <a:noFill/>
          <a:ln>
            <a:noFill/>
          </a:ln>
        </p:spPr>
      </p:pic>
      <p:cxnSp>
        <p:nvCxnSpPr>
          <p:cNvPr id="1888" name="Google Shape;1888;p141"/>
          <p:cNvCxnSpPr>
            <a:endCxn id="1887" idx="1"/>
          </p:cNvCxnSpPr>
          <p:nvPr/>
        </p:nvCxnSpPr>
        <p:spPr>
          <a:xfrm rot="10800000" flipH="1">
            <a:off x="6310106" y="2655916"/>
            <a:ext cx="1269000" cy="21000"/>
          </a:xfrm>
          <a:prstGeom prst="straightConnector1">
            <a:avLst/>
          </a:prstGeom>
          <a:noFill/>
          <a:ln w="38100" cap="flat" cmpd="sng">
            <a:solidFill>
              <a:schemeClr val="dk1"/>
            </a:solidFill>
            <a:prstDash val="solid"/>
            <a:round/>
            <a:headEnd type="none" w="sm" len="sm"/>
            <a:tailEnd type="triangle" w="med" len="med"/>
          </a:ln>
        </p:spPr>
      </p:cxnSp>
      <p:pic>
        <p:nvPicPr>
          <p:cNvPr id="1889" name="Google Shape;1889;p141"/>
          <p:cNvPicPr preferRelativeResize="0"/>
          <p:nvPr/>
        </p:nvPicPr>
        <p:blipFill rotWithShape="1">
          <a:blip r:embed="rId4">
            <a:alphaModFix/>
          </a:blip>
          <a:srcRect/>
          <a:stretch/>
        </p:blipFill>
        <p:spPr>
          <a:xfrm>
            <a:off x="7518406" y="3594926"/>
            <a:ext cx="1215710" cy="1215710"/>
          </a:xfrm>
          <a:prstGeom prst="rect">
            <a:avLst/>
          </a:prstGeom>
          <a:noFill/>
          <a:ln>
            <a:noFill/>
          </a:ln>
        </p:spPr>
      </p:pic>
      <p:cxnSp>
        <p:nvCxnSpPr>
          <p:cNvPr id="1890" name="Google Shape;1890;p141"/>
          <p:cNvCxnSpPr/>
          <p:nvPr/>
        </p:nvCxnSpPr>
        <p:spPr>
          <a:xfrm rot="10800000" flipH="1">
            <a:off x="2400184" y="2654090"/>
            <a:ext cx="1278600" cy="24900"/>
          </a:xfrm>
          <a:prstGeom prst="straightConnector1">
            <a:avLst/>
          </a:prstGeom>
          <a:noFill/>
          <a:ln w="38100" cap="flat" cmpd="sng">
            <a:solidFill>
              <a:schemeClr val="dk1"/>
            </a:solidFill>
            <a:prstDash val="solid"/>
            <a:round/>
            <a:headEnd type="none" w="sm" len="sm"/>
            <a:tailEnd type="triangle" w="med" len="med"/>
          </a:ln>
        </p:spPr>
      </p:cxnSp>
      <p:sp>
        <p:nvSpPr>
          <p:cNvPr id="1891" name="Google Shape;1891;p141"/>
          <p:cNvSpPr/>
          <p:nvPr/>
        </p:nvSpPr>
        <p:spPr>
          <a:xfrm>
            <a:off x="1562473" y="4141149"/>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92" name="Google Shape;1892;p141"/>
          <p:cNvSpPr/>
          <p:nvPr/>
        </p:nvSpPr>
        <p:spPr>
          <a:xfrm>
            <a:off x="1562473" y="4217349"/>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93" name="Google Shape;1893;p141"/>
          <p:cNvSpPr/>
          <p:nvPr/>
        </p:nvSpPr>
        <p:spPr>
          <a:xfrm>
            <a:off x="1524373" y="4179249"/>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94" name="Google Shape;1894;p141"/>
          <p:cNvSpPr/>
          <p:nvPr/>
        </p:nvSpPr>
        <p:spPr>
          <a:xfrm>
            <a:off x="1600573" y="4179249"/>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95" name="Google Shape;1895;p141"/>
          <p:cNvSpPr/>
          <p:nvPr/>
        </p:nvSpPr>
        <p:spPr>
          <a:xfrm>
            <a:off x="1829173" y="4103049"/>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96" name="Google Shape;1896;p141"/>
          <p:cNvSpPr/>
          <p:nvPr/>
        </p:nvSpPr>
        <p:spPr>
          <a:xfrm>
            <a:off x="1829173" y="4179249"/>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97" name="Google Shape;1897;p141"/>
          <p:cNvSpPr/>
          <p:nvPr/>
        </p:nvSpPr>
        <p:spPr>
          <a:xfrm>
            <a:off x="1791073" y="4141149"/>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98" name="Google Shape;1898;p141"/>
          <p:cNvSpPr/>
          <p:nvPr/>
        </p:nvSpPr>
        <p:spPr>
          <a:xfrm>
            <a:off x="1867273" y="4141149"/>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99" name="Google Shape;1899;p141"/>
          <p:cNvSpPr/>
          <p:nvPr/>
        </p:nvSpPr>
        <p:spPr>
          <a:xfrm>
            <a:off x="1991098" y="4284024"/>
            <a:ext cx="190500" cy="323850"/>
          </a:xfrm>
          <a:custGeom>
            <a:avLst/>
            <a:gdLst/>
            <a:ahLst/>
            <a:cxnLst/>
            <a:rect l="l" t="t" r="r" b="b"/>
            <a:pathLst>
              <a:path w="190500" h="323850" extrusionOk="0">
                <a:moveTo>
                  <a:pt x="133350" y="0"/>
                </a:moveTo>
                <a:lnTo>
                  <a:pt x="76200" y="57150"/>
                </a:lnTo>
                <a:lnTo>
                  <a:pt x="0" y="57150"/>
                </a:lnTo>
                <a:lnTo>
                  <a:pt x="0" y="266700"/>
                </a:lnTo>
                <a:lnTo>
                  <a:pt x="76200" y="266700"/>
                </a:lnTo>
                <a:lnTo>
                  <a:pt x="133350" y="323850"/>
                </a:lnTo>
                <a:lnTo>
                  <a:pt x="190500" y="323850"/>
                </a:lnTo>
                <a:lnTo>
                  <a:pt x="19050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00" name="Google Shape;1900;p141"/>
          <p:cNvSpPr/>
          <p:nvPr/>
        </p:nvSpPr>
        <p:spPr>
          <a:xfrm>
            <a:off x="1419598" y="4017324"/>
            <a:ext cx="571500" cy="590550"/>
          </a:xfrm>
          <a:custGeom>
            <a:avLst/>
            <a:gdLst/>
            <a:ahLst/>
            <a:cxnLst/>
            <a:rect l="l" t="t" r="r" b="b"/>
            <a:pathLst>
              <a:path w="571500" h="590550" extrusionOk="0">
                <a:moveTo>
                  <a:pt x="428625" y="228600"/>
                </a:moveTo>
                <a:cubicBezTo>
                  <a:pt x="381000" y="228600"/>
                  <a:pt x="342900" y="190500"/>
                  <a:pt x="342900" y="142875"/>
                </a:cubicBezTo>
                <a:cubicBezTo>
                  <a:pt x="342900" y="95250"/>
                  <a:pt x="381000" y="57150"/>
                  <a:pt x="428625" y="57150"/>
                </a:cubicBezTo>
                <a:cubicBezTo>
                  <a:pt x="476250" y="57150"/>
                  <a:pt x="514350" y="95250"/>
                  <a:pt x="514350" y="142875"/>
                </a:cubicBezTo>
                <a:cubicBezTo>
                  <a:pt x="514350" y="190500"/>
                  <a:pt x="476250" y="228600"/>
                  <a:pt x="428625" y="228600"/>
                </a:cubicBezTo>
                <a:close/>
                <a:moveTo>
                  <a:pt x="457200" y="533400"/>
                </a:moveTo>
                <a:cubicBezTo>
                  <a:pt x="446723" y="533400"/>
                  <a:pt x="438150" y="524828"/>
                  <a:pt x="438150" y="514350"/>
                </a:cubicBezTo>
                <a:cubicBezTo>
                  <a:pt x="438150" y="503873"/>
                  <a:pt x="446723" y="495300"/>
                  <a:pt x="457200" y="495300"/>
                </a:cubicBezTo>
                <a:cubicBezTo>
                  <a:pt x="467678" y="495300"/>
                  <a:pt x="476250" y="503873"/>
                  <a:pt x="476250" y="514350"/>
                </a:cubicBezTo>
                <a:cubicBezTo>
                  <a:pt x="476250" y="524828"/>
                  <a:pt x="467678" y="533400"/>
                  <a:pt x="457200" y="533400"/>
                </a:cubicBezTo>
                <a:close/>
                <a:moveTo>
                  <a:pt x="276225" y="266700"/>
                </a:moveTo>
                <a:cubicBezTo>
                  <a:pt x="288608" y="249555"/>
                  <a:pt x="298133" y="230505"/>
                  <a:pt x="301943" y="208598"/>
                </a:cubicBezTo>
                <a:cubicBezTo>
                  <a:pt x="314325" y="232410"/>
                  <a:pt x="334328" y="252413"/>
                  <a:pt x="357188" y="266700"/>
                </a:cubicBezTo>
                <a:lnTo>
                  <a:pt x="276225" y="266700"/>
                </a:lnTo>
                <a:close/>
                <a:moveTo>
                  <a:pt x="161925" y="266700"/>
                </a:moveTo>
                <a:cubicBezTo>
                  <a:pt x="114300" y="266700"/>
                  <a:pt x="76200" y="228600"/>
                  <a:pt x="76200" y="180975"/>
                </a:cubicBezTo>
                <a:cubicBezTo>
                  <a:pt x="76200" y="133350"/>
                  <a:pt x="114300" y="95250"/>
                  <a:pt x="161925" y="95250"/>
                </a:cubicBezTo>
                <a:cubicBezTo>
                  <a:pt x="209550" y="95250"/>
                  <a:pt x="247650" y="133350"/>
                  <a:pt x="247650" y="180975"/>
                </a:cubicBezTo>
                <a:cubicBezTo>
                  <a:pt x="247650" y="228600"/>
                  <a:pt x="209550" y="266700"/>
                  <a:pt x="161925" y="266700"/>
                </a:cubicBezTo>
                <a:close/>
                <a:moveTo>
                  <a:pt x="499110" y="266700"/>
                </a:moveTo>
                <a:cubicBezTo>
                  <a:pt x="541973" y="241935"/>
                  <a:pt x="571500" y="196215"/>
                  <a:pt x="571500" y="142875"/>
                </a:cubicBezTo>
                <a:cubicBezTo>
                  <a:pt x="571500" y="63818"/>
                  <a:pt x="507683" y="0"/>
                  <a:pt x="428625" y="0"/>
                </a:cubicBezTo>
                <a:cubicBezTo>
                  <a:pt x="359093" y="0"/>
                  <a:pt x="301943" y="49530"/>
                  <a:pt x="288608" y="115253"/>
                </a:cubicBezTo>
                <a:cubicBezTo>
                  <a:pt x="264795" y="69532"/>
                  <a:pt x="217170" y="38100"/>
                  <a:pt x="161925" y="38100"/>
                </a:cubicBezTo>
                <a:cubicBezTo>
                  <a:pt x="82868" y="38100"/>
                  <a:pt x="19050" y="101918"/>
                  <a:pt x="19050" y="180975"/>
                </a:cubicBezTo>
                <a:cubicBezTo>
                  <a:pt x="19050" y="227648"/>
                  <a:pt x="41910" y="268605"/>
                  <a:pt x="76200" y="295275"/>
                </a:cubicBezTo>
                <a:lnTo>
                  <a:pt x="76200" y="323850"/>
                </a:lnTo>
                <a:lnTo>
                  <a:pt x="57150" y="323850"/>
                </a:lnTo>
                <a:lnTo>
                  <a:pt x="38100" y="304800"/>
                </a:lnTo>
                <a:lnTo>
                  <a:pt x="0" y="304800"/>
                </a:lnTo>
                <a:lnTo>
                  <a:pt x="0" y="400050"/>
                </a:lnTo>
                <a:lnTo>
                  <a:pt x="38100" y="400050"/>
                </a:lnTo>
                <a:lnTo>
                  <a:pt x="57150" y="381000"/>
                </a:lnTo>
                <a:lnTo>
                  <a:pt x="76200" y="381000"/>
                </a:lnTo>
                <a:lnTo>
                  <a:pt x="76200" y="552450"/>
                </a:lnTo>
                <a:cubicBezTo>
                  <a:pt x="76200" y="573405"/>
                  <a:pt x="93345" y="590550"/>
                  <a:pt x="114300" y="590550"/>
                </a:cubicBezTo>
                <a:lnTo>
                  <a:pt x="495300" y="590550"/>
                </a:lnTo>
                <a:cubicBezTo>
                  <a:pt x="516255" y="590550"/>
                  <a:pt x="533400" y="573405"/>
                  <a:pt x="533400" y="552450"/>
                </a:cubicBezTo>
                <a:lnTo>
                  <a:pt x="533400" y="304800"/>
                </a:lnTo>
                <a:cubicBezTo>
                  <a:pt x="533400" y="284798"/>
                  <a:pt x="518160" y="268605"/>
                  <a:pt x="499110" y="2667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01" name="Google Shape;1901;p141"/>
          <p:cNvSpPr/>
          <p:nvPr/>
        </p:nvSpPr>
        <p:spPr>
          <a:xfrm>
            <a:off x="1389893" y="677241"/>
            <a:ext cx="632460" cy="521780"/>
          </a:xfrm>
          <a:custGeom>
            <a:avLst/>
            <a:gdLst/>
            <a:ahLst/>
            <a:cxnLst/>
            <a:rect l="l" t="t" r="r" b="b"/>
            <a:pathLst>
              <a:path w="632460" h="521780" extrusionOk="0">
                <a:moveTo>
                  <a:pt x="316230" y="458534"/>
                </a:moveTo>
                <a:cubicBezTo>
                  <a:pt x="237173" y="458534"/>
                  <a:pt x="173927" y="395288"/>
                  <a:pt x="173927" y="316230"/>
                </a:cubicBezTo>
                <a:cubicBezTo>
                  <a:pt x="173927" y="237173"/>
                  <a:pt x="237173" y="173927"/>
                  <a:pt x="316230" y="173927"/>
                </a:cubicBezTo>
                <a:cubicBezTo>
                  <a:pt x="395288" y="173927"/>
                  <a:pt x="458534" y="237173"/>
                  <a:pt x="458534" y="316230"/>
                </a:cubicBezTo>
                <a:cubicBezTo>
                  <a:pt x="458534" y="395288"/>
                  <a:pt x="395288" y="458534"/>
                  <a:pt x="316230" y="458534"/>
                </a:cubicBezTo>
                <a:close/>
                <a:moveTo>
                  <a:pt x="158115" y="205550"/>
                </a:moveTo>
                <a:lnTo>
                  <a:pt x="63246" y="205550"/>
                </a:lnTo>
                <a:lnTo>
                  <a:pt x="63246" y="142304"/>
                </a:lnTo>
                <a:lnTo>
                  <a:pt x="158115" y="142304"/>
                </a:lnTo>
                <a:lnTo>
                  <a:pt x="158115" y="205550"/>
                </a:lnTo>
                <a:close/>
                <a:moveTo>
                  <a:pt x="600838" y="79058"/>
                </a:moveTo>
                <a:lnTo>
                  <a:pt x="442723" y="79058"/>
                </a:lnTo>
                <a:lnTo>
                  <a:pt x="395288" y="0"/>
                </a:lnTo>
                <a:lnTo>
                  <a:pt x="237173" y="0"/>
                </a:lnTo>
                <a:lnTo>
                  <a:pt x="189738" y="79058"/>
                </a:lnTo>
                <a:lnTo>
                  <a:pt x="31623" y="79058"/>
                </a:lnTo>
                <a:cubicBezTo>
                  <a:pt x="14230" y="79058"/>
                  <a:pt x="0" y="93288"/>
                  <a:pt x="0" y="110681"/>
                </a:cubicBezTo>
                <a:lnTo>
                  <a:pt x="0" y="490157"/>
                </a:lnTo>
                <a:cubicBezTo>
                  <a:pt x="0" y="507550"/>
                  <a:pt x="14230" y="521780"/>
                  <a:pt x="31623" y="521780"/>
                </a:cubicBezTo>
                <a:lnTo>
                  <a:pt x="600838" y="521780"/>
                </a:lnTo>
                <a:cubicBezTo>
                  <a:pt x="618230" y="521780"/>
                  <a:pt x="632461" y="507550"/>
                  <a:pt x="632461" y="490157"/>
                </a:cubicBezTo>
                <a:lnTo>
                  <a:pt x="632461" y="110681"/>
                </a:lnTo>
                <a:cubicBezTo>
                  <a:pt x="632461" y="93288"/>
                  <a:pt x="618230" y="79058"/>
                  <a:pt x="600838" y="790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02" name="Google Shape;1902;p141"/>
          <p:cNvSpPr/>
          <p:nvPr/>
        </p:nvSpPr>
        <p:spPr>
          <a:xfrm>
            <a:off x="1595442" y="882791"/>
            <a:ext cx="221361" cy="221361"/>
          </a:xfrm>
          <a:custGeom>
            <a:avLst/>
            <a:gdLst/>
            <a:ahLst/>
            <a:cxnLst/>
            <a:rect l="l" t="t" r="r" b="b"/>
            <a:pathLst>
              <a:path w="221361" h="221361" extrusionOk="0">
                <a:moveTo>
                  <a:pt x="110681" y="31623"/>
                </a:moveTo>
                <a:cubicBezTo>
                  <a:pt x="66408" y="31623"/>
                  <a:pt x="31623" y="66408"/>
                  <a:pt x="31623" y="110681"/>
                </a:cubicBezTo>
                <a:cubicBezTo>
                  <a:pt x="31623" y="154953"/>
                  <a:pt x="66408" y="189738"/>
                  <a:pt x="110681" y="189738"/>
                </a:cubicBezTo>
                <a:cubicBezTo>
                  <a:pt x="154953" y="189738"/>
                  <a:pt x="189738" y="154953"/>
                  <a:pt x="189738" y="110681"/>
                </a:cubicBezTo>
                <a:cubicBezTo>
                  <a:pt x="189738" y="66408"/>
                  <a:pt x="154953" y="31623"/>
                  <a:pt x="110681" y="31623"/>
                </a:cubicBezTo>
                <a:close/>
                <a:moveTo>
                  <a:pt x="110681" y="221361"/>
                </a:moveTo>
                <a:cubicBezTo>
                  <a:pt x="49016" y="221361"/>
                  <a:pt x="0" y="172346"/>
                  <a:pt x="0" y="110681"/>
                </a:cubicBezTo>
                <a:cubicBezTo>
                  <a:pt x="0" y="49016"/>
                  <a:pt x="49016" y="0"/>
                  <a:pt x="110681" y="0"/>
                </a:cubicBezTo>
                <a:cubicBezTo>
                  <a:pt x="172346" y="0"/>
                  <a:pt x="221361" y="49016"/>
                  <a:pt x="221361" y="110681"/>
                </a:cubicBezTo>
                <a:cubicBezTo>
                  <a:pt x="221361" y="172346"/>
                  <a:pt x="172346" y="221361"/>
                  <a:pt x="110681" y="2213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903" name="Google Shape;1903;p141" descr="Geöffnetes Buch Silhouette"/>
          <p:cNvGrpSpPr/>
          <p:nvPr/>
        </p:nvGrpSpPr>
        <p:grpSpPr>
          <a:xfrm>
            <a:off x="394474" y="3093398"/>
            <a:ext cx="762000" cy="581025"/>
            <a:chOff x="394474" y="3093398"/>
            <a:chExt cx="762000" cy="581025"/>
          </a:xfrm>
        </p:grpSpPr>
        <p:sp>
          <p:nvSpPr>
            <p:cNvPr id="1904" name="Google Shape;1904;p141"/>
            <p:cNvSpPr/>
            <p:nvPr/>
          </p:nvSpPr>
          <p:spPr>
            <a:xfrm>
              <a:off x="851674" y="3245799"/>
              <a:ext cx="142875" cy="19050"/>
            </a:xfrm>
            <a:custGeom>
              <a:avLst/>
              <a:gdLst/>
              <a:ahLst/>
              <a:cxnLst/>
              <a:rect l="l" t="t" r="r" b="b"/>
              <a:pathLst>
                <a:path w="142875" h="19050" extrusionOk="0">
                  <a:moveTo>
                    <a:pt x="0" y="0"/>
                  </a:moveTo>
                  <a:lnTo>
                    <a:pt x="142875" y="0"/>
                  </a:lnTo>
                  <a:lnTo>
                    <a:pt x="142875" y="19050"/>
                  </a:lnTo>
                  <a:lnTo>
                    <a:pt x="0" y="190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05" name="Google Shape;1905;p141"/>
            <p:cNvSpPr/>
            <p:nvPr/>
          </p:nvSpPr>
          <p:spPr>
            <a:xfrm>
              <a:off x="851674" y="3302949"/>
              <a:ext cx="142875" cy="19050"/>
            </a:xfrm>
            <a:custGeom>
              <a:avLst/>
              <a:gdLst/>
              <a:ahLst/>
              <a:cxnLst/>
              <a:rect l="l" t="t" r="r" b="b"/>
              <a:pathLst>
                <a:path w="142875" h="19050" extrusionOk="0">
                  <a:moveTo>
                    <a:pt x="0" y="0"/>
                  </a:moveTo>
                  <a:lnTo>
                    <a:pt x="142875" y="0"/>
                  </a:lnTo>
                  <a:lnTo>
                    <a:pt x="142875" y="19050"/>
                  </a:lnTo>
                  <a:lnTo>
                    <a:pt x="0" y="190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06" name="Google Shape;1906;p141"/>
            <p:cNvSpPr/>
            <p:nvPr/>
          </p:nvSpPr>
          <p:spPr>
            <a:xfrm>
              <a:off x="851674" y="3360099"/>
              <a:ext cx="95250" cy="19050"/>
            </a:xfrm>
            <a:custGeom>
              <a:avLst/>
              <a:gdLst/>
              <a:ahLst/>
              <a:cxnLst/>
              <a:rect l="l" t="t" r="r" b="b"/>
              <a:pathLst>
                <a:path w="95250" h="19050" extrusionOk="0">
                  <a:moveTo>
                    <a:pt x="0" y="0"/>
                  </a:moveTo>
                  <a:lnTo>
                    <a:pt x="95250" y="0"/>
                  </a:lnTo>
                  <a:lnTo>
                    <a:pt x="95250" y="19050"/>
                  </a:lnTo>
                  <a:lnTo>
                    <a:pt x="0" y="190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07" name="Google Shape;1907;p141"/>
            <p:cNvSpPr/>
            <p:nvPr/>
          </p:nvSpPr>
          <p:spPr>
            <a:xfrm>
              <a:off x="394474" y="3093398"/>
              <a:ext cx="762000" cy="581025"/>
            </a:xfrm>
            <a:custGeom>
              <a:avLst/>
              <a:gdLst/>
              <a:ahLst/>
              <a:cxnLst/>
              <a:rect l="l" t="t" r="r" b="b"/>
              <a:pathLst>
                <a:path w="762000" h="581025" extrusionOk="0">
                  <a:moveTo>
                    <a:pt x="752475" y="76200"/>
                  </a:moveTo>
                  <a:lnTo>
                    <a:pt x="695325" y="76200"/>
                  </a:lnTo>
                  <a:lnTo>
                    <a:pt x="695325" y="34290"/>
                  </a:lnTo>
                  <a:cubicBezTo>
                    <a:pt x="695326" y="30222"/>
                    <a:pt x="692743" y="26602"/>
                    <a:pt x="688896" y="25280"/>
                  </a:cubicBezTo>
                  <a:cubicBezTo>
                    <a:pt x="589028" y="-8058"/>
                    <a:pt x="481092" y="-8426"/>
                    <a:pt x="381000" y="24232"/>
                  </a:cubicBezTo>
                  <a:cubicBezTo>
                    <a:pt x="280909" y="-8429"/>
                    <a:pt x="172973" y="-8065"/>
                    <a:pt x="73104" y="25270"/>
                  </a:cubicBezTo>
                  <a:cubicBezTo>
                    <a:pt x="69253" y="26593"/>
                    <a:pt x="66669" y="30218"/>
                    <a:pt x="66675" y="34290"/>
                  </a:cubicBezTo>
                  <a:lnTo>
                    <a:pt x="66675" y="76200"/>
                  </a:lnTo>
                  <a:lnTo>
                    <a:pt x="9525" y="76200"/>
                  </a:lnTo>
                  <a:cubicBezTo>
                    <a:pt x="4264" y="76200"/>
                    <a:pt x="0" y="80465"/>
                    <a:pt x="0" y="85725"/>
                  </a:cubicBezTo>
                  <a:lnTo>
                    <a:pt x="0" y="542925"/>
                  </a:lnTo>
                  <a:cubicBezTo>
                    <a:pt x="0" y="548186"/>
                    <a:pt x="4264" y="552450"/>
                    <a:pt x="9525" y="552450"/>
                  </a:cubicBezTo>
                  <a:lnTo>
                    <a:pt x="315278" y="552450"/>
                  </a:lnTo>
                  <a:cubicBezTo>
                    <a:pt x="319273" y="569206"/>
                    <a:pt x="334247" y="581027"/>
                    <a:pt x="351473" y="581025"/>
                  </a:cubicBezTo>
                  <a:lnTo>
                    <a:pt x="410528" y="581025"/>
                  </a:lnTo>
                  <a:cubicBezTo>
                    <a:pt x="427753" y="581027"/>
                    <a:pt x="442727" y="569206"/>
                    <a:pt x="446723" y="552450"/>
                  </a:cubicBezTo>
                  <a:lnTo>
                    <a:pt x="752475" y="552450"/>
                  </a:lnTo>
                  <a:cubicBezTo>
                    <a:pt x="757736" y="552450"/>
                    <a:pt x="762000" y="548186"/>
                    <a:pt x="762000" y="542925"/>
                  </a:cubicBezTo>
                  <a:lnTo>
                    <a:pt x="762000" y="85725"/>
                  </a:lnTo>
                  <a:cubicBezTo>
                    <a:pt x="762000" y="80465"/>
                    <a:pt x="757736" y="76200"/>
                    <a:pt x="752475" y="76200"/>
                  </a:cubicBezTo>
                  <a:close/>
                  <a:moveTo>
                    <a:pt x="676275" y="41148"/>
                  </a:moveTo>
                  <a:lnTo>
                    <a:pt x="676275" y="478346"/>
                  </a:lnTo>
                  <a:cubicBezTo>
                    <a:pt x="583117" y="450114"/>
                    <a:pt x="483683" y="450114"/>
                    <a:pt x="390525" y="478346"/>
                  </a:cubicBezTo>
                  <a:lnTo>
                    <a:pt x="390525" y="41148"/>
                  </a:lnTo>
                  <a:cubicBezTo>
                    <a:pt x="483497" y="11684"/>
                    <a:pt x="583303" y="11684"/>
                    <a:pt x="676275" y="41148"/>
                  </a:cubicBezTo>
                  <a:close/>
                  <a:moveTo>
                    <a:pt x="85725" y="41148"/>
                  </a:moveTo>
                  <a:cubicBezTo>
                    <a:pt x="178697" y="11684"/>
                    <a:pt x="278503" y="11684"/>
                    <a:pt x="371475" y="41148"/>
                  </a:cubicBezTo>
                  <a:lnTo>
                    <a:pt x="371475" y="478346"/>
                  </a:lnTo>
                  <a:cubicBezTo>
                    <a:pt x="278317" y="450114"/>
                    <a:pt x="178883" y="450114"/>
                    <a:pt x="85725" y="478346"/>
                  </a:cubicBezTo>
                  <a:close/>
                  <a:moveTo>
                    <a:pt x="742950" y="533400"/>
                  </a:moveTo>
                  <a:lnTo>
                    <a:pt x="438150" y="533400"/>
                  </a:lnTo>
                  <a:cubicBezTo>
                    <a:pt x="432889" y="533400"/>
                    <a:pt x="428625" y="537665"/>
                    <a:pt x="428625" y="542925"/>
                  </a:cubicBezTo>
                  <a:lnTo>
                    <a:pt x="428625" y="543878"/>
                  </a:lnTo>
                  <a:cubicBezTo>
                    <a:pt x="428625" y="553872"/>
                    <a:pt x="420522" y="561975"/>
                    <a:pt x="410528" y="561975"/>
                  </a:cubicBezTo>
                  <a:lnTo>
                    <a:pt x="351473" y="561975"/>
                  </a:lnTo>
                  <a:cubicBezTo>
                    <a:pt x="341478" y="561975"/>
                    <a:pt x="333375" y="553872"/>
                    <a:pt x="333375" y="543878"/>
                  </a:cubicBezTo>
                  <a:lnTo>
                    <a:pt x="333375" y="542925"/>
                  </a:lnTo>
                  <a:cubicBezTo>
                    <a:pt x="333375" y="537665"/>
                    <a:pt x="329111" y="533400"/>
                    <a:pt x="323850" y="533400"/>
                  </a:cubicBezTo>
                  <a:lnTo>
                    <a:pt x="19050" y="533400"/>
                  </a:lnTo>
                  <a:lnTo>
                    <a:pt x="19050" y="95250"/>
                  </a:lnTo>
                  <a:lnTo>
                    <a:pt x="66675" y="95250"/>
                  </a:lnTo>
                  <a:lnTo>
                    <a:pt x="66675" y="491490"/>
                  </a:lnTo>
                  <a:cubicBezTo>
                    <a:pt x="66673" y="496751"/>
                    <a:pt x="70936" y="501016"/>
                    <a:pt x="76197" y="501018"/>
                  </a:cubicBezTo>
                  <a:cubicBezTo>
                    <a:pt x="77252" y="501018"/>
                    <a:pt x="78298" y="500844"/>
                    <a:pt x="79296" y="500501"/>
                  </a:cubicBezTo>
                  <a:cubicBezTo>
                    <a:pt x="176208" y="468180"/>
                    <a:pt x="280992" y="468180"/>
                    <a:pt x="377904" y="500501"/>
                  </a:cubicBezTo>
                  <a:cubicBezTo>
                    <a:pt x="378062" y="500536"/>
                    <a:pt x="378221" y="500562"/>
                    <a:pt x="378381" y="500577"/>
                  </a:cubicBezTo>
                  <a:cubicBezTo>
                    <a:pt x="379085" y="500784"/>
                    <a:pt x="379810" y="500906"/>
                    <a:pt x="380543" y="500939"/>
                  </a:cubicBezTo>
                  <a:cubicBezTo>
                    <a:pt x="380695" y="500939"/>
                    <a:pt x="380848" y="501015"/>
                    <a:pt x="381000" y="501015"/>
                  </a:cubicBezTo>
                  <a:cubicBezTo>
                    <a:pt x="381152" y="501015"/>
                    <a:pt x="381238" y="500968"/>
                    <a:pt x="381352" y="500958"/>
                  </a:cubicBezTo>
                  <a:cubicBezTo>
                    <a:pt x="382077" y="500935"/>
                    <a:pt x="382796" y="500827"/>
                    <a:pt x="383496" y="500634"/>
                  </a:cubicBezTo>
                  <a:cubicBezTo>
                    <a:pt x="383648" y="500634"/>
                    <a:pt x="383810" y="500577"/>
                    <a:pt x="383972" y="500529"/>
                  </a:cubicBezTo>
                  <a:lnTo>
                    <a:pt x="384096" y="500529"/>
                  </a:lnTo>
                  <a:cubicBezTo>
                    <a:pt x="481008" y="468208"/>
                    <a:pt x="585792" y="468208"/>
                    <a:pt x="682704" y="500529"/>
                  </a:cubicBezTo>
                  <a:cubicBezTo>
                    <a:pt x="683703" y="500859"/>
                    <a:pt x="684748" y="501023"/>
                    <a:pt x="685800" y="501015"/>
                  </a:cubicBezTo>
                  <a:cubicBezTo>
                    <a:pt x="691061" y="501015"/>
                    <a:pt x="695325" y="496751"/>
                    <a:pt x="695325" y="491490"/>
                  </a:cubicBezTo>
                  <a:lnTo>
                    <a:pt x="695325" y="95250"/>
                  </a:lnTo>
                  <a:lnTo>
                    <a:pt x="742950" y="952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908" name="Google Shape;1908;p141"/>
          <p:cNvSpPr/>
          <p:nvPr/>
        </p:nvSpPr>
        <p:spPr>
          <a:xfrm>
            <a:off x="1712246" y="2443011"/>
            <a:ext cx="373151" cy="373151"/>
          </a:xfrm>
          <a:custGeom>
            <a:avLst/>
            <a:gdLst/>
            <a:ahLst/>
            <a:cxnLst/>
            <a:rect l="l" t="t" r="r" b="b"/>
            <a:pathLst>
              <a:path w="373151" h="373151" extrusionOk="0">
                <a:moveTo>
                  <a:pt x="93002" y="280692"/>
                </a:moveTo>
                <a:cubicBezTo>
                  <a:pt x="103728" y="291114"/>
                  <a:pt x="103975" y="308259"/>
                  <a:pt x="93553" y="318985"/>
                </a:cubicBezTo>
                <a:cubicBezTo>
                  <a:pt x="93372" y="319170"/>
                  <a:pt x="93188" y="319354"/>
                  <a:pt x="93002" y="319535"/>
                </a:cubicBezTo>
                <a:lnTo>
                  <a:pt x="46501" y="334851"/>
                </a:lnTo>
                <a:lnTo>
                  <a:pt x="38300" y="326650"/>
                </a:lnTo>
                <a:lnTo>
                  <a:pt x="53616" y="280149"/>
                </a:lnTo>
                <a:cubicBezTo>
                  <a:pt x="64721" y="269624"/>
                  <a:pt x="82191" y="269865"/>
                  <a:pt x="93002" y="280692"/>
                </a:cubicBezTo>
                <a:close/>
                <a:moveTo>
                  <a:pt x="303124" y="0"/>
                </a:moveTo>
                <a:lnTo>
                  <a:pt x="34519" y="269205"/>
                </a:lnTo>
                <a:lnTo>
                  <a:pt x="0" y="373151"/>
                </a:lnTo>
                <a:lnTo>
                  <a:pt x="104489" y="338680"/>
                </a:lnTo>
                <a:lnTo>
                  <a:pt x="373151" y="700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09" name="Google Shape;1909;p141"/>
          <p:cNvSpPr/>
          <p:nvPr/>
        </p:nvSpPr>
        <p:spPr>
          <a:xfrm>
            <a:off x="2035572" y="2377945"/>
            <a:ext cx="114808" cy="114300"/>
          </a:xfrm>
          <a:custGeom>
            <a:avLst/>
            <a:gdLst/>
            <a:ahLst/>
            <a:cxnLst/>
            <a:rect l="l" t="t" r="r" b="b"/>
            <a:pathLst>
              <a:path w="114808" h="114300" extrusionOk="0">
                <a:moveTo>
                  <a:pt x="108328" y="45407"/>
                </a:moveTo>
                <a:lnTo>
                  <a:pt x="69485" y="6564"/>
                </a:lnTo>
                <a:cubicBezTo>
                  <a:pt x="61069" y="-2048"/>
                  <a:pt x="47265" y="-2206"/>
                  <a:pt x="38653" y="6210"/>
                </a:cubicBezTo>
                <a:cubicBezTo>
                  <a:pt x="38534" y="6326"/>
                  <a:pt x="38416" y="6445"/>
                  <a:pt x="38300" y="6564"/>
                </a:cubicBezTo>
                <a:lnTo>
                  <a:pt x="0" y="44864"/>
                </a:lnTo>
                <a:lnTo>
                  <a:pt x="69485" y="114301"/>
                </a:lnTo>
                <a:lnTo>
                  <a:pt x="107775" y="76010"/>
                </a:lnTo>
                <a:cubicBezTo>
                  <a:pt x="116366" y="68452"/>
                  <a:pt x="117202" y="55362"/>
                  <a:pt x="109645" y="46772"/>
                </a:cubicBezTo>
                <a:cubicBezTo>
                  <a:pt x="109227" y="46297"/>
                  <a:pt x="108788" y="45841"/>
                  <a:pt x="108328" y="454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10" name="Google Shape;1910;p141"/>
          <p:cNvSpPr/>
          <p:nvPr/>
        </p:nvSpPr>
        <p:spPr>
          <a:xfrm>
            <a:off x="1531271" y="2777996"/>
            <a:ext cx="163525" cy="38100"/>
          </a:xfrm>
          <a:custGeom>
            <a:avLst/>
            <a:gdLst/>
            <a:ahLst/>
            <a:cxnLst/>
            <a:rect l="l" t="t" r="r" b="b"/>
            <a:pathLst>
              <a:path w="163525" h="38100" extrusionOk="0">
                <a:moveTo>
                  <a:pt x="0" y="38100"/>
                </a:moveTo>
                <a:lnTo>
                  <a:pt x="150895" y="38100"/>
                </a:lnTo>
                <a:lnTo>
                  <a:pt x="163525" y="0"/>
                </a:lnTo>
                <a:lnTo>
                  <a:pt x="0" y="0"/>
                </a:lnTo>
                <a:lnTo>
                  <a:pt x="0" y="381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11" name="Google Shape;1911;p141"/>
          <p:cNvSpPr/>
          <p:nvPr/>
        </p:nvSpPr>
        <p:spPr>
          <a:xfrm>
            <a:off x="1531271" y="2549396"/>
            <a:ext cx="337565" cy="38100"/>
          </a:xfrm>
          <a:custGeom>
            <a:avLst/>
            <a:gdLst/>
            <a:ahLst/>
            <a:cxnLst/>
            <a:rect l="l" t="t" r="r" b="b"/>
            <a:pathLst>
              <a:path w="337565" h="38100" extrusionOk="0">
                <a:moveTo>
                  <a:pt x="0" y="38100"/>
                </a:moveTo>
                <a:lnTo>
                  <a:pt x="299542" y="38100"/>
                </a:lnTo>
                <a:lnTo>
                  <a:pt x="337566" y="0"/>
                </a:lnTo>
                <a:lnTo>
                  <a:pt x="0" y="0"/>
                </a:lnTo>
                <a:lnTo>
                  <a:pt x="0" y="381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12" name="Google Shape;1912;p141"/>
          <p:cNvSpPr/>
          <p:nvPr/>
        </p:nvSpPr>
        <p:spPr>
          <a:xfrm>
            <a:off x="1416971" y="2273171"/>
            <a:ext cx="590550" cy="762000"/>
          </a:xfrm>
          <a:custGeom>
            <a:avLst/>
            <a:gdLst/>
            <a:ahLst/>
            <a:cxnLst/>
            <a:rect l="l" t="t" r="r" b="b"/>
            <a:pathLst>
              <a:path w="590550" h="762000" extrusionOk="0">
                <a:moveTo>
                  <a:pt x="533400" y="415290"/>
                </a:moveTo>
                <a:lnTo>
                  <a:pt x="533400" y="704850"/>
                </a:lnTo>
                <a:lnTo>
                  <a:pt x="57150" y="704850"/>
                </a:lnTo>
                <a:lnTo>
                  <a:pt x="57150" y="114300"/>
                </a:lnTo>
                <a:lnTo>
                  <a:pt x="161925" y="114300"/>
                </a:lnTo>
                <a:lnTo>
                  <a:pt x="161925" y="171450"/>
                </a:lnTo>
                <a:lnTo>
                  <a:pt x="428625" y="171450"/>
                </a:lnTo>
                <a:lnTo>
                  <a:pt x="428625" y="114300"/>
                </a:lnTo>
                <a:lnTo>
                  <a:pt x="533400" y="114300"/>
                </a:lnTo>
                <a:lnTo>
                  <a:pt x="533400" y="194520"/>
                </a:lnTo>
                <a:lnTo>
                  <a:pt x="578168" y="149638"/>
                </a:lnTo>
                <a:lnTo>
                  <a:pt x="578168" y="149638"/>
                </a:lnTo>
                <a:lnTo>
                  <a:pt x="579796" y="148009"/>
                </a:lnTo>
                <a:lnTo>
                  <a:pt x="590550" y="137255"/>
                </a:lnTo>
                <a:lnTo>
                  <a:pt x="590550" y="95250"/>
                </a:lnTo>
                <a:cubicBezTo>
                  <a:pt x="590550" y="74208"/>
                  <a:pt x="573492" y="57150"/>
                  <a:pt x="552450" y="57150"/>
                </a:cubicBezTo>
                <a:lnTo>
                  <a:pt x="390525" y="57150"/>
                </a:lnTo>
                <a:lnTo>
                  <a:pt x="390525" y="38100"/>
                </a:lnTo>
                <a:cubicBezTo>
                  <a:pt x="390525" y="17058"/>
                  <a:pt x="373467" y="0"/>
                  <a:pt x="352425" y="0"/>
                </a:cubicBezTo>
                <a:lnTo>
                  <a:pt x="238125" y="0"/>
                </a:lnTo>
                <a:cubicBezTo>
                  <a:pt x="217083" y="0"/>
                  <a:pt x="200025" y="17058"/>
                  <a:pt x="200025" y="38100"/>
                </a:cubicBezTo>
                <a:lnTo>
                  <a:pt x="200025" y="57150"/>
                </a:lnTo>
                <a:lnTo>
                  <a:pt x="38100" y="57150"/>
                </a:lnTo>
                <a:cubicBezTo>
                  <a:pt x="17058" y="57150"/>
                  <a:pt x="0" y="74208"/>
                  <a:pt x="0" y="95250"/>
                </a:cubicBezTo>
                <a:lnTo>
                  <a:pt x="0" y="723900"/>
                </a:lnTo>
                <a:cubicBezTo>
                  <a:pt x="0" y="744942"/>
                  <a:pt x="17058" y="762000"/>
                  <a:pt x="38100" y="762000"/>
                </a:cubicBezTo>
                <a:lnTo>
                  <a:pt x="552450" y="762000"/>
                </a:lnTo>
                <a:cubicBezTo>
                  <a:pt x="573492" y="762000"/>
                  <a:pt x="590550" y="744942"/>
                  <a:pt x="590550" y="723900"/>
                </a:cubicBezTo>
                <a:lnTo>
                  <a:pt x="590550" y="358140"/>
                </a:lnTo>
                <a:close/>
                <a:moveTo>
                  <a:pt x="274930" y="46330"/>
                </a:moveTo>
                <a:cubicBezTo>
                  <a:pt x="280312" y="40938"/>
                  <a:pt x="287657" y="37967"/>
                  <a:pt x="295275" y="38100"/>
                </a:cubicBezTo>
                <a:cubicBezTo>
                  <a:pt x="311057" y="38100"/>
                  <a:pt x="323850" y="50893"/>
                  <a:pt x="323850" y="66675"/>
                </a:cubicBezTo>
                <a:cubicBezTo>
                  <a:pt x="323850" y="82457"/>
                  <a:pt x="311057" y="95250"/>
                  <a:pt x="295275" y="95250"/>
                </a:cubicBezTo>
                <a:cubicBezTo>
                  <a:pt x="279493" y="95250"/>
                  <a:pt x="266700" y="82457"/>
                  <a:pt x="266700" y="66675"/>
                </a:cubicBezTo>
                <a:cubicBezTo>
                  <a:pt x="266567" y="59057"/>
                  <a:pt x="269538" y="51712"/>
                  <a:pt x="274930" y="4633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13" name="Google Shape;1913;p141"/>
          <p:cNvSpPr/>
          <p:nvPr/>
        </p:nvSpPr>
        <p:spPr>
          <a:xfrm>
            <a:off x="1531271" y="2663696"/>
            <a:ext cx="223265" cy="38100"/>
          </a:xfrm>
          <a:custGeom>
            <a:avLst/>
            <a:gdLst/>
            <a:ahLst/>
            <a:cxnLst/>
            <a:rect l="l" t="t" r="r" b="b"/>
            <a:pathLst>
              <a:path w="223265" h="38100" extrusionOk="0">
                <a:moveTo>
                  <a:pt x="0" y="38100"/>
                </a:moveTo>
                <a:lnTo>
                  <a:pt x="185242" y="38100"/>
                </a:lnTo>
                <a:lnTo>
                  <a:pt x="223266" y="0"/>
                </a:lnTo>
                <a:lnTo>
                  <a:pt x="0" y="0"/>
                </a:lnTo>
                <a:lnTo>
                  <a:pt x="0" y="3810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14" name="Google Shape;1914;p141" descr="Umschlag mit einfarbiger Füllung"/>
          <p:cNvSpPr/>
          <p:nvPr/>
        </p:nvSpPr>
        <p:spPr>
          <a:xfrm>
            <a:off x="505198" y="1687896"/>
            <a:ext cx="762000" cy="533400"/>
          </a:xfrm>
          <a:custGeom>
            <a:avLst/>
            <a:gdLst/>
            <a:ahLst/>
            <a:cxnLst/>
            <a:rect l="l" t="t" r="r" b="b"/>
            <a:pathLst>
              <a:path w="762000" h="533400" extrusionOk="0">
                <a:moveTo>
                  <a:pt x="0" y="0"/>
                </a:moveTo>
                <a:lnTo>
                  <a:pt x="0" y="533400"/>
                </a:lnTo>
                <a:lnTo>
                  <a:pt x="762000" y="533400"/>
                </a:lnTo>
                <a:lnTo>
                  <a:pt x="762000" y="0"/>
                </a:lnTo>
                <a:lnTo>
                  <a:pt x="0" y="0"/>
                </a:lnTo>
                <a:close/>
                <a:moveTo>
                  <a:pt x="394335" y="332423"/>
                </a:moveTo>
                <a:cubicBezTo>
                  <a:pt x="386715" y="340043"/>
                  <a:pt x="375285" y="340043"/>
                  <a:pt x="367665" y="332423"/>
                </a:cubicBezTo>
                <a:lnTo>
                  <a:pt x="85725" y="57150"/>
                </a:lnTo>
                <a:lnTo>
                  <a:pt x="677228" y="57150"/>
                </a:lnTo>
                <a:lnTo>
                  <a:pt x="394335" y="332423"/>
                </a:lnTo>
                <a:close/>
                <a:moveTo>
                  <a:pt x="242888" y="263843"/>
                </a:moveTo>
                <a:lnTo>
                  <a:pt x="57150" y="450533"/>
                </a:lnTo>
                <a:lnTo>
                  <a:pt x="57150" y="81915"/>
                </a:lnTo>
                <a:lnTo>
                  <a:pt x="242888" y="263843"/>
                </a:lnTo>
                <a:close/>
                <a:moveTo>
                  <a:pt x="270510" y="290513"/>
                </a:moveTo>
                <a:lnTo>
                  <a:pt x="341948" y="360045"/>
                </a:lnTo>
                <a:cubicBezTo>
                  <a:pt x="353378" y="370523"/>
                  <a:pt x="367665" y="376238"/>
                  <a:pt x="381953" y="376238"/>
                </a:cubicBezTo>
                <a:cubicBezTo>
                  <a:pt x="396240" y="376238"/>
                  <a:pt x="410528" y="370523"/>
                  <a:pt x="421958" y="360045"/>
                </a:cubicBezTo>
                <a:lnTo>
                  <a:pt x="493395" y="290513"/>
                </a:lnTo>
                <a:lnTo>
                  <a:pt x="678180" y="476250"/>
                </a:lnTo>
                <a:lnTo>
                  <a:pt x="84773" y="476250"/>
                </a:lnTo>
                <a:lnTo>
                  <a:pt x="270510" y="290513"/>
                </a:lnTo>
                <a:close/>
                <a:moveTo>
                  <a:pt x="519113" y="263843"/>
                </a:moveTo>
                <a:lnTo>
                  <a:pt x="704850" y="82868"/>
                </a:lnTo>
                <a:lnTo>
                  <a:pt x="704850" y="449580"/>
                </a:lnTo>
                <a:lnTo>
                  <a:pt x="519113" y="2638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915" name="Google Shape;1915;p141" descr="Datenbank Silhouette"/>
          <p:cNvGrpSpPr/>
          <p:nvPr/>
        </p:nvGrpSpPr>
        <p:grpSpPr>
          <a:xfrm>
            <a:off x="2207704" y="3232976"/>
            <a:ext cx="552450" cy="742950"/>
            <a:chOff x="2207704" y="3232976"/>
            <a:chExt cx="552450" cy="742950"/>
          </a:xfrm>
        </p:grpSpPr>
        <p:sp>
          <p:nvSpPr>
            <p:cNvPr id="1916" name="Google Shape;1916;p141"/>
            <p:cNvSpPr/>
            <p:nvPr/>
          </p:nvSpPr>
          <p:spPr>
            <a:xfrm>
              <a:off x="2207704" y="3232976"/>
              <a:ext cx="552450" cy="742950"/>
            </a:xfrm>
            <a:custGeom>
              <a:avLst/>
              <a:gdLst/>
              <a:ahLst/>
              <a:cxnLst/>
              <a:rect l="l" t="t" r="r" b="b"/>
              <a:pathLst>
                <a:path w="552450" h="742950" extrusionOk="0">
                  <a:moveTo>
                    <a:pt x="552450" y="657225"/>
                  </a:moveTo>
                  <a:lnTo>
                    <a:pt x="552450" y="85725"/>
                  </a:lnTo>
                  <a:cubicBezTo>
                    <a:pt x="552450" y="30042"/>
                    <a:pt x="410137" y="0"/>
                    <a:pt x="276225" y="0"/>
                  </a:cubicBezTo>
                  <a:cubicBezTo>
                    <a:pt x="142313" y="0"/>
                    <a:pt x="0" y="30042"/>
                    <a:pt x="0" y="85725"/>
                  </a:cubicBezTo>
                  <a:lnTo>
                    <a:pt x="0" y="657225"/>
                  </a:lnTo>
                  <a:cubicBezTo>
                    <a:pt x="0" y="712908"/>
                    <a:pt x="142313" y="742950"/>
                    <a:pt x="276225" y="742950"/>
                  </a:cubicBezTo>
                  <a:cubicBezTo>
                    <a:pt x="410137" y="742950"/>
                    <a:pt x="552450" y="712908"/>
                    <a:pt x="552450" y="657225"/>
                  </a:cubicBezTo>
                  <a:close/>
                  <a:moveTo>
                    <a:pt x="276225" y="19050"/>
                  </a:moveTo>
                  <a:cubicBezTo>
                    <a:pt x="423415" y="19050"/>
                    <a:pt x="533400" y="54293"/>
                    <a:pt x="533400" y="85725"/>
                  </a:cubicBezTo>
                  <a:cubicBezTo>
                    <a:pt x="533400" y="117157"/>
                    <a:pt x="423415" y="152400"/>
                    <a:pt x="276225" y="152400"/>
                  </a:cubicBezTo>
                  <a:cubicBezTo>
                    <a:pt x="129035" y="152400"/>
                    <a:pt x="19050" y="117157"/>
                    <a:pt x="19050" y="85725"/>
                  </a:cubicBezTo>
                  <a:cubicBezTo>
                    <a:pt x="19050" y="54293"/>
                    <a:pt x="129035" y="19050"/>
                    <a:pt x="276225" y="19050"/>
                  </a:cubicBezTo>
                  <a:close/>
                  <a:moveTo>
                    <a:pt x="19050" y="118681"/>
                  </a:moveTo>
                  <a:cubicBezTo>
                    <a:pt x="62189" y="153162"/>
                    <a:pt x="171764" y="171450"/>
                    <a:pt x="276225" y="171450"/>
                  </a:cubicBezTo>
                  <a:cubicBezTo>
                    <a:pt x="380686" y="171450"/>
                    <a:pt x="490261" y="153162"/>
                    <a:pt x="533400" y="118681"/>
                  </a:cubicBezTo>
                  <a:lnTo>
                    <a:pt x="533400" y="276225"/>
                  </a:lnTo>
                  <a:cubicBezTo>
                    <a:pt x="533400" y="307658"/>
                    <a:pt x="423415" y="342900"/>
                    <a:pt x="276225" y="342900"/>
                  </a:cubicBezTo>
                  <a:cubicBezTo>
                    <a:pt x="129035" y="342900"/>
                    <a:pt x="19050" y="307658"/>
                    <a:pt x="19050" y="276225"/>
                  </a:cubicBezTo>
                  <a:close/>
                  <a:moveTo>
                    <a:pt x="19050" y="309182"/>
                  </a:moveTo>
                  <a:cubicBezTo>
                    <a:pt x="62189" y="343662"/>
                    <a:pt x="171764" y="361950"/>
                    <a:pt x="276225" y="361950"/>
                  </a:cubicBezTo>
                  <a:cubicBezTo>
                    <a:pt x="380686" y="361950"/>
                    <a:pt x="490261" y="343662"/>
                    <a:pt x="533400" y="309182"/>
                  </a:cubicBezTo>
                  <a:lnTo>
                    <a:pt x="533400" y="466725"/>
                  </a:lnTo>
                  <a:cubicBezTo>
                    <a:pt x="533400" y="498158"/>
                    <a:pt x="423415" y="533400"/>
                    <a:pt x="276225" y="533400"/>
                  </a:cubicBezTo>
                  <a:cubicBezTo>
                    <a:pt x="129035" y="533400"/>
                    <a:pt x="19050" y="498158"/>
                    <a:pt x="19050" y="466725"/>
                  </a:cubicBezTo>
                  <a:close/>
                  <a:moveTo>
                    <a:pt x="19050" y="657225"/>
                  </a:moveTo>
                  <a:lnTo>
                    <a:pt x="19050" y="499682"/>
                  </a:lnTo>
                  <a:cubicBezTo>
                    <a:pt x="62189" y="534162"/>
                    <a:pt x="171764" y="552450"/>
                    <a:pt x="276225" y="552450"/>
                  </a:cubicBezTo>
                  <a:cubicBezTo>
                    <a:pt x="380686" y="552450"/>
                    <a:pt x="490261" y="534162"/>
                    <a:pt x="533400" y="499682"/>
                  </a:cubicBezTo>
                  <a:lnTo>
                    <a:pt x="533400" y="657225"/>
                  </a:lnTo>
                  <a:cubicBezTo>
                    <a:pt x="533400" y="688658"/>
                    <a:pt x="423415" y="723900"/>
                    <a:pt x="276225" y="723900"/>
                  </a:cubicBezTo>
                  <a:cubicBezTo>
                    <a:pt x="129035" y="723900"/>
                    <a:pt x="19050" y="688658"/>
                    <a:pt x="19050" y="65722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17" name="Google Shape;1917;p141"/>
            <p:cNvSpPr/>
            <p:nvPr/>
          </p:nvSpPr>
          <p:spPr>
            <a:xfrm>
              <a:off x="2655379" y="3461576"/>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18" name="Google Shape;1918;p141"/>
            <p:cNvSpPr/>
            <p:nvPr/>
          </p:nvSpPr>
          <p:spPr>
            <a:xfrm>
              <a:off x="2655379" y="3652076"/>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19" name="Google Shape;1919;p141"/>
            <p:cNvSpPr/>
            <p:nvPr/>
          </p:nvSpPr>
          <p:spPr>
            <a:xfrm>
              <a:off x="2655379" y="3842576"/>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920" name="Google Shape;1920;p141" descr="Datenbank mit einfarbiger Füllung"/>
          <p:cNvGrpSpPr/>
          <p:nvPr/>
        </p:nvGrpSpPr>
        <p:grpSpPr>
          <a:xfrm>
            <a:off x="2168386" y="1469719"/>
            <a:ext cx="533400" cy="723900"/>
            <a:chOff x="2168386" y="1469719"/>
            <a:chExt cx="533400" cy="723900"/>
          </a:xfrm>
        </p:grpSpPr>
        <p:sp>
          <p:nvSpPr>
            <p:cNvPr id="1921" name="Google Shape;1921;p141"/>
            <p:cNvSpPr/>
            <p:nvPr/>
          </p:nvSpPr>
          <p:spPr>
            <a:xfrm>
              <a:off x="2168386" y="1469719"/>
              <a:ext cx="533400" cy="152400"/>
            </a:xfrm>
            <a:custGeom>
              <a:avLst/>
              <a:gdLst/>
              <a:ahLst/>
              <a:cxnLst/>
              <a:rect l="l" t="t" r="r" b="b"/>
              <a:pathLst>
                <a:path w="533400" h="152400" extrusionOk="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22" name="Google Shape;1922;p141"/>
            <p:cNvSpPr/>
            <p:nvPr/>
          </p:nvSpPr>
          <p:spPr>
            <a:xfrm>
              <a:off x="2168386" y="1584019"/>
              <a:ext cx="533400" cy="228600"/>
            </a:xfrm>
            <a:custGeom>
              <a:avLst/>
              <a:gdLst/>
              <a:ahLst/>
              <a:cxnLst/>
              <a:rect l="l" t="t" r="r" b="b"/>
              <a:pathLst>
                <a:path w="533400" h="228600" extrusionOk="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23" name="Google Shape;1923;p141"/>
            <p:cNvSpPr/>
            <p:nvPr/>
          </p:nvSpPr>
          <p:spPr>
            <a:xfrm>
              <a:off x="2168386" y="1774519"/>
              <a:ext cx="533400" cy="228600"/>
            </a:xfrm>
            <a:custGeom>
              <a:avLst/>
              <a:gdLst/>
              <a:ahLst/>
              <a:cxnLst/>
              <a:rect l="l" t="t" r="r" b="b"/>
              <a:pathLst>
                <a:path w="533400" h="228600" extrusionOk="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24" name="Google Shape;1924;p141"/>
            <p:cNvSpPr/>
            <p:nvPr/>
          </p:nvSpPr>
          <p:spPr>
            <a:xfrm>
              <a:off x="2168386" y="1965019"/>
              <a:ext cx="533400" cy="228600"/>
            </a:xfrm>
            <a:custGeom>
              <a:avLst/>
              <a:gdLst/>
              <a:ahLst/>
              <a:cxnLst/>
              <a:rect l="l" t="t" r="r" b="b"/>
              <a:pathLst>
                <a:path w="533400" h="228600" extrusionOk="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925" name="Google Shape;1925;p141"/>
          <p:cNvSpPr/>
          <p:nvPr/>
        </p:nvSpPr>
        <p:spPr>
          <a:xfrm>
            <a:off x="4227706" y="2587243"/>
            <a:ext cx="450631" cy="126119"/>
          </a:xfrm>
          <a:custGeom>
            <a:avLst/>
            <a:gdLst/>
            <a:ahLst/>
            <a:cxnLst/>
            <a:rect l="l" t="t" r="r" b="b"/>
            <a:pathLst>
              <a:path w="450631" h="126119" extrusionOk="0">
                <a:moveTo>
                  <a:pt x="420206" y="126119"/>
                </a:moveTo>
                <a:lnTo>
                  <a:pt x="355188" y="61101"/>
                </a:lnTo>
                <a:lnTo>
                  <a:pt x="290472" y="126119"/>
                </a:lnTo>
                <a:lnTo>
                  <a:pt x="225454" y="61101"/>
                </a:lnTo>
                <a:lnTo>
                  <a:pt x="160436" y="126119"/>
                </a:lnTo>
                <a:lnTo>
                  <a:pt x="95720" y="61101"/>
                </a:lnTo>
                <a:lnTo>
                  <a:pt x="30701" y="126119"/>
                </a:lnTo>
                <a:lnTo>
                  <a:pt x="0" y="95437"/>
                </a:lnTo>
                <a:lnTo>
                  <a:pt x="95720" y="0"/>
                </a:lnTo>
                <a:lnTo>
                  <a:pt x="160436" y="65018"/>
                </a:lnTo>
                <a:lnTo>
                  <a:pt x="225454" y="0"/>
                </a:lnTo>
                <a:lnTo>
                  <a:pt x="290472" y="65018"/>
                </a:lnTo>
                <a:lnTo>
                  <a:pt x="355188" y="0"/>
                </a:lnTo>
                <a:lnTo>
                  <a:pt x="450632" y="954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26" name="Google Shape;1926;p141"/>
          <p:cNvSpPr/>
          <p:nvPr/>
        </p:nvSpPr>
        <p:spPr>
          <a:xfrm>
            <a:off x="4227706" y="2781995"/>
            <a:ext cx="450612" cy="126119"/>
          </a:xfrm>
          <a:custGeom>
            <a:avLst/>
            <a:gdLst/>
            <a:ahLst/>
            <a:cxnLst/>
            <a:rect l="l" t="t" r="r" b="b"/>
            <a:pathLst>
              <a:path w="450612" h="126119" extrusionOk="0">
                <a:moveTo>
                  <a:pt x="420206" y="126119"/>
                </a:moveTo>
                <a:lnTo>
                  <a:pt x="355188" y="61101"/>
                </a:lnTo>
                <a:lnTo>
                  <a:pt x="290472" y="126119"/>
                </a:lnTo>
                <a:lnTo>
                  <a:pt x="225454" y="61101"/>
                </a:lnTo>
                <a:lnTo>
                  <a:pt x="160436" y="126119"/>
                </a:lnTo>
                <a:lnTo>
                  <a:pt x="95720" y="61101"/>
                </a:lnTo>
                <a:lnTo>
                  <a:pt x="30701" y="126119"/>
                </a:lnTo>
                <a:lnTo>
                  <a:pt x="0" y="95418"/>
                </a:lnTo>
                <a:lnTo>
                  <a:pt x="95720" y="0"/>
                </a:lnTo>
                <a:lnTo>
                  <a:pt x="160436" y="65018"/>
                </a:lnTo>
                <a:lnTo>
                  <a:pt x="225454" y="0"/>
                </a:lnTo>
                <a:lnTo>
                  <a:pt x="290472" y="65018"/>
                </a:lnTo>
                <a:lnTo>
                  <a:pt x="355188" y="0"/>
                </a:lnTo>
                <a:lnTo>
                  <a:pt x="450612" y="95418"/>
                </a:lnTo>
                <a:lnTo>
                  <a:pt x="420206" y="1261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27" name="Google Shape;1927;p141"/>
          <p:cNvSpPr/>
          <p:nvPr/>
        </p:nvSpPr>
        <p:spPr>
          <a:xfrm>
            <a:off x="3735184" y="2112132"/>
            <a:ext cx="2561100" cy="1133700"/>
          </a:xfrm>
          <a:prstGeom prst="ellipse">
            <a:avLst/>
          </a:prstGeom>
          <a:solidFill>
            <a:srgbClr val="00B0F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28" name="Google Shape;1928;p141"/>
          <p:cNvSpPr/>
          <p:nvPr/>
        </p:nvSpPr>
        <p:spPr>
          <a:xfrm>
            <a:off x="4745908" y="2250859"/>
            <a:ext cx="450631" cy="126119"/>
          </a:xfrm>
          <a:custGeom>
            <a:avLst/>
            <a:gdLst/>
            <a:ahLst/>
            <a:cxnLst/>
            <a:rect l="l" t="t" r="r" b="b"/>
            <a:pathLst>
              <a:path w="450631" h="126119" extrusionOk="0">
                <a:moveTo>
                  <a:pt x="420206" y="126119"/>
                </a:moveTo>
                <a:lnTo>
                  <a:pt x="355188" y="61101"/>
                </a:lnTo>
                <a:lnTo>
                  <a:pt x="290472" y="126119"/>
                </a:lnTo>
                <a:lnTo>
                  <a:pt x="225454" y="61101"/>
                </a:lnTo>
                <a:lnTo>
                  <a:pt x="160436" y="126119"/>
                </a:lnTo>
                <a:lnTo>
                  <a:pt x="95720" y="61101"/>
                </a:lnTo>
                <a:lnTo>
                  <a:pt x="30701" y="126119"/>
                </a:lnTo>
                <a:lnTo>
                  <a:pt x="0" y="95437"/>
                </a:lnTo>
                <a:lnTo>
                  <a:pt x="95720" y="0"/>
                </a:lnTo>
                <a:lnTo>
                  <a:pt x="160436" y="65018"/>
                </a:lnTo>
                <a:lnTo>
                  <a:pt x="225454" y="0"/>
                </a:lnTo>
                <a:lnTo>
                  <a:pt x="290472" y="65018"/>
                </a:lnTo>
                <a:lnTo>
                  <a:pt x="355188" y="0"/>
                </a:lnTo>
                <a:lnTo>
                  <a:pt x="450632" y="954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29" name="Google Shape;1929;p141"/>
          <p:cNvSpPr/>
          <p:nvPr/>
        </p:nvSpPr>
        <p:spPr>
          <a:xfrm>
            <a:off x="4745908" y="2445611"/>
            <a:ext cx="450612" cy="126119"/>
          </a:xfrm>
          <a:custGeom>
            <a:avLst/>
            <a:gdLst/>
            <a:ahLst/>
            <a:cxnLst/>
            <a:rect l="l" t="t" r="r" b="b"/>
            <a:pathLst>
              <a:path w="450612" h="126119" extrusionOk="0">
                <a:moveTo>
                  <a:pt x="420206" y="126119"/>
                </a:moveTo>
                <a:lnTo>
                  <a:pt x="355188" y="61101"/>
                </a:lnTo>
                <a:lnTo>
                  <a:pt x="290472" y="126119"/>
                </a:lnTo>
                <a:lnTo>
                  <a:pt x="225454" y="61101"/>
                </a:lnTo>
                <a:lnTo>
                  <a:pt x="160436" y="126119"/>
                </a:lnTo>
                <a:lnTo>
                  <a:pt x="95720" y="61101"/>
                </a:lnTo>
                <a:lnTo>
                  <a:pt x="30701" y="126119"/>
                </a:lnTo>
                <a:lnTo>
                  <a:pt x="0" y="95418"/>
                </a:lnTo>
                <a:lnTo>
                  <a:pt x="95720" y="0"/>
                </a:lnTo>
                <a:lnTo>
                  <a:pt x="160436" y="65018"/>
                </a:lnTo>
                <a:lnTo>
                  <a:pt x="225454" y="0"/>
                </a:lnTo>
                <a:lnTo>
                  <a:pt x="290472" y="65018"/>
                </a:lnTo>
                <a:lnTo>
                  <a:pt x="355188" y="0"/>
                </a:lnTo>
                <a:lnTo>
                  <a:pt x="450612" y="95418"/>
                </a:lnTo>
                <a:lnTo>
                  <a:pt x="420206" y="1261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30" name="Google Shape;1930;p141"/>
          <p:cNvSpPr/>
          <p:nvPr/>
        </p:nvSpPr>
        <p:spPr>
          <a:xfrm>
            <a:off x="5252414" y="2587243"/>
            <a:ext cx="450631" cy="126119"/>
          </a:xfrm>
          <a:custGeom>
            <a:avLst/>
            <a:gdLst/>
            <a:ahLst/>
            <a:cxnLst/>
            <a:rect l="l" t="t" r="r" b="b"/>
            <a:pathLst>
              <a:path w="450631" h="126119" extrusionOk="0">
                <a:moveTo>
                  <a:pt x="420206" y="126119"/>
                </a:moveTo>
                <a:lnTo>
                  <a:pt x="355188" y="61101"/>
                </a:lnTo>
                <a:lnTo>
                  <a:pt x="290472" y="126119"/>
                </a:lnTo>
                <a:lnTo>
                  <a:pt x="225454" y="61101"/>
                </a:lnTo>
                <a:lnTo>
                  <a:pt x="160436" y="126119"/>
                </a:lnTo>
                <a:lnTo>
                  <a:pt x="95720" y="61101"/>
                </a:lnTo>
                <a:lnTo>
                  <a:pt x="30701" y="126119"/>
                </a:lnTo>
                <a:lnTo>
                  <a:pt x="0" y="95437"/>
                </a:lnTo>
                <a:lnTo>
                  <a:pt x="95720" y="0"/>
                </a:lnTo>
                <a:lnTo>
                  <a:pt x="160436" y="65018"/>
                </a:lnTo>
                <a:lnTo>
                  <a:pt x="225454" y="0"/>
                </a:lnTo>
                <a:lnTo>
                  <a:pt x="290472" y="65018"/>
                </a:lnTo>
                <a:lnTo>
                  <a:pt x="355188" y="0"/>
                </a:lnTo>
                <a:lnTo>
                  <a:pt x="450632" y="954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31" name="Google Shape;1931;p141"/>
          <p:cNvSpPr/>
          <p:nvPr/>
        </p:nvSpPr>
        <p:spPr>
          <a:xfrm>
            <a:off x="5252414" y="2781995"/>
            <a:ext cx="450612" cy="126119"/>
          </a:xfrm>
          <a:custGeom>
            <a:avLst/>
            <a:gdLst/>
            <a:ahLst/>
            <a:cxnLst/>
            <a:rect l="l" t="t" r="r" b="b"/>
            <a:pathLst>
              <a:path w="450612" h="126119" extrusionOk="0">
                <a:moveTo>
                  <a:pt x="420206" y="126119"/>
                </a:moveTo>
                <a:lnTo>
                  <a:pt x="355188" y="61101"/>
                </a:lnTo>
                <a:lnTo>
                  <a:pt x="290472" y="126119"/>
                </a:lnTo>
                <a:lnTo>
                  <a:pt x="225454" y="61101"/>
                </a:lnTo>
                <a:lnTo>
                  <a:pt x="160436" y="126119"/>
                </a:lnTo>
                <a:lnTo>
                  <a:pt x="95720" y="61101"/>
                </a:lnTo>
                <a:lnTo>
                  <a:pt x="30701" y="126119"/>
                </a:lnTo>
                <a:lnTo>
                  <a:pt x="0" y="95418"/>
                </a:lnTo>
                <a:lnTo>
                  <a:pt x="95720" y="0"/>
                </a:lnTo>
                <a:lnTo>
                  <a:pt x="160436" y="65018"/>
                </a:lnTo>
                <a:lnTo>
                  <a:pt x="225454" y="0"/>
                </a:lnTo>
                <a:lnTo>
                  <a:pt x="290472" y="65018"/>
                </a:lnTo>
                <a:lnTo>
                  <a:pt x="355188" y="0"/>
                </a:lnTo>
                <a:lnTo>
                  <a:pt x="450612" y="95418"/>
                </a:lnTo>
                <a:lnTo>
                  <a:pt x="420206" y="1261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932" name="Google Shape;1932;p141"/>
          <p:cNvCxnSpPr/>
          <p:nvPr/>
        </p:nvCxnSpPr>
        <p:spPr>
          <a:xfrm>
            <a:off x="8156610" y="3130662"/>
            <a:ext cx="0" cy="388800"/>
          </a:xfrm>
          <a:prstGeom prst="straightConnector1">
            <a:avLst/>
          </a:prstGeom>
          <a:noFill/>
          <a:ln w="38100" cap="flat" cmpd="sng">
            <a:solidFill>
              <a:schemeClr val="dk1"/>
            </a:solidFill>
            <a:prstDash val="solid"/>
            <a:round/>
            <a:headEnd type="none" w="sm" len="sm"/>
            <a:tailEnd type="triangle" w="med" len="med"/>
          </a:ln>
        </p:spPr>
      </p:cxnSp>
      <p:sp>
        <p:nvSpPr>
          <p:cNvPr id="1933" name="Google Shape;1933;p141"/>
          <p:cNvSpPr txBox="1"/>
          <p:nvPr/>
        </p:nvSpPr>
        <p:spPr>
          <a:xfrm>
            <a:off x="4177108" y="3398199"/>
            <a:ext cx="18246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800" b="0" i="0" u="none" strike="noStrike" cap="none">
                <a:solidFill>
                  <a:schemeClr val="dk1"/>
                </a:solidFill>
                <a:latin typeface="Arial"/>
                <a:ea typeface="Arial"/>
                <a:cs typeface="Arial"/>
                <a:sym typeface="Arial"/>
              </a:rPr>
              <a:t>Data Lake</a:t>
            </a:r>
            <a:endParaRPr/>
          </a:p>
        </p:txBody>
      </p:sp>
      <p:sp>
        <p:nvSpPr>
          <p:cNvPr id="1934" name="Google Shape;1934;p141"/>
          <p:cNvSpPr txBox="1"/>
          <p:nvPr/>
        </p:nvSpPr>
        <p:spPr>
          <a:xfrm>
            <a:off x="11685181" y="-446567"/>
            <a:ext cx="184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35" name="Google Shape;1935;p141"/>
          <p:cNvSpPr/>
          <p:nvPr/>
        </p:nvSpPr>
        <p:spPr>
          <a:xfrm>
            <a:off x="4213875" y="2642200"/>
            <a:ext cx="450631" cy="126119"/>
          </a:xfrm>
          <a:custGeom>
            <a:avLst/>
            <a:gdLst/>
            <a:ahLst/>
            <a:cxnLst/>
            <a:rect l="l" t="t" r="r" b="b"/>
            <a:pathLst>
              <a:path w="450631" h="126119" extrusionOk="0">
                <a:moveTo>
                  <a:pt x="420206" y="126119"/>
                </a:moveTo>
                <a:lnTo>
                  <a:pt x="355188" y="61101"/>
                </a:lnTo>
                <a:lnTo>
                  <a:pt x="290472" y="126119"/>
                </a:lnTo>
                <a:lnTo>
                  <a:pt x="225454" y="61101"/>
                </a:lnTo>
                <a:lnTo>
                  <a:pt x="160436" y="126119"/>
                </a:lnTo>
                <a:lnTo>
                  <a:pt x="95720" y="61101"/>
                </a:lnTo>
                <a:lnTo>
                  <a:pt x="30701" y="126119"/>
                </a:lnTo>
                <a:lnTo>
                  <a:pt x="0" y="95437"/>
                </a:lnTo>
                <a:lnTo>
                  <a:pt x="95720" y="0"/>
                </a:lnTo>
                <a:lnTo>
                  <a:pt x="160436" y="65018"/>
                </a:lnTo>
                <a:lnTo>
                  <a:pt x="225454" y="0"/>
                </a:lnTo>
                <a:lnTo>
                  <a:pt x="290472" y="65018"/>
                </a:lnTo>
                <a:lnTo>
                  <a:pt x="355188" y="0"/>
                </a:lnTo>
                <a:lnTo>
                  <a:pt x="450632" y="9543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36" name="Google Shape;1936;p141"/>
          <p:cNvSpPr/>
          <p:nvPr/>
        </p:nvSpPr>
        <p:spPr>
          <a:xfrm>
            <a:off x="4213875" y="2836952"/>
            <a:ext cx="450612" cy="126119"/>
          </a:xfrm>
          <a:custGeom>
            <a:avLst/>
            <a:gdLst/>
            <a:ahLst/>
            <a:cxnLst/>
            <a:rect l="l" t="t" r="r" b="b"/>
            <a:pathLst>
              <a:path w="450612" h="126119" extrusionOk="0">
                <a:moveTo>
                  <a:pt x="420206" y="126119"/>
                </a:moveTo>
                <a:lnTo>
                  <a:pt x="355188" y="61101"/>
                </a:lnTo>
                <a:lnTo>
                  <a:pt x="290472" y="126119"/>
                </a:lnTo>
                <a:lnTo>
                  <a:pt x="225454" y="61101"/>
                </a:lnTo>
                <a:lnTo>
                  <a:pt x="160436" y="126119"/>
                </a:lnTo>
                <a:lnTo>
                  <a:pt x="95720" y="61101"/>
                </a:lnTo>
                <a:lnTo>
                  <a:pt x="30701" y="126119"/>
                </a:lnTo>
                <a:lnTo>
                  <a:pt x="0" y="95418"/>
                </a:lnTo>
                <a:lnTo>
                  <a:pt x="95720" y="0"/>
                </a:lnTo>
                <a:lnTo>
                  <a:pt x="160436" y="65018"/>
                </a:lnTo>
                <a:lnTo>
                  <a:pt x="225454" y="0"/>
                </a:lnTo>
                <a:lnTo>
                  <a:pt x="290472" y="65018"/>
                </a:lnTo>
                <a:lnTo>
                  <a:pt x="355188" y="0"/>
                </a:lnTo>
                <a:lnTo>
                  <a:pt x="450612" y="95418"/>
                </a:lnTo>
                <a:lnTo>
                  <a:pt x="420206" y="12611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37" name="Google Shape;1937;p141"/>
          <p:cNvSpPr txBox="1">
            <a:spLocks noGrp="1"/>
          </p:cNvSpPr>
          <p:nvPr>
            <p:ph type="title"/>
          </p:nvPr>
        </p:nvSpPr>
        <p:spPr>
          <a:xfrm>
            <a:off x="3735184" y="374977"/>
            <a:ext cx="3573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Big Data Vision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Google Shape;1942;p14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Grundprinzipien Data Lakes</a:t>
            </a:r>
            <a:endParaRPr/>
          </a:p>
        </p:txBody>
      </p:sp>
      <p:sp>
        <p:nvSpPr>
          <p:cNvPr id="1943" name="Google Shape;1943;p142"/>
          <p:cNvSpPr txBox="1"/>
          <p:nvPr/>
        </p:nvSpPr>
        <p:spPr>
          <a:xfrm>
            <a:off x="868679" y="1262496"/>
            <a:ext cx="7382100" cy="31701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 sz="2000" b="1" i="0" u="none" strike="noStrike" cap="none">
                <a:solidFill>
                  <a:schemeClr val="dk1"/>
                </a:solidFill>
                <a:latin typeface="Work Sans"/>
                <a:ea typeface="Work Sans"/>
                <a:cs typeface="Work Sans"/>
                <a:sym typeface="Work Sans"/>
              </a:rPr>
              <a:t>Speicherung im rohen Format</a:t>
            </a:r>
            <a:r>
              <a:rPr lang="en" sz="2000" b="0" i="0" u="none" strike="noStrike" cap="none">
                <a:solidFill>
                  <a:schemeClr val="dk1"/>
                </a:solidFill>
                <a:latin typeface="Work Sans"/>
                <a:ea typeface="Work Sans"/>
                <a:cs typeface="Work Sans"/>
                <a:sym typeface="Work Sans"/>
              </a:rPr>
              <a:t>: strukturierte, semi-strukturierte oder unstrukturierte Daten</a:t>
            </a:r>
            <a:endParaRPr/>
          </a:p>
          <a:p>
            <a:pPr marL="342900" marR="0" lvl="0" indent="-342900" algn="l" rtl="0">
              <a:lnSpc>
                <a:spcPct val="100000"/>
              </a:lnSpc>
              <a:spcBef>
                <a:spcPts val="600"/>
              </a:spcBef>
              <a:spcAft>
                <a:spcPts val="0"/>
              </a:spcAft>
              <a:buClr>
                <a:srgbClr val="000000"/>
              </a:buClr>
              <a:buSzPts val="2000"/>
              <a:buFont typeface="Arial"/>
              <a:buChar char="•"/>
            </a:pPr>
            <a:r>
              <a:rPr lang="en" sz="2000" b="1" i="0" u="none" strike="noStrike" cap="none">
                <a:solidFill>
                  <a:schemeClr val="dk1"/>
                </a:solidFill>
                <a:latin typeface="Work Sans"/>
                <a:ea typeface="Work Sans"/>
                <a:cs typeface="Work Sans"/>
                <a:sym typeface="Work Sans"/>
              </a:rPr>
              <a:t>Skalierbarkeit</a:t>
            </a:r>
            <a:r>
              <a:rPr lang="en" sz="2000" b="0" i="0" u="none" strike="noStrike" cap="none">
                <a:solidFill>
                  <a:schemeClr val="dk1"/>
                </a:solidFill>
                <a:latin typeface="Work Sans"/>
                <a:ea typeface="Work Sans"/>
                <a:cs typeface="Work Sans"/>
                <a:sym typeface="Work Sans"/>
              </a:rPr>
              <a:t>: Data Lakes können mit dem Datenvolumen wachsen.</a:t>
            </a:r>
            <a:endParaRPr/>
          </a:p>
          <a:p>
            <a:pPr marL="342900" marR="0" lvl="0" indent="-342900" algn="l" rtl="0">
              <a:lnSpc>
                <a:spcPct val="100000"/>
              </a:lnSpc>
              <a:spcBef>
                <a:spcPts val="600"/>
              </a:spcBef>
              <a:spcAft>
                <a:spcPts val="0"/>
              </a:spcAft>
              <a:buClr>
                <a:srgbClr val="000000"/>
              </a:buClr>
              <a:buSzPts val="2000"/>
              <a:buFont typeface="Arial"/>
              <a:buChar char="•"/>
            </a:pPr>
            <a:r>
              <a:rPr lang="en" sz="2000" b="1" i="0" u="none" strike="noStrike" cap="none">
                <a:solidFill>
                  <a:schemeClr val="dk1"/>
                </a:solidFill>
                <a:latin typeface="Work Sans"/>
                <a:ea typeface="Work Sans"/>
                <a:cs typeface="Work Sans"/>
                <a:sym typeface="Work Sans"/>
              </a:rPr>
              <a:t>Vielseitigkeit</a:t>
            </a:r>
            <a:r>
              <a:rPr lang="en" sz="2000" b="0" i="0" u="none" strike="noStrike" cap="none">
                <a:solidFill>
                  <a:schemeClr val="dk1"/>
                </a:solidFill>
                <a:latin typeface="Work Sans"/>
                <a:ea typeface="Work Sans"/>
                <a:cs typeface="Work Sans"/>
                <a:sym typeface="Work Sans"/>
              </a:rPr>
              <a:t>: Einsatzzweck steht zum Speicherzeitpunkt nicht fest -&gt; vielseitige Analysen / ML Algorithmen möglich.</a:t>
            </a:r>
            <a:endParaRPr/>
          </a:p>
          <a:p>
            <a:pPr marL="342900" marR="0" lvl="0" indent="-342900" algn="l" rtl="0">
              <a:lnSpc>
                <a:spcPct val="100000"/>
              </a:lnSpc>
              <a:spcBef>
                <a:spcPts val="600"/>
              </a:spcBef>
              <a:spcAft>
                <a:spcPts val="0"/>
              </a:spcAft>
              <a:buClr>
                <a:srgbClr val="000000"/>
              </a:buClr>
              <a:buSzPts val="2000"/>
              <a:buFont typeface="Arial"/>
              <a:buChar char="•"/>
            </a:pPr>
            <a:r>
              <a:rPr lang="en" sz="2000" b="1" i="0" u="none" strike="noStrike" cap="none">
                <a:solidFill>
                  <a:schemeClr val="dk1"/>
                </a:solidFill>
                <a:latin typeface="Work Sans"/>
                <a:ea typeface="Work Sans"/>
                <a:cs typeface="Work Sans"/>
                <a:sym typeface="Work Sans"/>
              </a:rPr>
              <a:t>Anpassbarkeit</a:t>
            </a:r>
            <a:r>
              <a:rPr lang="en" sz="2000" b="0" i="0" u="none" strike="noStrike" cap="none">
                <a:solidFill>
                  <a:schemeClr val="dk1"/>
                </a:solidFill>
                <a:latin typeface="Work Sans"/>
                <a:ea typeface="Work Sans"/>
                <a:cs typeface="Work Sans"/>
                <a:sym typeface="Work Sans"/>
              </a:rPr>
              <a:t>: Neue Datenquellen rasch integrierbar</a:t>
            </a:r>
            <a:endParaRPr/>
          </a:p>
          <a:p>
            <a:pPr marL="342900" marR="0" lvl="0" indent="-215900" algn="l" rtl="0">
              <a:lnSpc>
                <a:spcPct val="100000"/>
              </a:lnSpc>
              <a:spcBef>
                <a:spcPts val="600"/>
              </a:spcBef>
              <a:spcAft>
                <a:spcPts val="0"/>
              </a:spcAft>
              <a:buClr>
                <a:srgbClr val="000000"/>
              </a:buClr>
              <a:buSzPts val="2000"/>
              <a:buFont typeface="Arial"/>
              <a:buNone/>
            </a:pPr>
            <a:endParaRPr sz="2000" b="0" i="0" u="none" strike="noStrike" cap="none">
              <a:solidFill>
                <a:schemeClr val="dk1"/>
              </a:solidFill>
              <a:latin typeface="Work Sans"/>
              <a:ea typeface="Work Sans"/>
              <a:cs typeface="Work Sans"/>
              <a:sym typeface="Work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47"/>
        <p:cNvGrpSpPr/>
        <p:nvPr/>
      </p:nvGrpSpPr>
      <p:grpSpPr>
        <a:xfrm>
          <a:off x="0" y="0"/>
          <a:ext cx="0" cy="0"/>
          <a:chOff x="0" y="0"/>
          <a:chExt cx="0" cy="0"/>
        </a:xfrm>
      </p:grpSpPr>
      <p:sp>
        <p:nvSpPr>
          <p:cNvPr id="1948" name="Google Shape;1948;p14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949" name="Google Shape;1949;p143"/>
          <p:cNvCxnSpPr/>
          <p:nvPr/>
        </p:nvCxnSpPr>
        <p:spPr>
          <a:xfrm>
            <a:off x="2565660" y="1139062"/>
            <a:ext cx="1209000" cy="836100"/>
          </a:xfrm>
          <a:prstGeom prst="straightConnector1">
            <a:avLst/>
          </a:prstGeom>
          <a:noFill/>
          <a:ln w="38100" cap="flat" cmpd="sng">
            <a:solidFill>
              <a:schemeClr val="dk1"/>
            </a:solidFill>
            <a:prstDash val="solid"/>
            <a:round/>
            <a:headEnd type="none" w="sm" len="sm"/>
            <a:tailEnd type="triangle" w="med" len="med"/>
          </a:ln>
        </p:spPr>
      </p:cxnSp>
      <p:cxnSp>
        <p:nvCxnSpPr>
          <p:cNvPr id="1950" name="Google Shape;1950;p143"/>
          <p:cNvCxnSpPr/>
          <p:nvPr/>
        </p:nvCxnSpPr>
        <p:spPr>
          <a:xfrm rot="10800000" flipH="1">
            <a:off x="2646482" y="3137618"/>
            <a:ext cx="1128000" cy="1170300"/>
          </a:xfrm>
          <a:prstGeom prst="straightConnector1">
            <a:avLst/>
          </a:prstGeom>
          <a:noFill/>
          <a:ln w="38100" cap="flat" cmpd="sng">
            <a:solidFill>
              <a:schemeClr val="dk1"/>
            </a:solidFill>
            <a:prstDash val="solid"/>
            <a:round/>
            <a:headEnd type="none" w="sm" len="sm"/>
            <a:tailEnd type="triangle" w="med" len="med"/>
          </a:ln>
        </p:spPr>
      </p:cxnSp>
      <p:pic>
        <p:nvPicPr>
          <p:cNvPr id="1951" name="Google Shape;1951;p143" descr="Data Mining Icons - Download Free Vector Icons | Noun Project"/>
          <p:cNvPicPr preferRelativeResize="0"/>
          <p:nvPr/>
        </p:nvPicPr>
        <p:blipFill rotWithShape="1">
          <a:blip r:embed="rId3">
            <a:alphaModFix/>
          </a:blip>
          <a:srcRect/>
          <a:stretch/>
        </p:blipFill>
        <p:spPr>
          <a:xfrm>
            <a:off x="7579106" y="2078411"/>
            <a:ext cx="1155009" cy="1155009"/>
          </a:xfrm>
          <a:prstGeom prst="rect">
            <a:avLst/>
          </a:prstGeom>
          <a:noFill/>
          <a:ln>
            <a:noFill/>
          </a:ln>
        </p:spPr>
      </p:pic>
      <p:cxnSp>
        <p:nvCxnSpPr>
          <p:cNvPr id="1952" name="Google Shape;1952;p143"/>
          <p:cNvCxnSpPr>
            <a:endCxn id="1951" idx="1"/>
          </p:cNvCxnSpPr>
          <p:nvPr/>
        </p:nvCxnSpPr>
        <p:spPr>
          <a:xfrm rot="10800000" flipH="1">
            <a:off x="6310106" y="2655916"/>
            <a:ext cx="1269000" cy="21000"/>
          </a:xfrm>
          <a:prstGeom prst="straightConnector1">
            <a:avLst/>
          </a:prstGeom>
          <a:noFill/>
          <a:ln w="38100" cap="flat" cmpd="sng">
            <a:solidFill>
              <a:schemeClr val="dk1"/>
            </a:solidFill>
            <a:prstDash val="dash"/>
            <a:round/>
            <a:headEnd type="none" w="sm" len="sm"/>
            <a:tailEnd type="triangle" w="med" len="med"/>
          </a:ln>
        </p:spPr>
      </p:cxnSp>
      <p:pic>
        <p:nvPicPr>
          <p:cNvPr id="1953" name="Google Shape;1953;p143"/>
          <p:cNvPicPr preferRelativeResize="0"/>
          <p:nvPr/>
        </p:nvPicPr>
        <p:blipFill rotWithShape="1">
          <a:blip r:embed="rId4">
            <a:alphaModFix/>
          </a:blip>
          <a:srcRect/>
          <a:stretch/>
        </p:blipFill>
        <p:spPr>
          <a:xfrm>
            <a:off x="7518406" y="3594926"/>
            <a:ext cx="1215710" cy="1215710"/>
          </a:xfrm>
          <a:prstGeom prst="rect">
            <a:avLst/>
          </a:prstGeom>
          <a:noFill/>
          <a:ln>
            <a:noFill/>
          </a:ln>
        </p:spPr>
      </p:pic>
      <p:cxnSp>
        <p:nvCxnSpPr>
          <p:cNvPr id="1954" name="Google Shape;1954;p143"/>
          <p:cNvCxnSpPr/>
          <p:nvPr/>
        </p:nvCxnSpPr>
        <p:spPr>
          <a:xfrm rot="10800000" flipH="1">
            <a:off x="2400184" y="2654090"/>
            <a:ext cx="1278600" cy="24900"/>
          </a:xfrm>
          <a:prstGeom prst="straightConnector1">
            <a:avLst/>
          </a:prstGeom>
          <a:noFill/>
          <a:ln w="38100" cap="flat" cmpd="sng">
            <a:solidFill>
              <a:schemeClr val="dk1"/>
            </a:solidFill>
            <a:prstDash val="solid"/>
            <a:round/>
            <a:headEnd type="none" w="sm" len="sm"/>
            <a:tailEnd type="triangle" w="med" len="med"/>
          </a:ln>
        </p:spPr>
      </p:cxnSp>
      <p:pic>
        <p:nvPicPr>
          <p:cNvPr id="1955" name="Google Shape;1955;p143" descr="Videokamera mit einfarbiger Füllung"/>
          <p:cNvPicPr preferRelativeResize="0"/>
          <p:nvPr/>
        </p:nvPicPr>
        <p:blipFill rotWithShape="1">
          <a:blip r:embed="rId5">
            <a:alphaModFix/>
          </a:blip>
          <a:srcRect/>
          <a:stretch/>
        </p:blipFill>
        <p:spPr>
          <a:xfrm>
            <a:off x="1343398" y="3855399"/>
            <a:ext cx="914400" cy="914400"/>
          </a:xfrm>
          <a:prstGeom prst="rect">
            <a:avLst/>
          </a:prstGeom>
          <a:noFill/>
          <a:ln>
            <a:noFill/>
          </a:ln>
        </p:spPr>
      </p:pic>
      <p:pic>
        <p:nvPicPr>
          <p:cNvPr id="1956" name="Google Shape;1956;p143" descr="Kamera mit einfarbiger Füllung"/>
          <p:cNvPicPr preferRelativeResize="0"/>
          <p:nvPr/>
        </p:nvPicPr>
        <p:blipFill rotWithShape="1">
          <a:blip r:embed="rId6">
            <a:alphaModFix/>
          </a:blip>
          <a:srcRect/>
          <a:stretch/>
        </p:blipFill>
        <p:spPr>
          <a:xfrm>
            <a:off x="1326647" y="558655"/>
            <a:ext cx="758953" cy="758953"/>
          </a:xfrm>
          <a:prstGeom prst="rect">
            <a:avLst/>
          </a:prstGeom>
          <a:noFill/>
          <a:ln>
            <a:noFill/>
          </a:ln>
        </p:spPr>
      </p:pic>
      <p:pic>
        <p:nvPicPr>
          <p:cNvPr id="1957" name="Google Shape;1957;p143" descr="Geöffnetes Buch Silhouette"/>
          <p:cNvPicPr preferRelativeResize="0"/>
          <p:nvPr/>
        </p:nvPicPr>
        <p:blipFill rotWithShape="1">
          <a:blip r:embed="rId7">
            <a:alphaModFix/>
          </a:blip>
          <a:srcRect/>
          <a:stretch/>
        </p:blipFill>
        <p:spPr>
          <a:xfrm>
            <a:off x="318274" y="2940999"/>
            <a:ext cx="914400" cy="914400"/>
          </a:xfrm>
          <a:prstGeom prst="rect">
            <a:avLst/>
          </a:prstGeom>
          <a:noFill/>
          <a:ln>
            <a:noFill/>
          </a:ln>
        </p:spPr>
      </p:pic>
      <p:pic>
        <p:nvPicPr>
          <p:cNvPr id="1958" name="Google Shape;1958;p143" descr="Klemmbrett mit einfarbiger Füllung"/>
          <p:cNvPicPr preferRelativeResize="0"/>
          <p:nvPr/>
        </p:nvPicPr>
        <p:blipFill rotWithShape="1">
          <a:blip r:embed="rId8">
            <a:alphaModFix/>
          </a:blip>
          <a:srcRect/>
          <a:stretch/>
        </p:blipFill>
        <p:spPr>
          <a:xfrm>
            <a:off x="1283621" y="2196971"/>
            <a:ext cx="914400" cy="914400"/>
          </a:xfrm>
          <a:prstGeom prst="rect">
            <a:avLst/>
          </a:prstGeom>
          <a:noFill/>
          <a:ln>
            <a:noFill/>
          </a:ln>
        </p:spPr>
      </p:pic>
      <p:pic>
        <p:nvPicPr>
          <p:cNvPr id="1959" name="Google Shape;1959;p143" descr="Umschlag mit einfarbiger Füllung"/>
          <p:cNvPicPr preferRelativeResize="0"/>
          <p:nvPr/>
        </p:nvPicPr>
        <p:blipFill rotWithShape="1">
          <a:blip r:embed="rId9">
            <a:alphaModFix/>
          </a:blip>
          <a:srcRect/>
          <a:stretch/>
        </p:blipFill>
        <p:spPr>
          <a:xfrm>
            <a:off x="428998" y="1497396"/>
            <a:ext cx="914400" cy="914400"/>
          </a:xfrm>
          <a:prstGeom prst="rect">
            <a:avLst/>
          </a:prstGeom>
          <a:noFill/>
          <a:ln>
            <a:noFill/>
          </a:ln>
        </p:spPr>
      </p:pic>
      <p:pic>
        <p:nvPicPr>
          <p:cNvPr id="1960" name="Google Shape;1960;p143" descr="Datenbank Silhouette"/>
          <p:cNvPicPr preferRelativeResize="0"/>
          <p:nvPr/>
        </p:nvPicPr>
        <p:blipFill rotWithShape="1">
          <a:blip r:embed="rId10">
            <a:alphaModFix/>
          </a:blip>
          <a:srcRect/>
          <a:stretch/>
        </p:blipFill>
        <p:spPr>
          <a:xfrm>
            <a:off x="2026729" y="3137726"/>
            <a:ext cx="914400" cy="914400"/>
          </a:xfrm>
          <a:prstGeom prst="rect">
            <a:avLst/>
          </a:prstGeom>
          <a:noFill/>
          <a:ln>
            <a:noFill/>
          </a:ln>
        </p:spPr>
      </p:pic>
      <p:pic>
        <p:nvPicPr>
          <p:cNvPr id="1961" name="Google Shape;1961;p143" descr="Datenbank mit einfarbiger Füllung"/>
          <p:cNvPicPr preferRelativeResize="0"/>
          <p:nvPr/>
        </p:nvPicPr>
        <p:blipFill rotWithShape="1">
          <a:blip r:embed="rId11">
            <a:alphaModFix/>
          </a:blip>
          <a:srcRect/>
          <a:stretch/>
        </p:blipFill>
        <p:spPr>
          <a:xfrm>
            <a:off x="1977886" y="1374469"/>
            <a:ext cx="914400" cy="914400"/>
          </a:xfrm>
          <a:prstGeom prst="rect">
            <a:avLst/>
          </a:prstGeom>
          <a:noFill/>
          <a:ln>
            <a:noFill/>
          </a:ln>
        </p:spPr>
      </p:pic>
      <p:pic>
        <p:nvPicPr>
          <p:cNvPr id="1962" name="Google Shape;1962;p143" descr="Wassermann mit einfarbiger Füllung"/>
          <p:cNvPicPr preferRelativeResize="0"/>
          <p:nvPr/>
        </p:nvPicPr>
        <p:blipFill rotWithShape="1">
          <a:blip r:embed="rId12">
            <a:alphaModFix/>
          </a:blip>
          <a:srcRect/>
          <a:stretch/>
        </p:blipFill>
        <p:spPr>
          <a:xfrm>
            <a:off x="4143424" y="2439946"/>
            <a:ext cx="616468" cy="616468"/>
          </a:xfrm>
          <a:prstGeom prst="rect">
            <a:avLst/>
          </a:prstGeom>
          <a:noFill/>
          <a:ln>
            <a:noFill/>
          </a:ln>
        </p:spPr>
      </p:pic>
      <p:sp>
        <p:nvSpPr>
          <p:cNvPr id="1963" name="Google Shape;1963;p143"/>
          <p:cNvSpPr/>
          <p:nvPr/>
        </p:nvSpPr>
        <p:spPr>
          <a:xfrm>
            <a:off x="3735184" y="2112132"/>
            <a:ext cx="2561100" cy="1133700"/>
          </a:xfrm>
          <a:prstGeom prst="ellipse">
            <a:avLst/>
          </a:prstGeom>
          <a:solidFill>
            <a:srgbClr val="AB7942"/>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964" name="Google Shape;1964;p143" descr="Wassermann mit einfarbiger Füllung"/>
          <p:cNvPicPr preferRelativeResize="0"/>
          <p:nvPr/>
        </p:nvPicPr>
        <p:blipFill rotWithShape="1">
          <a:blip r:embed="rId12">
            <a:alphaModFix/>
          </a:blip>
          <a:srcRect/>
          <a:stretch/>
        </p:blipFill>
        <p:spPr>
          <a:xfrm>
            <a:off x="4661626" y="2027362"/>
            <a:ext cx="616468" cy="616468"/>
          </a:xfrm>
          <a:prstGeom prst="rect">
            <a:avLst/>
          </a:prstGeom>
          <a:noFill/>
          <a:ln>
            <a:noFill/>
          </a:ln>
        </p:spPr>
      </p:pic>
      <p:pic>
        <p:nvPicPr>
          <p:cNvPr id="1965" name="Google Shape;1965;p143" descr="Wassermann mit einfarbiger Füllung"/>
          <p:cNvPicPr preferRelativeResize="0"/>
          <p:nvPr/>
        </p:nvPicPr>
        <p:blipFill rotWithShape="1">
          <a:blip r:embed="rId12">
            <a:alphaModFix/>
          </a:blip>
          <a:srcRect/>
          <a:stretch/>
        </p:blipFill>
        <p:spPr>
          <a:xfrm>
            <a:off x="5244332" y="2592346"/>
            <a:ext cx="616468" cy="616468"/>
          </a:xfrm>
          <a:prstGeom prst="rect">
            <a:avLst/>
          </a:prstGeom>
          <a:noFill/>
          <a:ln>
            <a:noFill/>
          </a:ln>
        </p:spPr>
      </p:pic>
      <p:cxnSp>
        <p:nvCxnSpPr>
          <p:cNvPr id="1966" name="Google Shape;1966;p143"/>
          <p:cNvCxnSpPr/>
          <p:nvPr/>
        </p:nvCxnSpPr>
        <p:spPr>
          <a:xfrm>
            <a:off x="8156610" y="3130662"/>
            <a:ext cx="0" cy="388800"/>
          </a:xfrm>
          <a:prstGeom prst="straightConnector1">
            <a:avLst/>
          </a:prstGeom>
          <a:noFill/>
          <a:ln w="38100" cap="flat" cmpd="sng">
            <a:solidFill>
              <a:schemeClr val="dk1"/>
            </a:solidFill>
            <a:prstDash val="solid"/>
            <a:round/>
            <a:headEnd type="none" w="sm" len="sm"/>
            <a:tailEnd type="triangle" w="med" len="med"/>
          </a:ln>
        </p:spPr>
      </p:cxnSp>
      <p:sp>
        <p:nvSpPr>
          <p:cNvPr id="1967" name="Google Shape;1967;p143"/>
          <p:cNvSpPr txBox="1"/>
          <p:nvPr/>
        </p:nvSpPr>
        <p:spPr>
          <a:xfrm>
            <a:off x="3963539" y="3461212"/>
            <a:ext cx="22428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800" b="0" i="0" u="none" strike="noStrike" cap="none">
                <a:solidFill>
                  <a:schemeClr val="dk1"/>
                </a:solidFill>
                <a:latin typeface="Arial"/>
                <a:ea typeface="Arial"/>
                <a:cs typeface="Arial"/>
                <a:sym typeface="Arial"/>
              </a:rPr>
              <a:t>Data Swamp</a:t>
            </a:r>
            <a:endParaRPr/>
          </a:p>
        </p:txBody>
      </p:sp>
      <p:sp>
        <p:nvSpPr>
          <p:cNvPr id="1968" name="Google Shape;1968;p143"/>
          <p:cNvSpPr txBox="1"/>
          <p:nvPr/>
        </p:nvSpPr>
        <p:spPr>
          <a:xfrm>
            <a:off x="11685181" y="-446567"/>
            <a:ext cx="184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969" name="Google Shape;1969;p143" descr="Wassermann mit einfarbiger Füllung"/>
          <p:cNvPicPr preferRelativeResize="0"/>
          <p:nvPr/>
        </p:nvPicPr>
        <p:blipFill rotWithShape="1">
          <a:blip r:embed="rId12">
            <a:alphaModFix/>
          </a:blip>
          <a:srcRect/>
          <a:stretch/>
        </p:blipFill>
        <p:spPr>
          <a:xfrm>
            <a:off x="4129593" y="2571103"/>
            <a:ext cx="616468" cy="616468"/>
          </a:xfrm>
          <a:prstGeom prst="rect">
            <a:avLst/>
          </a:prstGeom>
          <a:noFill/>
          <a:ln>
            <a:noFill/>
          </a:ln>
        </p:spPr>
      </p:pic>
      <p:sp>
        <p:nvSpPr>
          <p:cNvPr id="1970" name="Google Shape;1970;p143"/>
          <p:cNvSpPr txBox="1">
            <a:spLocks noGrp="1"/>
          </p:cNvSpPr>
          <p:nvPr>
            <p:ph type="title"/>
          </p:nvPr>
        </p:nvSpPr>
        <p:spPr>
          <a:xfrm>
            <a:off x="3735184" y="374977"/>
            <a:ext cx="3573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Big Data Reality</a:t>
            </a:r>
            <a:endParaRPr/>
          </a:p>
        </p:txBody>
      </p:sp>
      <p:sp>
        <p:nvSpPr>
          <p:cNvPr id="1971" name="Google Shape;1971;p143"/>
          <p:cNvSpPr txBox="1"/>
          <p:nvPr/>
        </p:nvSpPr>
        <p:spPr>
          <a:xfrm>
            <a:off x="6793896" y="1950131"/>
            <a:ext cx="3723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400" b="1" i="0" u="none" strike="noStrike" cap="none">
                <a:solidFill>
                  <a:schemeClr val="dk1"/>
                </a:solidFill>
                <a:latin typeface="Arial"/>
                <a:ea typeface="Arial"/>
                <a:cs typeface="Arial"/>
                <a:sym typeface="Arial"/>
              </a:rPr>
              <a:t>?</a:t>
            </a:r>
            <a:endParaRPr/>
          </a:p>
        </p:txBody>
      </p:sp>
      <p:sp>
        <p:nvSpPr>
          <p:cNvPr id="1972" name="Google Shape;1972;p143"/>
          <p:cNvSpPr txBox="1"/>
          <p:nvPr/>
        </p:nvSpPr>
        <p:spPr>
          <a:xfrm>
            <a:off x="7494345" y="4579802"/>
            <a:ext cx="3723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400" b="1" i="0" u="none" strike="noStrike" cap="none">
                <a:solidFill>
                  <a:schemeClr val="dk1"/>
                </a:solidFill>
                <a:latin typeface="Arial"/>
                <a:ea typeface="Arial"/>
                <a:cs typeface="Arial"/>
                <a:sym typeface="Arial"/>
              </a:rPr>
              <a:t>?</a:t>
            </a:r>
            <a:endParaRPr/>
          </a:p>
        </p:txBody>
      </p:sp>
      <p:sp>
        <p:nvSpPr>
          <p:cNvPr id="1973" name="Google Shape;1973;p143"/>
          <p:cNvSpPr txBox="1"/>
          <p:nvPr/>
        </p:nvSpPr>
        <p:spPr>
          <a:xfrm>
            <a:off x="7134158" y="3576857"/>
            <a:ext cx="3723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400" b="1" i="0" u="none" strike="noStrike" cap="none">
                <a:solidFill>
                  <a:schemeClr val="dk1"/>
                </a:solidFill>
                <a:latin typeface="Arial"/>
                <a:ea typeface="Arial"/>
                <a:cs typeface="Arial"/>
                <a:sym typeface="Arial"/>
              </a:rPr>
              <a:t>?</a:t>
            </a:r>
            <a:endParaRPr/>
          </a:p>
        </p:txBody>
      </p:sp>
      <p:sp>
        <p:nvSpPr>
          <p:cNvPr id="1974" name="Google Shape;1974;p143"/>
          <p:cNvSpPr txBox="1"/>
          <p:nvPr/>
        </p:nvSpPr>
        <p:spPr>
          <a:xfrm>
            <a:off x="8434073" y="3418423"/>
            <a:ext cx="3723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400" b="1" i="0" u="none" strike="noStrike" cap="none">
                <a:solidFill>
                  <a:schemeClr val="dk1"/>
                </a:solidFill>
                <a:latin typeface="Arial"/>
                <a:ea typeface="Arial"/>
                <a:cs typeface="Arial"/>
                <a:sym typeface="Arial"/>
              </a:rPr>
              <a:t>?</a:t>
            </a:r>
            <a:endParaRPr/>
          </a:p>
        </p:txBody>
      </p:sp>
      <p:pic>
        <p:nvPicPr>
          <p:cNvPr id="1975" name="Google Shape;1975;p143" descr="Wassermann mit einfarbiger Füllung"/>
          <p:cNvPicPr preferRelativeResize="0"/>
          <p:nvPr/>
        </p:nvPicPr>
        <p:blipFill rotWithShape="1">
          <a:blip r:embed="rId12">
            <a:alphaModFix/>
          </a:blip>
          <a:srcRect/>
          <a:stretch/>
        </p:blipFill>
        <p:spPr>
          <a:xfrm>
            <a:off x="5195026" y="2179762"/>
            <a:ext cx="616468" cy="616468"/>
          </a:xfrm>
          <a:prstGeom prst="rect">
            <a:avLst/>
          </a:prstGeom>
          <a:noFill/>
          <a:ln>
            <a:noFill/>
          </a:ln>
        </p:spPr>
      </p:pic>
      <p:pic>
        <p:nvPicPr>
          <p:cNvPr id="1976" name="Google Shape;1976;p143" descr="Wassermann mit einfarbiger Füllung"/>
          <p:cNvPicPr preferRelativeResize="0"/>
          <p:nvPr/>
        </p:nvPicPr>
        <p:blipFill rotWithShape="1">
          <a:blip r:embed="rId12">
            <a:alphaModFix/>
          </a:blip>
          <a:srcRect/>
          <a:stretch/>
        </p:blipFill>
        <p:spPr>
          <a:xfrm>
            <a:off x="4661626" y="2560762"/>
            <a:ext cx="616468" cy="616468"/>
          </a:xfrm>
          <a:prstGeom prst="rect">
            <a:avLst/>
          </a:prstGeom>
          <a:noFill/>
          <a:ln>
            <a:noFill/>
          </a:ln>
        </p:spPr>
      </p:pic>
      <p:pic>
        <p:nvPicPr>
          <p:cNvPr id="1977" name="Google Shape;1977;p143" descr="Wassermann mit einfarbiger Füllung"/>
          <p:cNvPicPr preferRelativeResize="0"/>
          <p:nvPr/>
        </p:nvPicPr>
        <p:blipFill rotWithShape="1">
          <a:blip r:embed="rId12">
            <a:alphaModFix/>
          </a:blip>
          <a:srcRect/>
          <a:stretch/>
        </p:blipFill>
        <p:spPr>
          <a:xfrm>
            <a:off x="4153314" y="2196987"/>
            <a:ext cx="616468" cy="61646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2" name="Google Shape;1982;p14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983" name="Google Shape;1983;p144"/>
          <p:cNvCxnSpPr/>
          <p:nvPr/>
        </p:nvCxnSpPr>
        <p:spPr>
          <a:xfrm>
            <a:off x="2565660" y="1139062"/>
            <a:ext cx="1209000" cy="836100"/>
          </a:xfrm>
          <a:prstGeom prst="straightConnector1">
            <a:avLst/>
          </a:prstGeom>
          <a:noFill/>
          <a:ln w="38100" cap="flat" cmpd="sng">
            <a:solidFill>
              <a:schemeClr val="dk1"/>
            </a:solidFill>
            <a:prstDash val="solid"/>
            <a:round/>
            <a:headEnd type="none" w="sm" len="sm"/>
            <a:tailEnd type="triangle" w="med" len="med"/>
          </a:ln>
        </p:spPr>
      </p:cxnSp>
      <p:cxnSp>
        <p:nvCxnSpPr>
          <p:cNvPr id="1984" name="Google Shape;1984;p144"/>
          <p:cNvCxnSpPr/>
          <p:nvPr/>
        </p:nvCxnSpPr>
        <p:spPr>
          <a:xfrm rot="10800000" flipH="1">
            <a:off x="2646482" y="3137618"/>
            <a:ext cx="1128000" cy="1170300"/>
          </a:xfrm>
          <a:prstGeom prst="straightConnector1">
            <a:avLst/>
          </a:prstGeom>
          <a:noFill/>
          <a:ln w="38100" cap="flat" cmpd="sng">
            <a:solidFill>
              <a:schemeClr val="dk1"/>
            </a:solidFill>
            <a:prstDash val="solid"/>
            <a:round/>
            <a:headEnd type="none" w="sm" len="sm"/>
            <a:tailEnd type="triangle" w="med" len="med"/>
          </a:ln>
        </p:spPr>
      </p:cxnSp>
      <p:pic>
        <p:nvPicPr>
          <p:cNvPr id="1985" name="Google Shape;1985;p144" descr="Data Mining Icons - Download Free Vector Icons | Noun Project"/>
          <p:cNvPicPr preferRelativeResize="0"/>
          <p:nvPr/>
        </p:nvPicPr>
        <p:blipFill rotWithShape="1">
          <a:blip r:embed="rId3">
            <a:alphaModFix/>
          </a:blip>
          <a:srcRect/>
          <a:stretch/>
        </p:blipFill>
        <p:spPr>
          <a:xfrm>
            <a:off x="7790537" y="2076666"/>
            <a:ext cx="1155009" cy="1155009"/>
          </a:xfrm>
          <a:prstGeom prst="rect">
            <a:avLst/>
          </a:prstGeom>
          <a:noFill/>
          <a:ln>
            <a:noFill/>
          </a:ln>
        </p:spPr>
      </p:pic>
      <p:cxnSp>
        <p:nvCxnSpPr>
          <p:cNvPr id="1986" name="Google Shape;1986;p144"/>
          <p:cNvCxnSpPr>
            <a:stCxn id="1987" idx="6"/>
            <a:endCxn id="1985" idx="1"/>
          </p:cNvCxnSpPr>
          <p:nvPr/>
        </p:nvCxnSpPr>
        <p:spPr>
          <a:xfrm rot="10800000" flipH="1">
            <a:off x="6296284" y="2654082"/>
            <a:ext cx="1494300" cy="24900"/>
          </a:xfrm>
          <a:prstGeom prst="straightConnector1">
            <a:avLst/>
          </a:prstGeom>
          <a:noFill/>
          <a:ln w="38100" cap="flat" cmpd="sng">
            <a:solidFill>
              <a:schemeClr val="dk1"/>
            </a:solidFill>
            <a:prstDash val="solid"/>
            <a:round/>
            <a:headEnd type="none" w="sm" len="sm"/>
            <a:tailEnd type="triangle" w="med" len="med"/>
          </a:ln>
        </p:spPr>
      </p:cxnSp>
      <p:pic>
        <p:nvPicPr>
          <p:cNvPr id="1988" name="Google Shape;1988;p144"/>
          <p:cNvPicPr preferRelativeResize="0"/>
          <p:nvPr/>
        </p:nvPicPr>
        <p:blipFill rotWithShape="1">
          <a:blip r:embed="rId4">
            <a:alphaModFix/>
          </a:blip>
          <a:srcRect/>
          <a:stretch/>
        </p:blipFill>
        <p:spPr>
          <a:xfrm>
            <a:off x="7518406" y="3594926"/>
            <a:ext cx="1215710" cy="1215710"/>
          </a:xfrm>
          <a:prstGeom prst="rect">
            <a:avLst/>
          </a:prstGeom>
          <a:noFill/>
          <a:ln>
            <a:noFill/>
          </a:ln>
        </p:spPr>
      </p:pic>
      <p:cxnSp>
        <p:nvCxnSpPr>
          <p:cNvPr id="1989" name="Google Shape;1989;p144"/>
          <p:cNvCxnSpPr/>
          <p:nvPr/>
        </p:nvCxnSpPr>
        <p:spPr>
          <a:xfrm rot="10800000" flipH="1">
            <a:off x="2085600" y="2654195"/>
            <a:ext cx="1593300" cy="22800"/>
          </a:xfrm>
          <a:prstGeom prst="straightConnector1">
            <a:avLst/>
          </a:prstGeom>
          <a:noFill/>
          <a:ln w="38100" cap="flat" cmpd="sng">
            <a:solidFill>
              <a:schemeClr val="dk1"/>
            </a:solidFill>
            <a:prstDash val="solid"/>
            <a:round/>
            <a:headEnd type="none" w="sm" len="sm"/>
            <a:tailEnd type="triangle" w="med" len="med"/>
          </a:ln>
        </p:spPr>
      </p:cxnSp>
      <p:pic>
        <p:nvPicPr>
          <p:cNvPr id="1990" name="Google Shape;1990;p144" descr="Videokamera mit einfarbiger Füllung"/>
          <p:cNvPicPr preferRelativeResize="0"/>
          <p:nvPr/>
        </p:nvPicPr>
        <p:blipFill rotWithShape="1">
          <a:blip r:embed="rId5">
            <a:alphaModFix/>
          </a:blip>
          <a:srcRect/>
          <a:stretch/>
        </p:blipFill>
        <p:spPr>
          <a:xfrm>
            <a:off x="1343398" y="3855399"/>
            <a:ext cx="914400" cy="914400"/>
          </a:xfrm>
          <a:prstGeom prst="rect">
            <a:avLst/>
          </a:prstGeom>
          <a:noFill/>
          <a:ln>
            <a:noFill/>
          </a:ln>
        </p:spPr>
      </p:pic>
      <p:pic>
        <p:nvPicPr>
          <p:cNvPr id="1991" name="Google Shape;1991;p144" descr="Kamera mit einfarbiger Füllung"/>
          <p:cNvPicPr preferRelativeResize="0"/>
          <p:nvPr/>
        </p:nvPicPr>
        <p:blipFill rotWithShape="1">
          <a:blip r:embed="rId6">
            <a:alphaModFix/>
          </a:blip>
          <a:srcRect/>
          <a:stretch/>
        </p:blipFill>
        <p:spPr>
          <a:xfrm>
            <a:off x="1326647" y="558655"/>
            <a:ext cx="758953" cy="758953"/>
          </a:xfrm>
          <a:prstGeom prst="rect">
            <a:avLst/>
          </a:prstGeom>
          <a:noFill/>
          <a:ln>
            <a:noFill/>
          </a:ln>
        </p:spPr>
      </p:pic>
      <p:pic>
        <p:nvPicPr>
          <p:cNvPr id="1992" name="Google Shape;1992;p144" descr="Geöffnetes Buch Silhouette"/>
          <p:cNvPicPr preferRelativeResize="0"/>
          <p:nvPr/>
        </p:nvPicPr>
        <p:blipFill rotWithShape="1">
          <a:blip r:embed="rId7">
            <a:alphaModFix/>
          </a:blip>
          <a:srcRect/>
          <a:stretch/>
        </p:blipFill>
        <p:spPr>
          <a:xfrm>
            <a:off x="318274" y="2940999"/>
            <a:ext cx="914400" cy="914400"/>
          </a:xfrm>
          <a:prstGeom prst="rect">
            <a:avLst/>
          </a:prstGeom>
          <a:noFill/>
          <a:ln>
            <a:noFill/>
          </a:ln>
        </p:spPr>
      </p:pic>
      <p:pic>
        <p:nvPicPr>
          <p:cNvPr id="1993" name="Google Shape;1993;p144" descr="Klemmbrett mit einfarbiger Füllung"/>
          <p:cNvPicPr preferRelativeResize="0"/>
          <p:nvPr/>
        </p:nvPicPr>
        <p:blipFill rotWithShape="1">
          <a:blip r:embed="rId8">
            <a:alphaModFix/>
          </a:blip>
          <a:srcRect/>
          <a:stretch/>
        </p:blipFill>
        <p:spPr>
          <a:xfrm>
            <a:off x="1283621" y="2196971"/>
            <a:ext cx="914400" cy="914400"/>
          </a:xfrm>
          <a:prstGeom prst="rect">
            <a:avLst/>
          </a:prstGeom>
          <a:noFill/>
          <a:ln>
            <a:noFill/>
          </a:ln>
        </p:spPr>
      </p:pic>
      <p:pic>
        <p:nvPicPr>
          <p:cNvPr id="1994" name="Google Shape;1994;p144" descr="Umschlag mit einfarbiger Füllung"/>
          <p:cNvPicPr preferRelativeResize="0"/>
          <p:nvPr/>
        </p:nvPicPr>
        <p:blipFill rotWithShape="1">
          <a:blip r:embed="rId9">
            <a:alphaModFix/>
          </a:blip>
          <a:srcRect/>
          <a:stretch/>
        </p:blipFill>
        <p:spPr>
          <a:xfrm>
            <a:off x="428998" y="1497396"/>
            <a:ext cx="914400" cy="914400"/>
          </a:xfrm>
          <a:prstGeom prst="rect">
            <a:avLst/>
          </a:prstGeom>
          <a:noFill/>
          <a:ln>
            <a:noFill/>
          </a:ln>
        </p:spPr>
      </p:pic>
      <p:pic>
        <p:nvPicPr>
          <p:cNvPr id="1995" name="Google Shape;1995;p144" descr="Datenbank Silhouette"/>
          <p:cNvPicPr preferRelativeResize="0"/>
          <p:nvPr/>
        </p:nvPicPr>
        <p:blipFill rotWithShape="1">
          <a:blip r:embed="rId10">
            <a:alphaModFix/>
          </a:blip>
          <a:srcRect/>
          <a:stretch/>
        </p:blipFill>
        <p:spPr>
          <a:xfrm>
            <a:off x="2026729" y="3137726"/>
            <a:ext cx="914400" cy="914400"/>
          </a:xfrm>
          <a:prstGeom prst="rect">
            <a:avLst/>
          </a:prstGeom>
          <a:noFill/>
          <a:ln>
            <a:noFill/>
          </a:ln>
        </p:spPr>
      </p:pic>
      <p:pic>
        <p:nvPicPr>
          <p:cNvPr id="1996" name="Google Shape;1996;p144" descr="Datenbank mit einfarbiger Füllung"/>
          <p:cNvPicPr preferRelativeResize="0"/>
          <p:nvPr/>
        </p:nvPicPr>
        <p:blipFill rotWithShape="1">
          <a:blip r:embed="rId11">
            <a:alphaModFix/>
          </a:blip>
          <a:srcRect/>
          <a:stretch/>
        </p:blipFill>
        <p:spPr>
          <a:xfrm>
            <a:off x="1977886" y="1374469"/>
            <a:ext cx="914400" cy="914400"/>
          </a:xfrm>
          <a:prstGeom prst="rect">
            <a:avLst/>
          </a:prstGeom>
          <a:noFill/>
          <a:ln>
            <a:noFill/>
          </a:ln>
        </p:spPr>
      </p:pic>
      <p:pic>
        <p:nvPicPr>
          <p:cNvPr id="1997" name="Google Shape;1997;p144" descr="Wassermann mit einfarbiger Füllung"/>
          <p:cNvPicPr preferRelativeResize="0"/>
          <p:nvPr/>
        </p:nvPicPr>
        <p:blipFill rotWithShape="1">
          <a:blip r:embed="rId12">
            <a:alphaModFix/>
          </a:blip>
          <a:srcRect/>
          <a:stretch/>
        </p:blipFill>
        <p:spPr>
          <a:xfrm>
            <a:off x="4143424" y="2439946"/>
            <a:ext cx="616468" cy="616468"/>
          </a:xfrm>
          <a:prstGeom prst="rect">
            <a:avLst/>
          </a:prstGeom>
          <a:noFill/>
          <a:ln>
            <a:noFill/>
          </a:ln>
        </p:spPr>
      </p:pic>
      <p:sp>
        <p:nvSpPr>
          <p:cNvPr id="1987" name="Google Shape;1987;p144"/>
          <p:cNvSpPr/>
          <p:nvPr/>
        </p:nvSpPr>
        <p:spPr>
          <a:xfrm>
            <a:off x="3735184" y="2112132"/>
            <a:ext cx="2561100" cy="1133700"/>
          </a:xfrm>
          <a:prstGeom prst="ellipse">
            <a:avLst/>
          </a:prstGeom>
          <a:solidFill>
            <a:srgbClr val="00B0F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998" name="Google Shape;1998;p144" descr="Wassermann mit einfarbiger Füllung"/>
          <p:cNvPicPr preferRelativeResize="0"/>
          <p:nvPr/>
        </p:nvPicPr>
        <p:blipFill rotWithShape="1">
          <a:blip r:embed="rId12">
            <a:alphaModFix/>
          </a:blip>
          <a:srcRect/>
          <a:stretch/>
        </p:blipFill>
        <p:spPr>
          <a:xfrm>
            <a:off x="4661626" y="2103562"/>
            <a:ext cx="616468" cy="616468"/>
          </a:xfrm>
          <a:prstGeom prst="rect">
            <a:avLst/>
          </a:prstGeom>
          <a:noFill/>
          <a:ln>
            <a:noFill/>
          </a:ln>
        </p:spPr>
      </p:pic>
      <p:pic>
        <p:nvPicPr>
          <p:cNvPr id="1999" name="Google Shape;1999;p144" descr="Wassermann mit einfarbiger Füllung"/>
          <p:cNvPicPr preferRelativeResize="0"/>
          <p:nvPr/>
        </p:nvPicPr>
        <p:blipFill rotWithShape="1">
          <a:blip r:embed="rId12">
            <a:alphaModFix/>
          </a:blip>
          <a:srcRect/>
          <a:stretch/>
        </p:blipFill>
        <p:spPr>
          <a:xfrm>
            <a:off x="5168132" y="2439946"/>
            <a:ext cx="616468" cy="616468"/>
          </a:xfrm>
          <a:prstGeom prst="rect">
            <a:avLst/>
          </a:prstGeom>
          <a:noFill/>
          <a:ln>
            <a:noFill/>
          </a:ln>
        </p:spPr>
      </p:pic>
      <p:cxnSp>
        <p:nvCxnSpPr>
          <p:cNvPr id="2000" name="Google Shape;2000;p144"/>
          <p:cNvCxnSpPr/>
          <p:nvPr/>
        </p:nvCxnSpPr>
        <p:spPr>
          <a:xfrm>
            <a:off x="8156610" y="3130662"/>
            <a:ext cx="0" cy="388800"/>
          </a:xfrm>
          <a:prstGeom prst="straightConnector1">
            <a:avLst/>
          </a:prstGeom>
          <a:noFill/>
          <a:ln w="38100" cap="flat" cmpd="sng">
            <a:solidFill>
              <a:schemeClr val="dk1"/>
            </a:solidFill>
            <a:prstDash val="solid"/>
            <a:round/>
            <a:headEnd type="none" w="sm" len="sm"/>
            <a:tailEnd type="triangle" w="med" len="med"/>
          </a:ln>
        </p:spPr>
      </p:cxnSp>
      <p:sp>
        <p:nvSpPr>
          <p:cNvPr id="2001" name="Google Shape;2001;p144"/>
          <p:cNvSpPr txBox="1"/>
          <p:nvPr/>
        </p:nvSpPr>
        <p:spPr>
          <a:xfrm>
            <a:off x="4177108" y="3398199"/>
            <a:ext cx="18246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800" b="0" i="0" u="none" strike="noStrike" cap="none">
                <a:solidFill>
                  <a:schemeClr val="dk1"/>
                </a:solidFill>
                <a:latin typeface="Arial"/>
                <a:ea typeface="Arial"/>
                <a:cs typeface="Arial"/>
                <a:sym typeface="Arial"/>
              </a:rPr>
              <a:t>Data Lake</a:t>
            </a:r>
            <a:endParaRPr/>
          </a:p>
        </p:txBody>
      </p:sp>
      <p:sp>
        <p:nvSpPr>
          <p:cNvPr id="2002" name="Google Shape;2002;p144"/>
          <p:cNvSpPr txBox="1"/>
          <p:nvPr/>
        </p:nvSpPr>
        <p:spPr>
          <a:xfrm>
            <a:off x="11685181" y="-446567"/>
            <a:ext cx="184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003" name="Google Shape;2003;p144" descr="Wassermann mit einfarbiger Füllung"/>
          <p:cNvPicPr preferRelativeResize="0"/>
          <p:nvPr/>
        </p:nvPicPr>
        <p:blipFill rotWithShape="1">
          <a:blip r:embed="rId12">
            <a:alphaModFix/>
          </a:blip>
          <a:srcRect/>
          <a:stretch/>
        </p:blipFill>
        <p:spPr>
          <a:xfrm>
            <a:off x="4129593" y="2494903"/>
            <a:ext cx="616468" cy="616468"/>
          </a:xfrm>
          <a:prstGeom prst="rect">
            <a:avLst/>
          </a:prstGeom>
          <a:noFill/>
          <a:ln>
            <a:noFill/>
          </a:ln>
        </p:spPr>
      </p:pic>
      <p:sp>
        <p:nvSpPr>
          <p:cNvPr id="2004" name="Google Shape;2004;p144"/>
          <p:cNvSpPr/>
          <p:nvPr/>
        </p:nvSpPr>
        <p:spPr>
          <a:xfrm>
            <a:off x="6409290" y="2378360"/>
            <a:ext cx="1131000" cy="551700"/>
          </a:xfrm>
          <a:prstGeom prst="rect">
            <a:avLst/>
          </a:prstGeom>
          <a:solidFill>
            <a:srgbClr val="92D050"/>
          </a:solidFill>
          <a:ln w="25400" cap="flat" cmpd="sng">
            <a:solidFill>
              <a:srgbClr val="5354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chivo SemiBold"/>
                <a:ea typeface="Archivo SemiBold"/>
                <a:cs typeface="Archivo SemiBold"/>
                <a:sym typeface="Archivo SemiBold"/>
              </a:rPr>
              <a:t>Transform</a:t>
            </a:r>
            <a:endParaRPr sz="1400" b="0" i="0" u="none" strike="noStrike" cap="none">
              <a:solidFill>
                <a:schemeClr val="dk1"/>
              </a:solidFill>
              <a:latin typeface="Arial"/>
              <a:ea typeface="Arial"/>
              <a:cs typeface="Arial"/>
              <a:sym typeface="Arial"/>
            </a:endParaRPr>
          </a:p>
        </p:txBody>
      </p:sp>
      <p:sp>
        <p:nvSpPr>
          <p:cNvPr id="2005" name="Google Shape;2005;p144"/>
          <p:cNvSpPr/>
          <p:nvPr/>
        </p:nvSpPr>
        <p:spPr>
          <a:xfrm>
            <a:off x="2522105" y="2323604"/>
            <a:ext cx="780000" cy="577800"/>
          </a:xfrm>
          <a:prstGeom prst="rect">
            <a:avLst/>
          </a:prstGeom>
          <a:solidFill>
            <a:srgbClr val="92D050"/>
          </a:solidFill>
          <a:ln w="25400" cap="flat" cmpd="sng">
            <a:solidFill>
              <a:srgbClr val="5354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600" b="0" i="0" u="none" strike="noStrike" cap="none">
                <a:solidFill>
                  <a:schemeClr val="dk1"/>
                </a:solidFill>
                <a:latin typeface="Archivo SemiBold"/>
                <a:ea typeface="Archivo SemiBold"/>
                <a:cs typeface="Archivo SemiBold"/>
                <a:sym typeface="Archivo SemiBold"/>
              </a:rPr>
              <a:t>Load</a:t>
            </a:r>
            <a:endParaRPr sz="1600" b="0" i="0" u="none" strike="noStrike" cap="none">
              <a:solidFill>
                <a:schemeClr val="dk1"/>
              </a:solidFill>
              <a:latin typeface="Arial"/>
              <a:ea typeface="Arial"/>
              <a:cs typeface="Arial"/>
              <a:sym typeface="Arial"/>
            </a:endParaRPr>
          </a:p>
        </p:txBody>
      </p:sp>
      <p:sp>
        <p:nvSpPr>
          <p:cNvPr id="2006" name="Google Shape;2006;p144"/>
          <p:cNvSpPr txBox="1"/>
          <p:nvPr/>
        </p:nvSpPr>
        <p:spPr>
          <a:xfrm>
            <a:off x="4097077" y="821971"/>
            <a:ext cx="1837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1" i="0" u="none" strike="noStrike" cap="none">
                <a:solidFill>
                  <a:srgbClr val="000000"/>
                </a:solidFill>
                <a:latin typeface="Arial"/>
                <a:ea typeface="Arial"/>
                <a:cs typeface="Arial"/>
                <a:sym typeface="Arial"/>
              </a:rPr>
              <a:t>ELT statt ETL</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graphicFrame>
        <p:nvGraphicFramePr>
          <p:cNvPr id="2011" name="Google Shape;2011;p145"/>
          <p:cNvGraphicFramePr/>
          <p:nvPr/>
        </p:nvGraphicFramePr>
        <p:xfrm>
          <a:off x="141829" y="849663"/>
          <a:ext cx="3000000" cy="3000000"/>
        </p:xfrm>
        <a:graphic>
          <a:graphicData uri="http://schemas.openxmlformats.org/drawingml/2006/table">
            <a:tbl>
              <a:tblPr>
                <a:noFill/>
                <a:tableStyleId>{1A3CF031-8147-401F-A7B8-5971058B7EB0}</a:tableStyleId>
              </a:tblPr>
              <a:tblGrid>
                <a:gridCol w="2522200">
                  <a:extLst>
                    <a:ext uri="{9D8B030D-6E8A-4147-A177-3AD203B41FA5}">
                      <a16:colId xmlns:a16="http://schemas.microsoft.com/office/drawing/2014/main" val="20000"/>
                    </a:ext>
                  </a:extLst>
                </a:gridCol>
                <a:gridCol w="2953400">
                  <a:extLst>
                    <a:ext uri="{9D8B030D-6E8A-4147-A177-3AD203B41FA5}">
                      <a16:colId xmlns:a16="http://schemas.microsoft.com/office/drawing/2014/main" val="20001"/>
                    </a:ext>
                  </a:extLst>
                </a:gridCol>
                <a:gridCol w="3384750">
                  <a:extLst>
                    <a:ext uri="{9D8B030D-6E8A-4147-A177-3AD203B41FA5}">
                      <a16:colId xmlns:a16="http://schemas.microsoft.com/office/drawing/2014/main" val="20002"/>
                    </a:ext>
                  </a:extLst>
                </a:gridCol>
              </a:tblGrid>
              <a:tr h="381000">
                <a:tc>
                  <a:txBody>
                    <a:bodyPr/>
                    <a:lstStyle/>
                    <a:p>
                      <a:pPr marL="0" lvl="0" indent="0" algn="ctr" rtl="0">
                        <a:lnSpc>
                          <a:spcPct val="171429"/>
                        </a:lnSpc>
                        <a:spcBef>
                          <a:spcPts val="0"/>
                        </a:spcBef>
                        <a:spcAft>
                          <a:spcPts val="0"/>
                        </a:spcAft>
                        <a:buNone/>
                      </a:pPr>
                      <a:r>
                        <a:rPr lang="en" sz="1850" b="1">
                          <a:latin typeface="Archivo"/>
                          <a:ea typeface="Archivo"/>
                          <a:cs typeface="Archivo"/>
                          <a:sym typeface="Archivo"/>
                        </a:rPr>
                        <a:t>Aspekt</a:t>
                      </a:r>
                      <a:endParaRPr sz="1850" b="1">
                        <a:latin typeface="Archivo"/>
                        <a:ea typeface="Archivo"/>
                        <a:cs typeface="Archivo"/>
                        <a:sym typeface="Archivo"/>
                      </a:endParaRPr>
                    </a:p>
                  </a:txBody>
                  <a:tcPr marL="91425" marR="91425" marT="0" marB="0" anchor="b">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solidFill>
                      <a:schemeClr val="accent1"/>
                    </a:solidFill>
                  </a:tcPr>
                </a:tc>
                <a:tc>
                  <a:txBody>
                    <a:bodyPr/>
                    <a:lstStyle/>
                    <a:p>
                      <a:pPr marL="0" lvl="0" indent="0" algn="ctr" rtl="0">
                        <a:lnSpc>
                          <a:spcPct val="171429"/>
                        </a:lnSpc>
                        <a:spcBef>
                          <a:spcPts val="0"/>
                        </a:spcBef>
                        <a:spcAft>
                          <a:spcPts val="0"/>
                        </a:spcAft>
                        <a:buNone/>
                      </a:pPr>
                      <a:r>
                        <a:rPr lang="en" sz="1850" b="1">
                          <a:latin typeface="Archivo"/>
                          <a:ea typeface="Archivo"/>
                          <a:cs typeface="Archivo"/>
                          <a:sym typeface="Archivo"/>
                        </a:rPr>
                        <a:t>Data Warehouse</a:t>
                      </a:r>
                      <a:endParaRPr sz="1850" b="1">
                        <a:solidFill>
                          <a:schemeClr val="dk1"/>
                        </a:solidFill>
                        <a:latin typeface="Archivo"/>
                        <a:ea typeface="Archivo"/>
                        <a:cs typeface="Archivo"/>
                        <a:sym typeface="Archivo"/>
                      </a:endParaRPr>
                    </a:p>
                  </a:txBody>
                  <a:tcPr marL="91425" marR="91425" marT="0" marB="0" anchor="b">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solidFill>
                      <a:schemeClr val="accent1"/>
                    </a:solidFill>
                  </a:tcPr>
                </a:tc>
                <a:tc>
                  <a:txBody>
                    <a:bodyPr/>
                    <a:lstStyle/>
                    <a:p>
                      <a:pPr marL="0" lvl="0" indent="0" algn="ctr" rtl="0">
                        <a:lnSpc>
                          <a:spcPct val="171429"/>
                        </a:lnSpc>
                        <a:spcBef>
                          <a:spcPts val="0"/>
                        </a:spcBef>
                        <a:spcAft>
                          <a:spcPts val="0"/>
                        </a:spcAft>
                        <a:buNone/>
                      </a:pPr>
                      <a:r>
                        <a:rPr lang="en" sz="1850" b="1">
                          <a:latin typeface="Archivo"/>
                          <a:ea typeface="Archivo"/>
                          <a:cs typeface="Archivo"/>
                          <a:sym typeface="Archivo"/>
                        </a:rPr>
                        <a:t>Data Lake</a:t>
                      </a:r>
                      <a:endParaRPr sz="1850" b="1">
                        <a:latin typeface="Archivo"/>
                        <a:ea typeface="Archivo"/>
                        <a:cs typeface="Archivo"/>
                        <a:sym typeface="Archivo"/>
                      </a:endParaRPr>
                    </a:p>
                  </a:txBody>
                  <a:tcPr marL="91425" marR="91425" marT="0" marB="0" anchor="b">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1000">
                <a:tc>
                  <a:txBody>
                    <a:bodyPr/>
                    <a:lstStyle/>
                    <a:p>
                      <a:pPr marL="0" lvl="0" indent="0" algn="l" rtl="0">
                        <a:lnSpc>
                          <a:spcPct val="100000"/>
                        </a:lnSpc>
                        <a:spcBef>
                          <a:spcPts val="0"/>
                        </a:spcBef>
                        <a:spcAft>
                          <a:spcPts val="0"/>
                        </a:spcAft>
                        <a:buNone/>
                      </a:pPr>
                      <a:r>
                        <a:rPr lang="en">
                          <a:latin typeface="Work Sans"/>
                          <a:ea typeface="Work Sans"/>
                          <a:cs typeface="Work Sans"/>
                          <a:sym typeface="Work Sans"/>
                        </a:rPr>
                        <a:t>Datenqualität</a:t>
                      </a:r>
                      <a:endParaRPr>
                        <a:latin typeface="Work Sans"/>
                        <a:ea typeface="Work Sans"/>
                        <a:cs typeface="Work Sans"/>
                        <a:sym typeface="Work Sans"/>
                      </a:endParaRPr>
                    </a:p>
                  </a:txBody>
                  <a:tcPr marL="91425" marR="91425" marT="91425"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latin typeface="Work Sans"/>
                          <a:ea typeface="Work Sans"/>
                          <a:cs typeface="Work Sans"/>
                          <a:sym typeface="Work Sans"/>
                        </a:rPr>
                        <a:t>Daten sind hochgradig kuratiert.</a:t>
                      </a:r>
                      <a:endParaRPr>
                        <a:latin typeface="Work Sans"/>
                        <a:ea typeface="Work Sans"/>
                        <a:cs typeface="Work Sans"/>
                        <a:sym typeface="Work Sans"/>
                      </a:endParaRPr>
                    </a:p>
                  </a:txBody>
                  <a:tcPr marL="91425" marR="91425" marT="91425"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latin typeface="Work Sans"/>
                          <a:ea typeface="Work Sans"/>
                          <a:cs typeface="Work Sans"/>
                          <a:sym typeface="Work Sans"/>
                        </a:rPr>
                        <a:t>Rohdaten (ggf + Metadaten)</a:t>
                      </a:r>
                      <a:endParaRPr>
                        <a:latin typeface="Work Sans"/>
                        <a:ea typeface="Work Sans"/>
                        <a:cs typeface="Work Sans"/>
                        <a:sym typeface="Work Sans"/>
                      </a:endParaRPr>
                    </a:p>
                  </a:txBody>
                  <a:tcPr marL="91425" marR="91425" marT="91425"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lnSpc>
                          <a:spcPct val="100000"/>
                        </a:lnSpc>
                        <a:spcBef>
                          <a:spcPts val="0"/>
                        </a:spcBef>
                        <a:spcAft>
                          <a:spcPts val="0"/>
                        </a:spcAft>
                        <a:buNone/>
                      </a:pPr>
                      <a:r>
                        <a:rPr lang="en">
                          <a:latin typeface="Work Sans"/>
                          <a:ea typeface="Work Sans"/>
                          <a:cs typeface="Work Sans"/>
                          <a:sym typeface="Work Sans"/>
                        </a:rPr>
                        <a:t>Datennutzung</a:t>
                      </a:r>
                      <a:endParaRPr>
                        <a:latin typeface="Work Sans"/>
                        <a:ea typeface="Work Sans"/>
                        <a:cs typeface="Work Sans"/>
                        <a:sym typeface="Work Sans"/>
                      </a:endParaRPr>
                    </a:p>
                  </a:txBody>
                  <a:tcPr marL="91425" marR="91425" marT="91425"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latin typeface="Work Sans"/>
                          <a:ea typeface="Work Sans"/>
                          <a:cs typeface="Work Sans"/>
                          <a:sym typeface="Work Sans"/>
                        </a:rPr>
                        <a:t>Definierter  Zweck</a:t>
                      </a:r>
                      <a:endParaRPr>
                        <a:latin typeface="Work Sans"/>
                        <a:ea typeface="Work Sans"/>
                        <a:cs typeface="Work Sans"/>
                        <a:sym typeface="Work Sans"/>
                      </a:endParaRPr>
                    </a:p>
                  </a:txBody>
                  <a:tcPr marL="91425" marR="91425" marT="91425"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latin typeface="Work Sans"/>
                          <a:ea typeface="Work Sans"/>
                          <a:cs typeface="Work Sans"/>
                          <a:sym typeface="Work Sans"/>
                        </a:rPr>
                        <a:t>Zweck oft noch nicht festgelegt</a:t>
                      </a:r>
                      <a:endParaRPr>
                        <a:latin typeface="Work Sans"/>
                        <a:ea typeface="Work Sans"/>
                        <a:cs typeface="Work Sans"/>
                        <a:sym typeface="Work Sans"/>
                      </a:endParaRPr>
                    </a:p>
                  </a:txBody>
                  <a:tcPr marL="91425" marR="91425" marT="91425"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lnSpc>
                          <a:spcPct val="100000"/>
                        </a:lnSpc>
                        <a:spcBef>
                          <a:spcPts val="0"/>
                        </a:spcBef>
                        <a:spcAft>
                          <a:spcPts val="0"/>
                        </a:spcAft>
                        <a:buNone/>
                      </a:pPr>
                      <a:r>
                        <a:rPr lang="en">
                          <a:latin typeface="Work Sans"/>
                          <a:ea typeface="Work Sans"/>
                          <a:cs typeface="Work Sans"/>
                          <a:sym typeface="Work Sans"/>
                        </a:rPr>
                        <a:t>Kosten &amp; Geschwindigkeit</a:t>
                      </a:r>
                      <a:endParaRPr>
                        <a:latin typeface="Work Sans"/>
                        <a:ea typeface="Work Sans"/>
                        <a:cs typeface="Work Sans"/>
                        <a:sym typeface="Work Sans"/>
                      </a:endParaRPr>
                    </a:p>
                  </a:txBody>
                  <a:tcPr marL="91425" marR="91425" marT="91425"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latin typeface="Work Sans"/>
                          <a:ea typeface="Work Sans"/>
                          <a:cs typeface="Work Sans"/>
                          <a:sym typeface="Work Sans"/>
                        </a:rPr>
                        <a:t>Schnelle Ergebnisse, teuer</a:t>
                      </a:r>
                      <a:endParaRPr>
                        <a:latin typeface="Work Sans"/>
                        <a:ea typeface="Work Sans"/>
                        <a:cs typeface="Work Sans"/>
                        <a:sym typeface="Work Sans"/>
                      </a:endParaRPr>
                    </a:p>
                  </a:txBody>
                  <a:tcPr marL="91425" marR="91425" marT="91425"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latin typeface="Work Sans"/>
                          <a:ea typeface="Work Sans"/>
                          <a:cs typeface="Work Sans"/>
                          <a:sym typeface="Work Sans"/>
                        </a:rPr>
                        <a:t>Langsamere Ergebnisse, günstiger</a:t>
                      </a:r>
                      <a:endParaRPr>
                        <a:latin typeface="Work Sans"/>
                        <a:ea typeface="Work Sans"/>
                        <a:cs typeface="Work Sans"/>
                        <a:sym typeface="Work Sans"/>
                      </a:endParaRPr>
                    </a:p>
                  </a:txBody>
                  <a:tcPr marL="91425" marR="91425" marT="91425"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lnSpc>
                          <a:spcPct val="100000"/>
                        </a:lnSpc>
                        <a:spcBef>
                          <a:spcPts val="0"/>
                        </a:spcBef>
                        <a:spcAft>
                          <a:spcPts val="0"/>
                        </a:spcAft>
                        <a:buNone/>
                      </a:pPr>
                      <a:r>
                        <a:rPr lang="en">
                          <a:latin typeface="Work Sans"/>
                          <a:ea typeface="Work Sans"/>
                          <a:cs typeface="Work Sans"/>
                          <a:sym typeface="Work Sans"/>
                        </a:rPr>
                        <a:t>Benutzer</a:t>
                      </a:r>
                      <a:endParaRPr>
                        <a:latin typeface="Work Sans"/>
                        <a:ea typeface="Work Sans"/>
                        <a:cs typeface="Work Sans"/>
                        <a:sym typeface="Work Sans"/>
                      </a:endParaRPr>
                    </a:p>
                  </a:txBody>
                  <a:tcPr marL="91425" marR="91425" marT="91425"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latin typeface="Work Sans"/>
                          <a:ea typeface="Work Sans"/>
                          <a:cs typeface="Work Sans"/>
                          <a:sym typeface="Work Sans"/>
                        </a:rPr>
                        <a:t>Geschäftsanalysten</a:t>
                      </a:r>
                      <a:endParaRPr>
                        <a:latin typeface="Work Sans"/>
                        <a:ea typeface="Work Sans"/>
                        <a:cs typeface="Work Sans"/>
                        <a:sym typeface="Work Sans"/>
                      </a:endParaRPr>
                    </a:p>
                  </a:txBody>
                  <a:tcPr marL="91425" marR="91425" marT="91425"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latin typeface="Work Sans"/>
                          <a:ea typeface="Work Sans"/>
                          <a:cs typeface="Work Sans"/>
                          <a:sym typeface="Work Sans"/>
                        </a:rPr>
                        <a:t>Datenwissenschaftler, Entwickler und Geschäftsanalysten</a:t>
                      </a:r>
                      <a:endParaRPr>
                        <a:latin typeface="Work Sans"/>
                        <a:ea typeface="Work Sans"/>
                        <a:cs typeface="Work Sans"/>
                        <a:sym typeface="Work Sans"/>
                      </a:endParaRPr>
                    </a:p>
                  </a:txBody>
                  <a:tcPr marL="91425" marR="91425" marT="91425"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lnSpc>
                          <a:spcPct val="100000"/>
                        </a:lnSpc>
                        <a:spcBef>
                          <a:spcPts val="0"/>
                        </a:spcBef>
                        <a:spcAft>
                          <a:spcPts val="0"/>
                        </a:spcAft>
                        <a:buNone/>
                      </a:pPr>
                      <a:r>
                        <a:rPr lang="en">
                          <a:latin typeface="Work Sans"/>
                          <a:ea typeface="Work Sans"/>
                          <a:cs typeface="Work Sans"/>
                          <a:sym typeface="Work Sans"/>
                        </a:rPr>
                        <a:t>Datentyp</a:t>
                      </a:r>
                      <a:endParaRPr>
                        <a:latin typeface="Work Sans"/>
                        <a:ea typeface="Work Sans"/>
                        <a:cs typeface="Work Sans"/>
                        <a:sym typeface="Work Sans"/>
                      </a:endParaRPr>
                    </a:p>
                  </a:txBody>
                  <a:tcPr marL="91425" marR="91425" marT="91425"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latin typeface="Work Sans"/>
                          <a:ea typeface="Work Sans"/>
                          <a:cs typeface="Work Sans"/>
                          <a:sym typeface="Work Sans"/>
                        </a:rPr>
                        <a:t>Strukturierte Daten aus Geschäftsanwendungen.</a:t>
                      </a:r>
                      <a:endParaRPr>
                        <a:latin typeface="Work Sans"/>
                        <a:ea typeface="Work Sans"/>
                        <a:cs typeface="Work Sans"/>
                        <a:sym typeface="Work Sans"/>
                      </a:endParaRPr>
                    </a:p>
                  </a:txBody>
                  <a:tcPr marL="91425" marR="91425" marT="91425"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latin typeface="Work Sans"/>
                          <a:ea typeface="Work Sans"/>
                          <a:cs typeface="Work Sans"/>
                          <a:sym typeface="Work Sans"/>
                        </a:rPr>
                        <a:t>Strukturierte und unstrukturierte Daten aus verschiedenen Quellen.</a:t>
                      </a:r>
                      <a:endParaRPr>
                        <a:latin typeface="Work Sans"/>
                        <a:ea typeface="Work Sans"/>
                        <a:cs typeface="Work Sans"/>
                        <a:sym typeface="Work Sans"/>
                      </a:endParaRPr>
                    </a:p>
                  </a:txBody>
                  <a:tcPr marL="91425" marR="91425" marT="91425"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lnSpc>
                          <a:spcPct val="100000"/>
                        </a:lnSpc>
                        <a:spcBef>
                          <a:spcPts val="0"/>
                        </a:spcBef>
                        <a:spcAft>
                          <a:spcPts val="0"/>
                        </a:spcAft>
                        <a:buNone/>
                      </a:pPr>
                      <a:r>
                        <a:rPr lang="en">
                          <a:latin typeface="Work Sans"/>
                          <a:ea typeface="Work Sans"/>
                          <a:cs typeface="Work Sans"/>
                          <a:sym typeface="Work Sans"/>
                        </a:rPr>
                        <a:t>Datenorganisation</a:t>
                      </a:r>
                      <a:endParaRPr>
                        <a:latin typeface="Work Sans"/>
                        <a:ea typeface="Work Sans"/>
                        <a:cs typeface="Work Sans"/>
                        <a:sym typeface="Work Sans"/>
                      </a:endParaRPr>
                    </a:p>
                  </a:txBody>
                  <a:tcPr marL="91425" marR="91425" marT="91425"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latin typeface="Work Sans"/>
                          <a:ea typeface="Work Sans"/>
                          <a:cs typeface="Work Sans"/>
                          <a:sym typeface="Work Sans"/>
                        </a:rPr>
                        <a:t>Schema-on-Write</a:t>
                      </a:r>
                      <a:endParaRPr>
                        <a:latin typeface="Work Sans"/>
                        <a:ea typeface="Work Sans"/>
                        <a:cs typeface="Work Sans"/>
                        <a:sym typeface="Work Sans"/>
                      </a:endParaRPr>
                    </a:p>
                  </a:txBody>
                  <a:tcPr marL="91425" marR="91425" marT="91425"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latin typeface="Work Sans"/>
                          <a:ea typeface="Work Sans"/>
                          <a:cs typeface="Work Sans"/>
                          <a:sym typeface="Work Sans"/>
                        </a:rPr>
                        <a:t>Schema-on-Read</a:t>
                      </a:r>
                      <a:endParaRPr>
                        <a:latin typeface="Work Sans"/>
                        <a:ea typeface="Work Sans"/>
                        <a:cs typeface="Work Sans"/>
                        <a:sym typeface="Work Sans"/>
                      </a:endParaRPr>
                    </a:p>
                  </a:txBody>
                  <a:tcPr marL="91425" marR="91425" marT="91425"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l" rtl="0">
                        <a:lnSpc>
                          <a:spcPct val="100000"/>
                        </a:lnSpc>
                        <a:spcBef>
                          <a:spcPts val="0"/>
                        </a:spcBef>
                        <a:spcAft>
                          <a:spcPts val="0"/>
                        </a:spcAft>
                        <a:buNone/>
                      </a:pPr>
                      <a:r>
                        <a:rPr lang="en">
                          <a:latin typeface="Work Sans"/>
                          <a:ea typeface="Work Sans"/>
                          <a:cs typeface="Work Sans"/>
                          <a:sym typeface="Work Sans"/>
                        </a:rPr>
                        <a:t>Analytik</a:t>
                      </a:r>
                      <a:endParaRPr>
                        <a:latin typeface="Work Sans"/>
                        <a:ea typeface="Work Sans"/>
                        <a:cs typeface="Work Sans"/>
                        <a:sym typeface="Work Sans"/>
                      </a:endParaRPr>
                    </a:p>
                  </a:txBody>
                  <a:tcPr marL="91425" marR="91425" marT="91425"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latin typeface="Work Sans"/>
                          <a:ea typeface="Work Sans"/>
                          <a:cs typeface="Work Sans"/>
                          <a:sym typeface="Work Sans"/>
                        </a:rPr>
                        <a:t>Batch-Berichterstattung, BI-Applikationen</a:t>
                      </a:r>
                      <a:endParaRPr>
                        <a:latin typeface="Work Sans"/>
                        <a:ea typeface="Work Sans"/>
                        <a:cs typeface="Work Sans"/>
                        <a:sym typeface="Work Sans"/>
                      </a:endParaRPr>
                    </a:p>
                  </a:txBody>
                  <a:tcPr marL="91425" marR="91425" marT="91425"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latin typeface="Work Sans"/>
                          <a:ea typeface="Work Sans"/>
                          <a:cs typeface="Work Sans"/>
                          <a:sym typeface="Work Sans"/>
                        </a:rPr>
                        <a:t>Maschinelles Lernen, prädiktive Analytik, Data Mining</a:t>
                      </a:r>
                      <a:endParaRPr>
                        <a:latin typeface="Work Sans"/>
                        <a:ea typeface="Work Sans"/>
                        <a:cs typeface="Work Sans"/>
                        <a:sym typeface="Work Sans"/>
                      </a:endParaRPr>
                    </a:p>
                  </a:txBody>
                  <a:tcPr marL="91425" marR="91425" marT="91425"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2012" name="Google Shape;2012;p145"/>
          <p:cNvSpPr txBox="1"/>
          <p:nvPr/>
        </p:nvSpPr>
        <p:spPr>
          <a:xfrm>
            <a:off x="2456350" y="4743300"/>
            <a:ext cx="3897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https://estuary.dev/real-time-data-lake/</a:t>
            </a:r>
            <a:endParaRPr sz="1200"/>
          </a:p>
        </p:txBody>
      </p:sp>
      <p:sp>
        <p:nvSpPr>
          <p:cNvPr id="2013" name="Google Shape;2013;p145"/>
          <p:cNvSpPr txBox="1"/>
          <p:nvPr/>
        </p:nvSpPr>
        <p:spPr>
          <a:xfrm>
            <a:off x="1373725" y="0"/>
            <a:ext cx="5798400" cy="723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chemeClr val="dk1"/>
                </a:solidFill>
                <a:latin typeface="Archivo SemiBold"/>
                <a:ea typeface="Archivo SemiBold"/>
                <a:cs typeface="Archivo SemiBold"/>
                <a:sym typeface="Archivo SemiBold"/>
              </a:rPr>
              <a:t>Vergleich </a:t>
            </a:r>
            <a:r>
              <a:rPr lang="en" sz="3500">
                <a:solidFill>
                  <a:schemeClr val="dk1"/>
                </a:solidFill>
                <a:latin typeface="Archivo SemiBold"/>
                <a:ea typeface="Archivo SemiBold"/>
                <a:cs typeface="Archivo SemiBold"/>
                <a:sym typeface="Archivo SemiBold"/>
              </a:rPr>
              <a:t>DWH</a:t>
            </a:r>
            <a:r>
              <a:rPr lang="en" sz="3500" b="0" i="0" u="none" strike="noStrike" cap="none">
                <a:solidFill>
                  <a:schemeClr val="dk1"/>
                </a:solidFill>
                <a:latin typeface="Archivo SemiBold"/>
                <a:ea typeface="Archivo SemiBold"/>
                <a:cs typeface="Archivo SemiBold"/>
                <a:sym typeface="Archivo SemiBold"/>
              </a:rPr>
              <a:t> / </a:t>
            </a:r>
            <a:r>
              <a:rPr lang="en" sz="3500">
                <a:solidFill>
                  <a:schemeClr val="dk1"/>
                </a:solidFill>
                <a:latin typeface="Archivo SemiBold"/>
                <a:ea typeface="Archivo SemiBold"/>
                <a:cs typeface="Archivo SemiBold"/>
                <a:sym typeface="Archivo SemiBold"/>
              </a:rPr>
              <a:t>Data Lake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17"/>
        <p:cNvGrpSpPr/>
        <p:nvPr/>
      </p:nvGrpSpPr>
      <p:grpSpPr>
        <a:xfrm>
          <a:off x="0" y="0"/>
          <a:ext cx="0" cy="0"/>
          <a:chOff x="0" y="0"/>
          <a:chExt cx="0" cy="0"/>
        </a:xfrm>
      </p:grpSpPr>
      <p:sp>
        <p:nvSpPr>
          <p:cNvPr id="2018" name="Google Shape;2018;p14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Herausforderungen Data Lakes (1)</a:t>
            </a:r>
            <a:endParaRPr/>
          </a:p>
        </p:txBody>
      </p:sp>
      <p:sp>
        <p:nvSpPr>
          <p:cNvPr id="2019" name="Google Shape;2019;p146"/>
          <p:cNvSpPr txBox="1"/>
          <p:nvPr/>
        </p:nvSpPr>
        <p:spPr>
          <a:xfrm>
            <a:off x="868679" y="1262496"/>
            <a:ext cx="7382100" cy="341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1" i="0" u="none" strike="noStrike" cap="none">
                <a:solidFill>
                  <a:schemeClr val="dk1"/>
                </a:solidFill>
                <a:latin typeface="Work Sans"/>
                <a:ea typeface="Work Sans"/>
                <a:cs typeface="Work Sans"/>
                <a:sym typeface="Work Sans"/>
              </a:rPr>
              <a:t>Datenqualität und -konsistenz</a:t>
            </a:r>
            <a:r>
              <a:rPr lang="en" sz="1800" i="0" u="none" strike="noStrike" cap="none">
                <a:solidFill>
                  <a:schemeClr val="dk1"/>
                </a:solidFill>
                <a:latin typeface="Work Sans"/>
                <a:ea typeface="Work Sans"/>
                <a:cs typeface="Work Sans"/>
                <a:sym typeface="Work Sans"/>
              </a:rPr>
              <a:t>:</a:t>
            </a:r>
            <a:endParaRPr>
              <a:latin typeface="Work Sans"/>
              <a:ea typeface="Work Sans"/>
              <a:cs typeface="Work Sans"/>
              <a:sym typeface="Work Sans"/>
            </a:endParaRPr>
          </a:p>
          <a:p>
            <a:pPr marL="0" marR="0" lvl="0" indent="0" algn="l" rtl="0">
              <a:lnSpc>
                <a:spcPct val="100000"/>
              </a:lnSpc>
              <a:spcBef>
                <a:spcPts val="0"/>
              </a:spcBef>
              <a:spcAft>
                <a:spcPts val="0"/>
              </a:spcAft>
              <a:buNone/>
            </a:pPr>
            <a:endParaRPr sz="1800" i="0" u="none" strike="noStrike" cap="none">
              <a:solidFill>
                <a:schemeClr val="dk1"/>
              </a:solidFill>
              <a:latin typeface="Work Sans"/>
              <a:ea typeface="Work Sans"/>
              <a:cs typeface="Work Sans"/>
              <a:sym typeface="Work Sans"/>
            </a:endParaRPr>
          </a:p>
          <a:p>
            <a:pPr marL="457200" marR="0" lvl="1" indent="0" algn="l" rtl="0">
              <a:lnSpc>
                <a:spcPct val="100000"/>
              </a:lnSpc>
              <a:spcBef>
                <a:spcPts val="0"/>
              </a:spcBef>
              <a:spcAft>
                <a:spcPts val="0"/>
              </a:spcAft>
              <a:buNone/>
            </a:pPr>
            <a:r>
              <a:rPr lang="en" sz="1800" b="1" i="0" u="none" strike="noStrike" cap="none">
                <a:solidFill>
                  <a:schemeClr val="dk1"/>
                </a:solidFill>
                <a:latin typeface="Work Sans"/>
                <a:ea typeface="Work Sans"/>
                <a:cs typeface="Work Sans"/>
                <a:sym typeface="Work Sans"/>
              </a:rPr>
              <a:t>Problem</a:t>
            </a:r>
            <a:r>
              <a:rPr lang="en" sz="1800" i="0" u="none" strike="noStrike" cap="none">
                <a:solidFill>
                  <a:schemeClr val="dk1"/>
                </a:solidFill>
                <a:latin typeface="Work Sans"/>
                <a:ea typeface="Work Sans"/>
                <a:cs typeface="Work Sans"/>
                <a:sym typeface="Work Sans"/>
              </a:rPr>
              <a:t>: Ungenauigkeiten, Duplikate und inkonsistente Daten können die Analyseergebnisse verfälschen.</a:t>
            </a:r>
            <a:endParaRPr sz="1800">
              <a:latin typeface="Work Sans"/>
              <a:ea typeface="Work Sans"/>
              <a:cs typeface="Work Sans"/>
              <a:sym typeface="Work Sans"/>
            </a:endParaRPr>
          </a:p>
          <a:p>
            <a:pPr marL="457200" marR="0" lvl="1" indent="0" algn="l" rtl="0">
              <a:lnSpc>
                <a:spcPct val="100000"/>
              </a:lnSpc>
              <a:spcBef>
                <a:spcPts val="0"/>
              </a:spcBef>
              <a:spcAft>
                <a:spcPts val="0"/>
              </a:spcAft>
              <a:buNone/>
            </a:pPr>
            <a:r>
              <a:rPr lang="en" sz="1800" b="1" i="0" u="none" strike="noStrike" cap="none">
                <a:solidFill>
                  <a:schemeClr val="dk1"/>
                </a:solidFill>
                <a:latin typeface="Work Sans"/>
                <a:ea typeface="Work Sans"/>
                <a:cs typeface="Work Sans"/>
                <a:sym typeface="Work Sans"/>
              </a:rPr>
              <a:t>Lösungsansätze</a:t>
            </a:r>
            <a:r>
              <a:rPr lang="en" sz="1800" i="0" u="none" strike="noStrike" cap="none">
                <a:solidFill>
                  <a:schemeClr val="dk1"/>
                </a:solidFill>
                <a:latin typeface="Work Sans"/>
                <a:ea typeface="Work Sans"/>
                <a:cs typeface="Work Sans"/>
                <a:sym typeface="Work Sans"/>
              </a:rPr>
              <a:t>: Implementierung von Prozessen zur Datenbereinigung, Validierung und Standardisierung.</a:t>
            </a:r>
            <a:endParaRPr sz="1800">
              <a:latin typeface="Work Sans"/>
              <a:ea typeface="Work Sans"/>
              <a:cs typeface="Work Sans"/>
              <a:sym typeface="Work Sans"/>
            </a:endParaRPr>
          </a:p>
          <a:p>
            <a:pPr marL="457200" marR="0" lvl="1" indent="0" algn="l" rtl="0">
              <a:lnSpc>
                <a:spcPct val="100000"/>
              </a:lnSpc>
              <a:spcBef>
                <a:spcPts val="0"/>
              </a:spcBef>
              <a:spcAft>
                <a:spcPts val="0"/>
              </a:spcAft>
              <a:buNone/>
            </a:pPr>
            <a:endParaRPr sz="1800" i="0" u="none" strike="noStrike" cap="none">
              <a:solidFill>
                <a:schemeClr val="dk1"/>
              </a:solidFill>
              <a:latin typeface="Work Sans"/>
              <a:ea typeface="Work Sans"/>
              <a:cs typeface="Work Sans"/>
              <a:sym typeface="Work Sans"/>
            </a:endParaRPr>
          </a:p>
          <a:p>
            <a:pPr marL="457200" marR="0" lvl="1" indent="0" algn="l" rtl="0">
              <a:lnSpc>
                <a:spcPct val="100000"/>
              </a:lnSpc>
              <a:spcBef>
                <a:spcPts val="0"/>
              </a:spcBef>
              <a:spcAft>
                <a:spcPts val="0"/>
              </a:spcAft>
              <a:buNone/>
            </a:pPr>
            <a:r>
              <a:rPr lang="en" sz="1800" b="1" i="0" u="none" strike="noStrike" cap="none">
                <a:solidFill>
                  <a:schemeClr val="dk1"/>
                </a:solidFill>
                <a:latin typeface="Work Sans"/>
                <a:ea typeface="Work Sans"/>
                <a:cs typeface="Work Sans"/>
                <a:sym typeface="Work Sans"/>
              </a:rPr>
              <a:t>Problem: </a:t>
            </a:r>
            <a:r>
              <a:rPr lang="en" sz="1800" i="0" u="none" strike="noStrike" cap="none">
                <a:solidFill>
                  <a:schemeClr val="dk1"/>
                </a:solidFill>
                <a:latin typeface="Work Sans"/>
                <a:ea typeface="Work Sans"/>
                <a:cs typeface="Work Sans"/>
                <a:sym typeface="Work Sans"/>
              </a:rPr>
              <a:t>fehlende Zuordenbarkeit, unvollständige Metadaten</a:t>
            </a:r>
            <a:br>
              <a:rPr lang="en" sz="1800" i="0" u="none" strike="noStrike" cap="none">
                <a:solidFill>
                  <a:schemeClr val="dk1"/>
                </a:solidFill>
                <a:latin typeface="Work Sans"/>
                <a:ea typeface="Work Sans"/>
                <a:cs typeface="Work Sans"/>
                <a:sym typeface="Work Sans"/>
              </a:rPr>
            </a:br>
            <a:r>
              <a:rPr lang="en" sz="1800" b="1" i="0" u="none" strike="noStrike" cap="none">
                <a:solidFill>
                  <a:schemeClr val="dk1"/>
                </a:solidFill>
                <a:latin typeface="Work Sans"/>
                <a:ea typeface="Work Sans"/>
                <a:cs typeface="Work Sans"/>
                <a:sym typeface="Work Sans"/>
              </a:rPr>
              <a:t>Lösungsansätze: </a:t>
            </a:r>
            <a:r>
              <a:rPr lang="en" sz="1800" i="0" u="none" strike="noStrike" cap="none">
                <a:solidFill>
                  <a:schemeClr val="dk1"/>
                </a:solidFill>
                <a:latin typeface="Work Sans"/>
                <a:ea typeface="Work Sans"/>
                <a:cs typeface="Work Sans"/>
                <a:sym typeface="Work Sans"/>
              </a:rPr>
              <a:t>Einsatz von Metadaten-Management-Tools zur Verbesserung der Datenfindung, -klassifizierung und des Datenverständnisses</a:t>
            </a:r>
            <a:endParaRPr sz="1800">
              <a:latin typeface="Work Sans"/>
              <a:ea typeface="Work Sans"/>
              <a:cs typeface="Work Sans"/>
              <a:sym typeface="Work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4" name="Google Shape;2024;p147"/>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Metadaten</a:t>
            </a:r>
            <a:endParaRPr/>
          </a:p>
        </p:txBody>
      </p:sp>
      <p:pic>
        <p:nvPicPr>
          <p:cNvPr id="2025" name="Google Shape;2025;p147"/>
          <p:cNvPicPr preferRelativeResize="0"/>
          <p:nvPr/>
        </p:nvPicPr>
        <p:blipFill rotWithShape="1">
          <a:blip r:embed="rId3">
            <a:alphaModFix/>
          </a:blip>
          <a:srcRect/>
          <a:stretch/>
        </p:blipFill>
        <p:spPr>
          <a:xfrm>
            <a:off x="3443752" y="464019"/>
            <a:ext cx="5058174" cy="3994992"/>
          </a:xfrm>
          <a:prstGeom prst="rect">
            <a:avLst/>
          </a:prstGeom>
          <a:noFill/>
          <a:ln>
            <a:noFill/>
          </a:ln>
        </p:spPr>
      </p:pic>
      <p:sp>
        <p:nvSpPr>
          <p:cNvPr id="2026" name="Google Shape;2026;p147"/>
          <p:cNvSpPr txBox="1"/>
          <p:nvPr/>
        </p:nvSpPr>
        <p:spPr>
          <a:xfrm>
            <a:off x="3443752" y="4712375"/>
            <a:ext cx="6517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https://www.astera.com/de/Wissenszentrum/Data-Warehouse-Architektur</a:t>
            </a:r>
            <a:endParaRPr/>
          </a:p>
        </p:txBody>
      </p:sp>
      <p:sp>
        <p:nvSpPr>
          <p:cNvPr id="2027" name="Google Shape;2027;p147"/>
          <p:cNvSpPr txBox="1"/>
          <p:nvPr/>
        </p:nvSpPr>
        <p:spPr>
          <a:xfrm>
            <a:off x="1103312" y="1924493"/>
            <a:ext cx="10710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Deskriptiv</a:t>
            </a:r>
            <a:endParaRPr/>
          </a:p>
        </p:txBody>
      </p:sp>
      <p:sp>
        <p:nvSpPr>
          <p:cNvPr id="2028" name="Google Shape;2028;p147"/>
          <p:cNvSpPr txBox="1"/>
          <p:nvPr/>
        </p:nvSpPr>
        <p:spPr>
          <a:xfrm>
            <a:off x="642073" y="2602825"/>
            <a:ext cx="19935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Nutzungsbezogen</a:t>
            </a:r>
            <a:endParaRPr/>
          </a:p>
        </p:txBody>
      </p:sp>
      <p:sp>
        <p:nvSpPr>
          <p:cNvPr id="2029" name="Google Shape;2029;p147"/>
          <p:cNvSpPr txBox="1"/>
          <p:nvPr/>
        </p:nvSpPr>
        <p:spPr>
          <a:xfrm>
            <a:off x="983888" y="3281156"/>
            <a:ext cx="1310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Administrativ</a:t>
            </a:r>
            <a:endParaRPr/>
          </a:p>
        </p:txBody>
      </p:sp>
      <p:sp>
        <p:nvSpPr>
          <p:cNvPr id="2030" name="Google Shape;2030;p147"/>
          <p:cNvSpPr txBox="1"/>
          <p:nvPr/>
        </p:nvSpPr>
        <p:spPr>
          <a:xfrm>
            <a:off x="196703" y="4712375"/>
            <a:ext cx="4572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https://www.canto.com/de/blog/metadaten</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6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DWH Eigenschaften nach Inmon (2)</a:t>
            </a:r>
            <a:endParaRPr/>
          </a:p>
        </p:txBody>
      </p:sp>
      <p:sp>
        <p:nvSpPr>
          <p:cNvPr id="1025" name="Google Shape;1025;p62"/>
          <p:cNvSpPr txBox="1"/>
          <p:nvPr/>
        </p:nvSpPr>
        <p:spPr>
          <a:xfrm>
            <a:off x="491920" y="1369477"/>
            <a:ext cx="8466883" cy="687443"/>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Work Sans"/>
                <a:ea typeface="Work Sans"/>
                <a:cs typeface="Work Sans"/>
                <a:sym typeface="Work Sans"/>
              </a:rPr>
              <a:t>Integrierte Datenbasis (integrated):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Work Sans"/>
                <a:ea typeface="Work Sans"/>
                <a:cs typeface="Work Sans"/>
                <a:sym typeface="Work Sans"/>
              </a:rPr>
              <a:t>Daten aus mehreren verschiedenen Datenquellen werden integriert </a:t>
            </a:r>
            <a:endParaRPr sz="1400" b="0" i="0" u="none" strike="noStrike" cap="none">
              <a:solidFill>
                <a:srgbClr val="000000"/>
              </a:solidFill>
              <a:latin typeface="Arial"/>
              <a:ea typeface="Arial"/>
              <a:cs typeface="Arial"/>
              <a:sym typeface="Arial"/>
            </a:endParaRPr>
          </a:p>
        </p:txBody>
      </p:sp>
      <p:sp>
        <p:nvSpPr>
          <p:cNvPr id="1026" name="Google Shape;1026;p62"/>
          <p:cNvSpPr/>
          <p:nvPr/>
        </p:nvSpPr>
        <p:spPr>
          <a:xfrm>
            <a:off x="5852973" y="2224643"/>
            <a:ext cx="1279923" cy="1391696"/>
          </a:xfrm>
          <a:prstGeom prst="flowChartMagneticDisk">
            <a:avLst/>
          </a:prstGeom>
          <a:solidFill>
            <a:schemeClr val="accent3"/>
          </a:solidFill>
          <a:ln w="25400" cap="flat" cmpd="sng">
            <a:solidFill>
              <a:srgbClr val="5354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Data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Warehouse</a:t>
            </a:r>
            <a:endParaRPr sz="1400" b="0" i="0" u="none" strike="noStrike" cap="none">
              <a:solidFill>
                <a:srgbClr val="000000"/>
              </a:solidFill>
              <a:latin typeface="Arial"/>
              <a:ea typeface="Arial"/>
              <a:cs typeface="Arial"/>
              <a:sym typeface="Arial"/>
            </a:endParaRPr>
          </a:p>
        </p:txBody>
      </p:sp>
      <p:sp>
        <p:nvSpPr>
          <p:cNvPr id="1027" name="Google Shape;1027;p62"/>
          <p:cNvSpPr txBox="1"/>
          <p:nvPr/>
        </p:nvSpPr>
        <p:spPr>
          <a:xfrm>
            <a:off x="1624529" y="3286015"/>
            <a:ext cx="2195117" cy="1160289"/>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400"/>
              <a:buFont typeface="Work Sans"/>
              <a:buNone/>
            </a:pPr>
            <a:r>
              <a:rPr lang="en" sz="1400" b="0" i="0" u="none" strike="noStrike" cap="none">
                <a:solidFill>
                  <a:schemeClr val="dk1"/>
                </a:solidFill>
                <a:latin typeface="Work Sans"/>
                <a:ea typeface="Work Sans"/>
                <a:cs typeface="Work Sans"/>
                <a:sym typeface="Work Sans"/>
              </a:rPr>
              <a:t>DB1:  m, f , d</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400"/>
              <a:buFont typeface="Work Sans"/>
              <a:buNone/>
            </a:pPr>
            <a:r>
              <a:rPr lang="en" sz="1400" b="0" i="0" u="none" strike="noStrike" cap="none">
                <a:solidFill>
                  <a:schemeClr val="dk1"/>
                </a:solidFill>
                <a:latin typeface="Work Sans"/>
                <a:ea typeface="Work Sans"/>
                <a:cs typeface="Work Sans"/>
                <a:sym typeface="Work Sans"/>
              </a:rPr>
              <a:t>DB2: 0,1</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400"/>
              <a:buFont typeface="Work Sans"/>
              <a:buNone/>
            </a:pPr>
            <a:r>
              <a:rPr lang="en" sz="1400" b="0" i="0" u="none" strike="noStrike" cap="none">
                <a:solidFill>
                  <a:schemeClr val="dk1"/>
                </a:solidFill>
                <a:latin typeface="Work Sans"/>
                <a:ea typeface="Work Sans"/>
                <a:cs typeface="Work Sans"/>
                <a:sym typeface="Work Sans"/>
              </a:rPr>
              <a:t>DB3: male, female</a:t>
            </a:r>
            <a:endParaRPr sz="1400" b="0" i="0" u="none" strike="noStrike" cap="none">
              <a:solidFill>
                <a:schemeClr val="dk1"/>
              </a:solidFill>
              <a:latin typeface="Work Sans"/>
              <a:ea typeface="Work Sans"/>
              <a:cs typeface="Work Sans"/>
              <a:sym typeface="Work Sans"/>
            </a:endParaRPr>
          </a:p>
          <a:p>
            <a:pPr marL="0" marR="0" lvl="0" indent="0" algn="l" rtl="0">
              <a:lnSpc>
                <a:spcPct val="115000"/>
              </a:lnSpc>
              <a:spcBef>
                <a:spcPts val="0"/>
              </a:spcBef>
              <a:spcAft>
                <a:spcPts val="0"/>
              </a:spcAft>
              <a:buClr>
                <a:schemeClr val="dk1"/>
              </a:buClr>
              <a:buSzPts val="1400"/>
              <a:buFont typeface="Work Sans"/>
              <a:buNone/>
            </a:pPr>
            <a:r>
              <a:rPr lang="en" sz="1400" b="0" i="0" u="none" strike="noStrike" cap="none">
                <a:solidFill>
                  <a:schemeClr val="dk1"/>
                </a:solidFill>
                <a:latin typeface="Work Sans"/>
                <a:ea typeface="Work Sans"/>
                <a:cs typeface="Work Sans"/>
                <a:sym typeface="Work Sans"/>
              </a:rPr>
              <a:t>DB4: x,y</a:t>
            </a:r>
            <a:endParaRPr sz="1400" b="0" i="0" u="none" strike="noStrike" cap="none">
              <a:solidFill>
                <a:schemeClr val="dk1"/>
              </a:solidFill>
              <a:latin typeface="Work Sans"/>
              <a:ea typeface="Work Sans"/>
              <a:cs typeface="Work Sans"/>
              <a:sym typeface="Work Sans"/>
            </a:endParaRPr>
          </a:p>
        </p:txBody>
      </p:sp>
      <p:cxnSp>
        <p:nvCxnSpPr>
          <p:cNvPr id="1028" name="Google Shape;1028;p62"/>
          <p:cNvCxnSpPr/>
          <p:nvPr/>
        </p:nvCxnSpPr>
        <p:spPr>
          <a:xfrm>
            <a:off x="3819646" y="3796280"/>
            <a:ext cx="1896524" cy="21089"/>
          </a:xfrm>
          <a:prstGeom prst="straightConnector1">
            <a:avLst/>
          </a:prstGeom>
          <a:noFill/>
          <a:ln w="38100" cap="flat" cmpd="sng">
            <a:solidFill>
              <a:schemeClr val="dk1"/>
            </a:solidFill>
            <a:prstDash val="solid"/>
            <a:round/>
            <a:headEnd type="none" w="sm" len="sm"/>
            <a:tailEnd type="triangle" w="med" len="med"/>
          </a:ln>
        </p:spPr>
      </p:cxnSp>
      <p:sp>
        <p:nvSpPr>
          <p:cNvPr id="1029" name="Google Shape;1029;p62"/>
          <p:cNvSpPr txBox="1"/>
          <p:nvPr/>
        </p:nvSpPr>
        <p:spPr>
          <a:xfrm>
            <a:off x="5981848" y="3686639"/>
            <a:ext cx="139474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Work Sans"/>
                <a:ea typeface="Work Sans"/>
                <a:cs typeface="Work Sans"/>
                <a:sym typeface="Work Sans"/>
              </a:rPr>
              <a:t>DWH</a:t>
            </a:r>
            <a:r>
              <a:rPr lang="en" sz="1400" b="0" i="0" u="none" strike="noStrike" cap="none">
                <a:solidFill>
                  <a:srgbClr val="000000"/>
                </a:solidFill>
                <a:latin typeface="Work Sans"/>
                <a:ea typeface="Work Sans"/>
                <a:cs typeface="Work Sans"/>
                <a:sym typeface="Work Sans"/>
              </a:rPr>
              <a:t>:  m, f </a:t>
            </a:r>
            <a:endParaRPr sz="1400" b="0" i="0" u="none" strike="noStrike" cap="none">
              <a:solidFill>
                <a:srgbClr val="000000"/>
              </a:solidFill>
              <a:latin typeface="Arial"/>
              <a:ea typeface="Arial"/>
              <a:cs typeface="Arial"/>
              <a:sym typeface="Arial"/>
            </a:endParaRPr>
          </a:p>
        </p:txBody>
      </p:sp>
      <p:grpSp>
        <p:nvGrpSpPr>
          <p:cNvPr id="1030" name="Google Shape;1030;p62"/>
          <p:cNvGrpSpPr/>
          <p:nvPr/>
        </p:nvGrpSpPr>
        <p:grpSpPr>
          <a:xfrm>
            <a:off x="1156150" y="2287055"/>
            <a:ext cx="2591674" cy="1021710"/>
            <a:chOff x="1003750" y="2134655"/>
            <a:chExt cx="2591674" cy="1021710"/>
          </a:xfrm>
        </p:grpSpPr>
        <p:sp>
          <p:nvSpPr>
            <p:cNvPr id="1031" name="Google Shape;1031;p62"/>
            <p:cNvSpPr/>
            <p:nvPr/>
          </p:nvSpPr>
          <p:spPr>
            <a:xfrm>
              <a:off x="1003750" y="2146241"/>
              <a:ext cx="1056951" cy="687443"/>
            </a:xfrm>
            <a:prstGeom prst="flowChartMagneticDisk">
              <a:avLst/>
            </a:prstGeom>
            <a:solidFill>
              <a:schemeClr val="accent2"/>
            </a:solidFill>
            <a:ln w="25400" cap="flat" cmpd="sng">
              <a:solidFill>
                <a:srgbClr val="5354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Operationale</a:t>
              </a:r>
              <a:br>
                <a:rPr lang="en" sz="1200" b="0" i="0" u="none" strike="noStrike" cap="none">
                  <a:solidFill>
                    <a:schemeClr val="dk1"/>
                  </a:solidFill>
                  <a:latin typeface="Arial"/>
                  <a:ea typeface="Arial"/>
                  <a:cs typeface="Arial"/>
                  <a:sym typeface="Arial"/>
                </a:rPr>
              </a:br>
              <a:r>
                <a:rPr lang="en" sz="1200" b="0" i="0" u="none" strike="noStrike" cap="none">
                  <a:solidFill>
                    <a:schemeClr val="dk1"/>
                  </a:solidFill>
                  <a:latin typeface="Arial"/>
                  <a:ea typeface="Arial"/>
                  <a:cs typeface="Arial"/>
                  <a:sym typeface="Arial"/>
                </a:rPr>
                <a:t>DB</a:t>
              </a:r>
              <a:endParaRPr sz="1200" b="0" i="0" u="none" strike="noStrike" cap="none">
                <a:solidFill>
                  <a:schemeClr val="lt1"/>
                </a:solidFill>
                <a:latin typeface="Arial"/>
                <a:ea typeface="Arial"/>
                <a:cs typeface="Arial"/>
                <a:sym typeface="Arial"/>
              </a:endParaRPr>
            </a:p>
          </p:txBody>
        </p:sp>
        <p:sp>
          <p:nvSpPr>
            <p:cNvPr id="1032" name="Google Shape;1032;p62"/>
            <p:cNvSpPr/>
            <p:nvPr/>
          </p:nvSpPr>
          <p:spPr>
            <a:xfrm>
              <a:off x="2196378" y="2134655"/>
              <a:ext cx="1056951" cy="687443"/>
            </a:xfrm>
            <a:prstGeom prst="flowChartMagneticDisk">
              <a:avLst/>
            </a:prstGeom>
            <a:solidFill>
              <a:schemeClr val="accent2"/>
            </a:solidFill>
            <a:ln w="25400" cap="flat" cmpd="sng">
              <a:solidFill>
                <a:srgbClr val="5354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Operationale</a:t>
              </a:r>
              <a:br>
                <a:rPr lang="en" sz="1200" b="0" i="0" u="none" strike="noStrike" cap="none">
                  <a:solidFill>
                    <a:schemeClr val="dk1"/>
                  </a:solidFill>
                  <a:latin typeface="Arial"/>
                  <a:ea typeface="Arial"/>
                  <a:cs typeface="Arial"/>
                  <a:sym typeface="Arial"/>
                </a:rPr>
              </a:br>
              <a:r>
                <a:rPr lang="en" sz="1200" b="0" i="0" u="none" strike="noStrike" cap="none">
                  <a:solidFill>
                    <a:schemeClr val="dk1"/>
                  </a:solidFill>
                  <a:latin typeface="Arial"/>
                  <a:ea typeface="Arial"/>
                  <a:cs typeface="Arial"/>
                  <a:sym typeface="Arial"/>
                </a:rPr>
                <a:t>DB</a:t>
              </a:r>
              <a:endParaRPr sz="1200" b="0" i="0" u="none" strike="noStrike" cap="none">
                <a:solidFill>
                  <a:schemeClr val="lt1"/>
                </a:solidFill>
                <a:latin typeface="Arial"/>
                <a:ea typeface="Arial"/>
                <a:cs typeface="Arial"/>
                <a:sym typeface="Arial"/>
              </a:endParaRPr>
            </a:p>
          </p:txBody>
        </p:sp>
        <p:sp>
          <p:nvSpPr>
            <p:cNvPr id="1033" name="Google Shape;1033;p62"/>
            <p:cNvSpPr/>
            <p:nvPr/>
          </p:nvSpPr>
          <p:spPr>
            <a:xfrm>
              <a:off x="1385648" y="2468922"/>
              <a:ext cx="1056951" cy="687443"/>
            </a:xfrm>
            <a:prstGeom prst="flowChartMagneticDisk">
              <a:avLst/>
            </a:prstGeom>
            <a:solidFill>
              <a:schemeClr val="accent2"/>
            </a:solidFill>
            <a:ln w="25400" cap="flat" cmpd="sng">
              <a:solidFill>
                <a:srgbClr val="5354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Operationale</a:t>
              </a:r>
              <a:br>
                <a:rPr lang="en" sz="1200" b="0" i="0" u="none" strike="noStrike" cap="none">
                  <a:solidFill>
                    <a:schemeClr val="dk1"/>
                  </a:solidFill>
                  <a:latin typeface="Arial"/>
                  <a:ea typeface="Arial"/>
                  <a:cs typeface="Arial"/>
                  <a:sym typeface="Arial"/>
                </a:rPr>
              </a:br>
              <a:r>
                <a:rPr lang="en" sz="1200" b="0" i="0" u="none" strike="noStrike" cap="none">
                  <a:solidFill>
                    <a:schemeClr val="dk1"/>
                  </a:solidFill>
                  <a:latin typeface="Arial"/>
                  <a:ea typeface="Arial"/>
                  <a:cs typeface="Arial"/>
                  <a:sym typeface="Arial"/>
                </a:rPr>
                <a:t>DB</a:t>
              </a:r>
              <a:endParaRPr sz="1200" b="0" i="0" u="none" strike="noStrike" cap="none">
                <a:solidFill>
                  <a:schemeClr val="lt1"/>
                </a:solidFill>
                <a:latin typeface="Arial"/>
                <a:ea typeface="Arial"/>
                <a:cs typeface="Arial"/>
                <a:sym typeface="Arial"/>
              </a:endParaRPr>
            </a:p>
          </p:txBody>
        </p:sp>
        <p:sp>
          <p:nvSpPr>
            <p:cNvPr id="1034" name="Google Shape;1034;p62"/>
            <p:cNvSpPr/>
            <p:nvPr/>
          </p:nvSpPr>
          <p:spPr>
            <a:xfrm>
              <a:off x="2538473" y="2451395"/>
              <a:ext cx="1056951" cy="687443"/>
            </a:xfrm>
            <a:prstGeom prst="flowChartMagneticDisk">
              <a:avLst/>
            </a:prstGeom>
            <a:solidFill>
              <a:schemeClr val="accent2"/>
            </a:solidFill>
            <a:ln w="25400" cap="flat" cmpd="sng">
              <a:solidFill>
                <a:srgbClr val="5354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Operationale</a:t>
              </a:r>
              <a:br>
                <a:rPr lang="en" sz="1200" b="0" i="0" u="none" strike="noStrike" cap="none">
                  <a:solidFill>
                    <a:schemeClr val="dk1"/>
                  </a:solidFill>
                  <a:latin typeface="Arial"/>
                  <a:ea typeface="Arial"/>
                  <a:cs typeface="Arial"/>
                  <a:sym typeface="Arial"/>
                </a:rPr>
              </a:br>
              <a:r>
                <a:rPr lang="en" sz="1200" b="0" i="0" u="none" strike="noStrike" cap="none">
                  <a:solidFill>
                    <a:schemeClr val="dk1"/>
                  </a:solidFill>
                  <a:latin typeface="Arial"/>
                  <a:ea typeface="Arial"/>
                  <a:cs typeface="Arial"/>
                  <a:sym typeface="Arial"/>
                </a:rPr>
                <a:t>DB</a:t>
              </a:r>
              <a:endParaRPr sz="1200" b="0" i="0" u="none" strike="noStrike" cap="none">
                <a:solidFill>
                  <a:schemeClr val="lt1"/>
                </a:solidFill>
                <a:latin typeface="Arial"/>
                <a:ea typeface="Arial"/>
                <a:cs typeface="Arial"/>
                <a:sym typeface="Arial"/>
              </a:endParaRPr>
            </a:p>
          </p:txBody>
        </p:sp>
      </p:grpSp>
      <p:sp>
        <p:nvSpPr>
          <p:cNvPr id="1035" name="Google Shape;1035;p62"/>
          <p:cNvSpPr txBox="1"/>
          <p:nvPr/>
        </p:nvSpPr>
        <p:spPr>
          <a:xfrm>
            <a:off x="1914123" y="4466116"/>
            <a:ext cx="156978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rPr>
              <a:t>inconsistent</a:t>
            </a:r>
            <a:endParaRPr sz="1400" b="1" i="0" u="none" strike="noStrike" cap="none">
              <a:solidFill>
                <a:srgbClr val="000000"/>
              </a:solidFill>
            </a:endParaRPr>
          </a:p>
        </p:txBody>
      </p:sp>
      <p:sp>
        <p:nvSpPr>
          <p:cNvPr id="1036" name="Google Shape;1036;p62"/>
          <p:cNvSpPr txBox="1"/>
          <p:nvPr/>
        </p:nvSpPr>
        <p:spPr>
          <a:xfrm>
            <a:off x="5936819" y="4466116"/>
            <a:ext cx="1569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Work Sans"/>
                <a:ea typeface="Work Sans"/>
                <a:cs typeface="Work Sans"/>
                <a:sym typeface="Work Sans"/>
              </a:rPr>
              <a:t>consistent</a:t>
            </a:r>
            <a:endParaRPr sz="1400" b="1" i="0" u="none" strike="noStrike" cap="none">
              <a:solidFill>
                <a:srgbClr val="000000"/>
              </a:solidFill>
              <a:latin typeface="Work Sans"/>
              <a:ea typeface="Work Sans"/>
              <a:cs typeface="Work Sans"/>
              <a:sym typeface="Work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p14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Herausforderungen Data Lakes (2)</a:t>
            </a:r>
            <a:endParaRPr/>
          </a:p>
        </p:txBody>
      </p:sp>
      <p:sp>
        <p:nvSpPr>
          <p:cNvPr id="2036" name="Google Shape;2036;p148"/>
          <p:cNvSpPr txBox="1"/>
          <p:nvPr/>
        </p:nvSpPr>
        <p:spPr>
          <a:xfrm>
            <a:off x="868679" y="1262496"/>
            <a:ext cx="73821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1" i="0" u="none" strike="noStrike" cap="none">
                <a:solidFill>
                  <a:schemeClr val="dk1"/>
                </a:solidFill>
                <a:latin typeface="Work Sans"/>
                <a:ea typeface="Work Sans"/>
                <a:cs typeface="Work Sans"/>
                <a:sym typeface="Work Sans"/>
              </a:rPr>
              <a:t>Sicherheits- und Governance-Fragen</a:t>
            </a:r>
            <a:r>
              <a:rPr lang="en" sz="1800" b="0" i="0" u="none" strike="noStrike" cap="none">
                <a:solidFill>
                  <a:schemeClr val="dk1"/>
                </a:solidFill>
                <a:latin typeface="Work Sans"/>
                <a:ea typeface="Work Sans"/>
                <a:cs typeface="Work Sans"/>
                <a:sym typeface="Work Sans"/>
              </a:rPr>
              <a:t>:</a:t>
            </a:r>
            <a:endParaRPr sz="1800"/>
          </a:p>
          <a:p>
            <a:pPr marL="0" marR="0" lvl="0" indent="0" algn="l" rtl="0">
              <a:lnSpc>
                <a:spcPct val="100000"/>
              </a:lnSpc>
              <a:spcBef>
                <a:spcPts val="0"/>
              </a:spcBef>
              <a:spcAft>
                <a:spcPts val="0"/>
              </a:spcAft>
              <a:buNone/>
            </a:pPr>
            <a:endParaRPr sz="1800" b="0" i="0" u="none" strike="noStrike" cap="none">
              <a:solidFill>
                <a:schemeClr val="dk1"/>
              </a:solidFill>
              <a:latin typeface="Work Sans"/>
              <a:ea typeface="Work Sans"/>
              <a:cs typeface="Work Sans"/>
              <a:sym typeface="Work Sans"/>
            </a:endParaRPr>
          </a:p>
          <a:p>
            <a:pPr marL="457200" marR="0" lvl="1" indent="0" algn="l" rtl="0">
              <a:lnSpc>
                <a:spcPct val="100000"/>
              </a:lnSpc>
              <a:spcBef>
                <a:spcPts val="0"/>
              </a:spcBef>
              <a:spcAft>
                <a:spcPts val="0"/>
              </a:spcAft>
              <a:buNone/>
            </a:pPr>
            <a:r>
              <a:rPr lang="en" sz="1800" b="1" i="0" u="none" strike="noStrike" cap="none">
                <a:solidFill>
                  <a:schemeClr val="dk1"/>
                </a:solidFill>
                <a:latin typeface="Work Sans"/>
                <a:ea typeface="Work Sans"/>
                <a:cs typeface="Work Sans"/>
                <a:sym typeface="Work Sans"/>
              </a:rPr>
              <a:t>Problem</a:t>
            </a:r>
            <a:r>
              <a:rPr lang="en" sz="1800" b="0" i="0" u="none" strike="noStrike" cap="none">
                <a:solidFill>
                  <a:schemeClr val="dk1"/>
                </a:solidFill>
                <a:latin typeface="Work Sans"/>
                <a:ea typeface="Work Sans"/>
                <a:cs typeface="Work Sans"/>
                <a:sym typeface="Work Sans"/>
              </a:rPr>
              <a:t>: Sensible Daten erfordern angemessenen Schutz und Compliance mit Datenschutzbestimmungen.</a:t>
            </a:r>
            <a:endParaRPr sz="1800"/>
          </a:p>
          <a:p>
            <a:pPr marL="457200" marR="0" lvl="1" indent="0" algn="l" rtl="0">
              <a:lnSpc>
                <a:spcPct val="100000"/>
              </a:lnSpc>
              <a:spcBef>
                <a:spcPts val="0"/>
              </a:spcBef>
              <a:spcAft>
                <a:spcPts val="0"/>
              </a:spcAft>
              <a:buNone/>
            </a:pPr>
            <a:r>
              <a:rPr lang="en" sz="1800" b="1" i="0" u="none" strike="noStrike" cap="none">
                <a:solidFill>
                  <a:schemeClr val="dk1"/>
                </a:solidFill>
                <a:latin typeface="Work Sans"/>
                <a:ea typeface="Work Sans"/>
                <a:cs typeface="Work Sans"/>
                <a:sym typeface="Work Sans"/>
              </a:rPr>
              <a:t>Lösungsansätze</a:t>
            </a:r>
            <a:r>
              <a:rPr lang="en" sz="1800" b="0" i="0" u="none" strike="noStrike" cap="none">
                <a:solidFill>
                  <a:schemeClr val="dk1"/>
                </a:solidFill>
                <a:latin typeface="Work Sans"/>
                <a:ea typeface="Work Sans"/>
                <a:cs typeface="Work Sans"/>
                <a:sym typeface="Work Sans"/>
              </a:rPr>
              <a:t>: Etablierung von Sicherheitsrichtlinien, Zugriffskontrollen und regelmäßigen Audits, Anonymisierungen</a:t>
            </a:r>
            <a:endParaRPr sz="1800"/>
          </a:p>
          <a:p>
            <a:pPr marL="342900" marR="0" lvl="0" indent="-215900" algn="l" rtl="0">
              <a:lnSpc>
                <a:spcPct val="100000"/>
              </a:lnSpc>
              <a:spcBef>
                <a:spcPts val="0"/>
              </a:spcBef>
              <a:spcAft>
                <a:spcPts val="0"/>
              </a:spcAft>
              <a:buClr>
                <a:srgbClr val="000000"/>
              </a:buClr>
              <a:buSzPts val="2000"/>
              <a:buFont typeface="Arial"/>
              <a:buNone/>
            </a:pPr>
            <a:endParaRPr sz="1800" b="0" i="0" u="none" strike="noStrike" cap="none">
              <a:solidFill>
                <a:schemeClr val="dk1"/>
              </a:solidFill>
              <a:latin typeface="Work Sans"/>
              <a:ea typeface="Work Sans"/>
              <a:cs typeface="Work Sans"/>
              <a:sym typeface="Work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2041" name="Google Shape;2041;p149"/>
          <p:cNvSpPr txBox="1"/>
          <p:nvPr/>
        </p:nvSpPr>
        <p:spPr>
          <a:xfrm>
            <a:off x="2010600" y="4022539"/>
            <a:ext cx="4572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https://www.talend.com/de/resources/data-lake-architecture/</a:t>
            </a:r>
            <a:endParaRPr/>
          </a:p>
        </p:txBody>
      </p:sp>
      <p:sp>
        <p:nvSpPr>
          <p:cNvPr id="2042" name="Google Shape;2042;p149"/>
          <p:cNvSpPr txBox="1"/>
          <p:nvPr/>
        </p:nvSpPr>
        <p:spPr>
          <a:xfrm>
            <a:off x="531627" y="1160244"/>
            <a:ext cx="7836300" cy="2862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1" i="0" u="none" strike="noStrike" cap="none">
                <a:solidFill>
                  <a:schemeClr val="dk1"/>
                </a:solidFill>
                <a:latin typeface="Work Sans"/>
                <a:ea typeface="Work Sans"/>
                <a:cs typeface="Work Sans"/>
                <a:sym typeface="Work Sans"/>
              </a:rPr>
              <a:t>Biopharmazeutika: Astra Zeneca</a:t>
            </a:r>
            <a:endParaRPr sz="1800" b="1" i="0" u="none" strike="noStrike" cap="none">
              <a:solidFill>
                <a:schemeClr val="dk1"/>
              </a:solidFill>
              <a:latin typeface="Work Sans"/>
              <a:ea typeface="Work Sans"/>
              <a:cs typeface="Work Sans"/>
              <a:sym typeface="Work Sans"/>
            </a:endParaRPr>
          </a:p>
          <a:p>
            <a:pPr marL="0" marR="0" lvl="0" indent="-114300" algn="l" rtl="0">
              <a:lnSpc>
                <a:spcPct val="100000"/>
              </a:lnSpc>
              <a:spcBef>
                <a:spcPts val="0"/>
              </a:spcBef>
              <a:spcAft>
                <a:spcPts val="0"/>
              </a:spcAft>
              <a:buClr>
                <a:srgbClr val="000000"/>
              </a:buClr>
              <a:buSzPts val="1800"/>
              <a:buFont typeface="Arial"/>
              <a:buChar char="•"/>
            </a:pPr>
            <a:r>
              <a:rPr lang="en" sz="1800" b="1" i="0" u="none" strike="noStrike" cap="none">
                <a:solidFill>
                  <a:schemeClr val="dk1"/>
                </a:solidFill>
                <a:latin typeface="Work Sans"/>
                <a:ea typeface="Work Sans"/>
                <a:cs typeface="Work Sans"/>
                <a:sym typeface="Work Sans"/>
              </a:rPr>
              <a:t>Implementierung eines Data Lakes</a:t>
            </a:r>
            <a:r>
              <a:rPr lang="en" sz="1800" b="0" i="0" u="none" strike="noStrike" cap="none">
                <a:solidFill>
                  <a:schemeClr val="dk1"/>
                </a:solidFill>
                <a:latin typeface="Work Sans"/>
                <a:ea typeface="Work Sans"/>
                <a:cs typeface="Work Sans"/>
                <a:sym typeface="Work Sans"/>
              </a:rPr>
              <a:t>: Data Lake mit mehr als 20.000 Terabyte Daten unterstützt mehrere interne Stakeholder</a:t>
            </a:r>
            <a:endParaRPr/>
          </a:p>
          <a:p>
            <a:pPr marL="0" marR="0" lvl="0" indent="-114300" algn="l" rtl="0">
              <a:lnSpc>
                <a:spcPct val="100000"/>
              </a:lnSpc>
              <a:spcBef>
                <a:spcPts val="0"/>
              </a:spcBef>
              <a:spcAft>
                <a:spcPts val="0"/>
              </a:spcAft>
              <a:buClr>
                <a:srgbClr val="000000"/>
              </a:buClr>
              <a:buSzPts val="1800"/>
              <a:buFont typeface="Arial"/>
              <a:buChar char="•"/>
            </a:pPr>
            <a:r>
              <a:rPr lang="en" sz="1800" b="1" i="0" u="none" strike="noStrike" cap="none">
                <a:solidFill>
                  <a:schemeClr val="dk1"/>
                </a:solidFill>
                <a:latin typeface="Work Sans"/>
                <a:ea typeface="Work Sans"/>
                <a:cs typeface="Work Sans"/>
                <a:sym typeface="Work Sans"/>
              </a:rPr>
              <a:t>Schnellerer Datenzugriff</a:t>
            </a:r>
            <a:r>
              <a:rPr lang="en" sz="1800" b="0" i="0" u="none" strike="noStrike" cap="none">
                <a:solidFill>
                  <a:schemeClr val="dk1"/>
                </a:solidFill>
                <a:latin typeface="Work Sans"/>
                <a:ea typeface="Work Sans"/>
                <a:cs typeface="Work Sans"/>
                <a:sym typeface="Work Sans"/>
              </a:rPr>
              <a:t>: 90% aller Daten wurden für Analysen schnell verfügbar gemacht.</a:t>
            </a:r>
            <a:endParaRPr/>
          </a:p>
          <a:p>
            <a:pPr marL="0" marR="0" lvl="0" indent="-114300" algn="l" rtl="0">
              <a:lnSpc>
                <a:spcPct val="100000"/>
              </a:lnSpc>
              <a:spcBef>
                <a:spcPts val="0"/>
              </a:spcBef>
              <a:spcAft>
                <a:spcPts val="0"/>
              </a:spcAft>
              <a:buClr>
                <a:srgbClr val="000000"/>
              </a:buClr>
              <a:buSzPts val="1800"/>
              <a:buFont typeface="Arial"/>
              <a:buChar char="•"/>
            </a:pPr>
            <a:r>
              <a:rPr lang="en" sz="1800" b="1" i="0" u="none" strike="noStrike" cap="none">
                <a:solidFill>
                  <a:schemeClr val="dk1"/>
                </a:solidFill>
                <a:latin typeface="Work Sans"/>
                <a:ea typeface="Work Sans"/>
                <a:cs typeface="Work Sans"/>
                <a:sym typeface="Work Sans"/>
              </a:rPr>
              <a:t>Enorme Zeiteinsparung</a:t>
            </a:r>
            <a:r>
              <a:rPr lang="en" sz="1800" b="0" i="0" u="none" strike="noStrike" cap="none">
                <a:solidFill>
                  <a:schemeClr val="dk1"/>
                </a:solidFill>
                <a:latin typeface="Work Sans"/>
                <a:ea typeface="Work Sans"/>
                <a:cs typeface="Work Sans"/>
                <a:sym typeface="Work Sans"/>
              </a:rPr>
              <a:t>: Planungszyklen wurden auf lediglich drei Stunden reduziert, was eine Zeitersparnis von 99% darstellt.</a:t>
            </a:r>
            <a:endParaRPr/>
          </a:p>
          <a:p>
            <a:pPr marL="0" marR="0" lvl="0" indent="-114300" algn="l" rtl="0">
              <a:lnSpc>
                <a:spcPct val="100000"/>
              </a:lnSpc>
              <a:spcBef>
                <a:spcPts val="0"/>
              </a:spcBef>
              <a:spcAft>
                <a:spcPts val="0"/>
              </a:spcAft>
              <a:buClr>
                <a:srgbClr val="000000"/>
              </a:buClr>
              <a:buSzPts val="1800"/>
              <a:buFont typeface="Arial"/>
              <a:buChar char="•"/>
            </a:pPr>
            <a:r>
              <a:rPr lang="en" sz="1800" b="1" i="0" u="none" strike="noStrike" cap="none">
                <a:solidFill>
                  <a:schemeClr val="dk1"/>
                </a:solidFill>
                <a:latin typeface="Work Sans"/>
                <a:ea typeface="Work Sans"/>
                <a:cs typeface="Work Sans"/>
                <a:sym typeface="Work Sans"/>
              </a:rPr>
              <a:t>Kosteneinsparungen</a:t>
            </a:r>
            <a:r>
              <a:rPr lang="en" sz="1800" b="0" i="0" u="none" strike="noStrike" cap="none">
                <a:solidFill>
                  <a:schemeClr val="dk1"/>
                </a:solidFill>
                <a:latin typeface="Work Sans"/>
                <a:ea typeface="Work Sans"/>
                <a:cs typeface="Work Sans"/>
                <a:sym typeface="Work Sans"/>
              </a:rPr>
              <a:t>: Durch die Verkürzung der Dauer aller klinischen Studien um jeweils einen Monat sparte AstraZeneca jährlich 1 Milliarde US-Dollar.</a:t>
            </a:r>
            <a:endParaRPr/>
          </a:p>
        </p:txBody>
      </p:sp>
      <p:sp>
        <p:nvSpPr>
          <p:cNvPr id="2043" name="Google Shape;2043;p149"/>
          <p:cNvSpPr txBox="1">
            <a:spLocks noGrp="1"/>
          </p:cNvSpPr>
          <p:nvPr>
            <p:ph type="title"/>
          </p:nvPr>
        </p:nvSpPr>
        <p:spPr>
          <a:xfrm>
            <a:off x="719999" y="445025"/>
            <a:ext cx="7998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Erfolgsbeispiel für Data-Lakes</a:t>
            </a:r>
            <a:endParaRPr/>
          </a:p>
        </p:txBody>
      </p:sp>
      <p:sp>
        <p:nvSpPr>
          <p:cNvPr id="2044" name="Google Shape;2044;p149"/>
          <p:cNvSpPr txBox="1"/>
          <p:nvPr/>
        </p:nvSpPr>
        <p:spPr>
          <a:xfrm>
            <a:off x="673225" y="4299450"/>
            <a:ext cx="755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Other examples: https://www.upsolver.com/blog/examples-of-data-lake-architecture-on-amazon-s3</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p150"/>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Data Lakehouse</a:t>
            </a:r>
            <a:endParaRPr/>
          </a:p>
        </p:txBody>
      </p:sp>
      <p:pic>
        <p:nvPicPr>
          <p:cNvPr id="2050" name="Google Shape;2050;p150"/>
          <p:cNvPicPr preferRelativeResize="0"/>
          <p:nvPr/>
        </p:nvPicPr>
        <p:blipFill rotWithShape="1">
          <a:blip r:embed="rId3">
            <a:alphaModFix/>
          </a:blip>
          <a:srcRect/>
          <a:stretch/>
        </p:blipFill>
        <p:spPr>
          <a:xfrm>
            <a:off x="1611571" y="1216997"/>
            <a:ext cx="5161369" cy="3282205"/>
          </a:xfrm>
          <a:prstGeom prst="rect">
            <a:avLst/>
          </a:prstGeom>
          <a:noFill/>
          <a:ln>
            <a:noFill/>
          </a:ln>
        </p:spPr>
      </p:pic>
      <p:sp>
        <p:nvSpPr>
          <p:cNvPr id="2051" name="Google Shape;2051;p150"/>
          <p:cNvSpPr txBox="1"/>
          <p:nvPr/>
        </p:nvSpPr>
        <p:spPr>
          <a:xfrm>
            <a:off x="448235" y="4780995"/>
            <a:ext cx="89379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https://www.oreilly.com/library/view/the-modern-cloud/9781492087953/ch01.html#the_modern_cloud_data_platform_rise_of_the_lakeho</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sp>
        <p:nvSpPr>
          <p:cNvPr id="2056" name="Google Shape;2056;p151"/>
          <p:cNvSpPr/>
          <p:nvPr/>
        </p:nvSpPr>
        <p:spPr>
          <a:xfrm>
            <a:off x="5164150" y="2478800"/>
            <a:ext cx="3087000" cy="635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2057" name="Google Shape;2057;p15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Data Lakehouse (Auswahl)</a:t>
            </a:r>
            <a:endParaRPr/>
          </a:p>
        </p:txBody>
      </p:sp>
      <p:sp>
        <p:nvSpPr>
          <p:cNvPr id="2058" name="Google Shape;2058;p151"/>
          <p:cNvSpPr txBox="1"/>
          <p:nvPr/>
        </p:nvSpPr>
        <p:spPr>
          <a:xfrm>
            <a:off x="-2161601" y="220505"/>
            <a:ext cx="7382100" cy="400200"/>
          </a:xfrm>
          <a:prstGeom prst="rect">
            <a:avLst/>
          </a:prstGeom>
          <a:noFill/>
          <a:ln>
            <a:noFill/>
          </a:ln>
        </p:spPr>
        <p:txBody>
          <a:bodyPr spcFirstLastPara="1" wrap="square" lIns="91425" tIns="45700" rIns="91425" bIns="45700" anchor="t" anchorCtr="0">
            <a:spAutoFit/>
          </a:bodyPr>
          <a:lstStyle/>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Work Sans"/>
              <a:ea typeface="Work Sans"/>
              <a:cs typeface="Work Sans"/>
              <a:sym typeface="Work Sans"/>
            </a:endParaRPr>
          </a:p>
        </p:txBody>
      </p:sp>
      <p:pic>
        <p:nvPicPr>
          <p:cNvPr id="2059" name="Google Shape;2059;p151">
            <a:hlinkClick r:id="rId3"/>
          </p:cNvPr>
          <p:cNvPicPr preferRelativeResize="0"/>
          <p:nvPr/>
        </p:nvPicPr>
        <p:blipFill rotWithShape="1">
          <a:blip r:embed="rId4">
            <a:alphaModFix/>
          </a:blip>
          <a:srcRect/>
          <a:stretch/>
        </p:blipFill>
        <p:spPr>
          <a:xfrm>
            <a:off x="906720" y="1212259"/>
            <a:ext cx="1270000" cy="635000"/>
          </a:xfrm>
          <a:prstGeom prst="rect">
            <a:avLst/>
          </a:prstGeom>
          <a:noFill/>
          <a:ln>
            <a:noFill/>
          </a:ln>
        </p:spPr>
      </p:pic>
      <p:pic>
        <p:nvPicPr>
          <p:cNvPr id="2060" name="Google Shape;2060;p151"/>
          <p:cNvPicPr preferRelativeResize="0"/>
          <p:nvPr/>
        </p:nvPicPr>
        <p:blipFill rotWithShape="1">
          <a:blip r:embed="rId5">
            <a:alphaModFix/>
          </a:blip>
          <a:srcRect/>
          <a:stretch/>
        </p:blipFill>
        <p:spPr>
          <a:xfrm>
            <a:off x="906720" y="2041793"/>
            <a:ext cx="1905000" cy="952500"/>
          </a:xfrm>
          <a:prstGeom prst="rect">
            <a:avLst/>
          </a:prstGeom>
          <a:noFill/>
          <a:ln>
            <a:noFill/>
          </a:ln>
        </p:spPr>
      </p:pic>
      <p:pic>
        <p:nvPicPr>
          <p:cNvPr id="2061" name="Google Shape;2061;p151"/>
          <p:cNvPicPr preferRelativeResize="0"/>
          <p:nvPr/>
        </p:nvPicPr>
        <p:blipFill rotWithShape="1">
          <a:blip r:embed="rId6">
            <a:alphaModFix/>
          </a:blip>
          <a:srcRect/>
          <a:stretch/>
        </p:blipFill>
        <p:spPr>
          <a:xfrm>
            <a:off x="906720" y="3188827"/>
            <a:ext cx="1905000" cy="952500"/>
          </a:xfrm>
          <a:prstGeom prst="rect">
            <a:avLst/>
          </a:prstGeom>
          <a:noFill/>
          <a:ln>
            <a:noFill/>
          </a:ln>
        </p:spPr>
      </p:pic>
      <p:pic>
        <p:nvPicPr>
          <p:cNvPr id="2062" name="Google Shape;2062;p151"/>
          <p:cNvPicPr preferRelativeResize="0"/>
          <p:nvPr/>
        </p:nvPicPr>
        <p:blipFill rotWithShape="1">
          <a:blip r:embed="rId7">
            <a:alphaModFix/>
          </a:blip>
          <a:srcRect/>
          <a:stretch/>
        </p:blipFill>
        <p:spPr>
          <a:xfrm>
            <a:off x="2790665" y="1242245"/>
            <a:ext cx="1466116" cy="733058"/>
          </a:xfrm>
          <a:prstGeom prst="rect">
            <a:avLst/>
          </a:prstGeom>
          <a:noFill/>
          <a:ln>
            <a:noFill/>
          </a:ln>
        </p:spPr>
      </p:pic>
      <p:pic>
        <p:nvPicPr>
          <p:cNvPr id="2063" name="Google Shape;2063;p151"/>
          <p:cNvPicPr preferRelativeResize="0"/>
          <p:nvPr/>
        </p:nvPicPr>
        <p:blipFill rotWithShape="1">
          <a:blip r:embed="rId8">
            <a:alphaModFix/>
          </a:blip>
          <a:srcRect/>
          <a:stretch/>
        </p:blipFill>
        <p:spPr>
          <a:xfrm>
            <a:off x="6519009" y="445032"/>
            <a:ext cx="1905000" cy="952500"/>
          </a:xfrm>
          <a:prstGeom prst="rect">
            <a:avLst/>
          </a:prstGeom>
          <a:noFill/>
          <a:ln>
            <a:noFill/>
          </a:ln>
        </p:spPr>
      </p:pic>
      <p:pic>
        <p:nvPicPr>
          <p:cNvPr id="2064" name="Google Shape;2064;p151"/>
          <p:cNvPicPr preferRelativeResize="0"/>
          <p:nvPr/>
        </p:nvPicPr>
        <p:blipFill rotWithShape="1">
          <a:blip r:embed="rId9">
            <a:alphaModFix/>
          </a:blip>
          <a:srcRect/>
          <a:stretch/>
        </p:blipFill>
        <p:spPr>
          <a:xfrm>
            <a:off x="3302000" y="3275714"/>
            <a:ext cx="1905000" cy="952500"/>
          </a:xfrm>
          <a:prstGeom prst="rect">
            <a:avLst/>
          </a:prstGeom>
          <a:noFill/>
          <a:ln>
            <a:noFill/>
          </a:ln>
        </p:spPr>
      </p:pic>
      <p:sp>
        <p:nvSpPr>
          <p:cNvPr id="2065" name="Google Shape;2065;p151"/>
          <p:cNvSpPr txBox="1"/>
          <p:nvPr/>
        </p:nvSpPr>
        <p:spPr>
          <a:xfrm>
            <a:off x="720000" y="4596293"/>
            <a:ext cx="7704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https://solutionsreview.com/data-management/the-best-data-lakehouses-data-lake-solutions/</a:t>
            </a:r>
            <a:endParaRPr/>
          </a:p>
        </p:txBody>
      </p:sp>
      <p:pic>
        <p:nvPicPr>
          <p:cNvPr id="2066" name="Google Shape;2066;p151"/>
          <p:cNvPicPr preferRelativeResize="0"/>
          <p:nvPr/>
        </p:nvPicPr>
        <p:blipFill rotWithShape="1">
          <a:blip r:embed="rId10">
            <a:alphaModFix/>
          </a:blip>
          <a:srcRect/>
          <a:stretch/>
        </p:blipFill>
        <p:spPr>
          <a:xfrm>
            <a:off x="4531353" y="1449915"/>
            <a:ext cx="1905000" cy="952500"/>
          </a:xfrm>
          <a:prstGeom prst="rect">
            <a:avLst/>
          </a:prstGeom>
          <a:noFill/>
          <a:ln>
            <a:noFill/>
          </a:ln>
        </p:spPr>
      </p:pic>
      <p:pic>
        <p:nvPicPr>
          <p:cNvPr id="2067" name="Google Shape;2067;p151" descr="Snowflake"/>
          <p:cNvPicPr preferRelativeResize="0"/>
          <p:nvPr/>
        </p:nvPicPr>
        <p:blipFill rotWithShape="1">
          <a:blip r:embed="rId11">
            <a:alphaModFix/>
          </a:blip>
          <a:srcRect/>
          <a:stretch/>
        </p:blipFill>
        <p:spPr>
          <a:xfrm>
            <a:off x="5564178" y="3275736"/>
            <a:ext cx="1905000" cy="952500"/>
          </a:xfrm>
          <a:prstGeom prst="rect">
            <a:avLst/>
          </a:prstGeom>
          <a:noFill/>
          <a:ln>
            <a:noFill/>
          </a:ln>
        </p:spPr>
      </p:pic>
      <p:pic>
        <p:nvPicPr>
          <p:cNvPr id="2068" name="Google Shape;2068;p151"/>
          <p:cNvPicPr preferRelativeResize="0"/>
          <p:nvPr/>
        </p:nvPicPr>
        <p:blipFill rotWithShape="1">
          <a:blip r:embed="rId12">
            <a:alphaModFix/>
          </a:blip>
          <a:srcRect/>
          <a:stretch/>
        </p:blipFill>
        <p:spPr>
          <a:xfrm>
            <a:off x="6645228" y="1461924"/>
            <a:ext cx="1905000" cy="952500"/>
          </a:xfrm>
          <a:prstGeom prst="rect">
            <a:avLst/>
          </a:prstGeom>
          <a:noFill/>
          <a:ln>
            <a:noFill/>
          </a:ln>
        </p:spPr>
      </p:pic>
      <p:pic>
        <p:nvPicPr>
          <p:cNvPr id="2069" name="Google Shape;2069;p151"/>
          <p:cNvPicPr preferRelativeResize="0"/>
          <p:nvPr/>
        </p:nvPicPr>
        <p:blipFill rotWithShape="1">
          <a:blip r:embed="rId13">
            <a:alphaModFix/>
          </a:blip>
          <a:srcRect/>
          <a:stretch/>
        </p:blipFill>
        <p:spPr>
          <a:xfrm>
            <a:off x="3302000" y="2269773"/>
            <a:ext cx="1556452" cy="778226"/>
          </a:xfrm>
          <a:prstGeom prst="rect">
            <a:avLst/>
          </a:prstGeom>
          <a:noFill/>
          <a:ln>
            <a:noFill/>
          </a:ln>
        </p:spPr>
      </p:pic>
      <p:pic>
        <p:nvPicPr>
          <p:cNvPr id="2070" name="Google Shape;2070;p151"/>
          <p:cNvPicPr preferRelativeResize="0"/>
          <p:nvPr/>
        </p:nvPicPr>
        <p:blipFill>
          <a:blip r:embed="rId14">
            <a:alphaModFix/>
          </a:blip>
          <a:stretch>
            <a:fillRect/>
          </a:stretch>
        </p:blipFill>
        <p:spPr>
          <a:xfrm>
            <a:off x="5148925" y="2470275"/>
            <a:ext cx="3107100" cy="6350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sp>
        <p:nvSpPr>
          <p:cNvPr id="2075" name="Google Shape;2075;p152"/>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KI im Data Warehousing</a:t>
            </a:r>
            <a:endParaRPr/>
          </a:p>
        </p:txBody>
      </p:sp>
      <p:sp>
        <p:nvSpPr>
          <p:cNvPr id="2076" name="Google Shape;2076;p152"/>
          <p:cNvSpPr txBox="1"/>
          <p:nvPr/>
        </p:nvSpPr>
        <p:spPr>
          <a:xfrm>
            <a:off x="581400" y="4436865"/>
            <a:ext cx="7849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https://www.theregister.com/2023/11/16/databricks_sinks_lakehouse_in_bid/</a:t>
            </a:r>
            <a:endParaRPr/>
          </a:p>
        </p:txBody>
      </p:sp>
      <p:pic>
        <p:nvPicPr>
          <p:cNvPr id="2077" name="Google Shape;2077;p152"/>
          <p:cNvPicPr preferRelativeResize="0"/>
          <p:nvPr/>
        </p:nvPicPr>
        <p:blipFill rotWithShape="1">
          <a:blip r:embed="rId3">
            <a:alphaModFix/>
          </a:blip>
          <a:srcRect/>
          <a:stretch/>
        </p:blipFill>
        <p:spPr>
          <a:xfrm>
            <a:off x="1427629" y="1340454"/>
            <a:ext cx="5732930" cy="2154413"/>
          </a:xfrm>
          <a:prstGeom prst="rect">
            <a:avLst/>
          </a:prstGeom>
          <a:noFill/>
          <a:ln>
            <a:noFill/>
          </a:ln>
        </p:spPr>
      </p:pic>
      <p:sp>
        <p:nvSpPr>
          <p:cNvPr id="2078" name="Google Shape;2078;p152"/>
          <p:cNvSpPr txBox="1"/>
          <p:nvPr/>
        </p:nvSpPr>
        <p:spPr>
          <a:xfrm>
            <a:off x="581400" y="4211875"/>
            <a:ext cx="823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https://www.databricks.com/blog/introducing-lakehouseiq-ai-powered-engine-uniquely-understands-your-business</a:t>
            </a:r>
            <a:endParaRPr/>
          </a:p>
        </p:txBody>
      </p:sp>
      <p:pic>
        <p:nvPicPr>
          <p:cNvPr id="2079" name="Google Shape;2079;p152"/>
          <p:cNvPicPr preferRelativeResize="0"/>
          <p:nvPr/>
        </p:nvPicPr>
        <p:blipFill rotWithShape="1">
          <a:blip r:embed="rId4">
            <a:alphaModFix/>
          </a:blip>
          <a:srcRect/>
          <a:stretch/>
        </p:blipFill>
        <p:spPr>
          <a:xfrm>
            <a:off x="5766948" y="2868658"/>
            <a:ext cx="1252417" cy="626209"/>
          </a:xfrm>
          <a:prstGeom prst="rect">
            <a:avLst/>
          </a:prstGeom>
          <a:noFill/>
          <a:ln>
            <a:noFill/>
          </a:ln>
        </p:spPr>
      </p:pic>
    </p:spTree>
  </p:cSld>
  <p:clrMapOvr>
    <a:masterClrMapping/>
  </p:clrMapOvr>
</p:sld>
</file>

<file path=ppt/theme/theme1.xml><?xml version="1.0" encoding="utf-8"?>
<a:theme xmlns:a="http://schemas.openxmlformats.org/drawingml/2006/main" name="Survival Analysis - Master of Science in Biostatistics by Slidesgo">
  <a:themeElements>
    <a:clrScheme name="Simple Light">
      <a:dk1>
        <a:srgbClr val="3B3170"/>
      </a:dk1>
      <a:lt1>
        <a:srgbClr val="EDEFF8"/>
      </a:lt1>
      <a:dk2>
        <a:srgbClr val="FFFFFF"/>
      </a:dk2>
      <a:lt2>
        <a:srgbClr val="F5F6FF"/>
      </a:lt2>
      <a:accent1>
        <a:srgbClr val="C6C8DB"/>
      </a:accent1>
      <a:accent2>
        <a:srgbClr val="DBDAFF"/>
      </a:accent2>
      <a:accent3>
        <a:srgbClr val="BBB6FF"/>
      </a:accent3>
      <a:accent4>
        <a:srgbClr val="7F68EA"/>
      </a:accent4>
      <a:accent5>
        <a:srgbClr val="FFFFFF"/>
      </a:accent5>
      <a:accent6>
        <a:srgbClr val="FFFFFF"/>
      </a:accent6>
      <a:hlink>
        <a:srgbClr val="3B317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urvival Analysis - Master of Science in Biostatistics by Slidesgo">
  <a:themeElements>
    <a:clrScheme name="Simple Light">
      <a:dk1>
        <a:srgbClr val="3B3170"/>
      </a:dk1>
      <a:lt1>
        <a:srgbClr val="EDEFF8"/>
      </a:lt1>
      <a:dk2>
        <a:srgbClr val="FFFFFF"/>
      </a:dk2>
      <a:lt2>
        <a:srgbClr val="F5F6FF"/>
      </a:lt2>
      <a:accent1>
        <a:srgbClr val="C6C8DB"/>
      </a:accent1>
      <a:accent2>
        <a:srgbClr val="DBDAFF"/>
      </a:accent2>
      <a:accent3>
        <a:srgbClr val="BBB6FF"/>
      </a:accent3>
      <a:accent4>
        <a:srgbClr val="7F68EA"/>
      </a:accent4>
      <a:accent5>
        <a:srgbClr val="FFFFFF"/>
      </a:accent5>
      <a:accent6>
        <a:srgbClr val="FFFFFF"/>
      </a:accent6>
      <a:hlink>
        <a:srgbClr val="3B317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4668</Words>
  <Application>Microsoft Macintosh PowerPoint</Application>
  <PresentationFormat>Bildschirmpräsentation (16:9)</PresentationFormat>
  <Paragraphs>961</Paragraphs>
  <Slides>94</Slides>
  <Notes>94</Notes>
  <HiddenSlides>0</HiddenSlides>
  <MMClips>0</MMClips>
  <ScaleCrop>false</ScaleCrop>
  <HeadingPairs>
    <vt:vector size="6" baseType="variant">
      <vt:variant>
        <vt:lpstr>Verwendete Schriftarten</vt:lpstr>
      </vt:variant>
      <vt:variant>
        <vt:i4>11</vt:i4>
      </vt:variant>
      <vt:variant>
        <vt:lpstr>Design</vt:lpstr>
      </vt:variant>
      <vt:variant>
        <vt:i4>2</vt:i4>
      </vt:variant>
      <vt:variant>
        <vt:lpstr>Folientitel</vt:lpstr>
      </vt:variant>
      <vt:variant>
        <vt:i4>94</vt:i4>
      </vt:variant>
    </vt:vector>
  </HeadingPairs>
  <TitlesOfParts>
    <vt:vector size="107" baseType="lpstr">
      <vt:lpstr>Archivo</vt:lpstr>
      <vt:lpstr>Times New Roman</vt:lpstr>
      <vt:lpstr>DM Sans</vt:lpstr>
      <vt:lpstr>Anaheim</vt:lpstr>
      <vt:lpstr>Nunito Light</vt:lpstr>
      <vt:lpstr>Arial Narrow</vt:lpstr>
      <vt:lpstr>Work Sans</vt:lpstr>
      <vt:lpstr>Archivo SemiBold</vt:lpstr>
      <vt:lpstr>Arial</vt:lpstr>
      <vt:lpstr>Work Sans SemiBold</vt:lpstr>
      <vt:lpstr>Actor</vt:lpstr>
      <vt:lpstr>Survival Analysis - Master of Science in Biostatistics by Slidesgo</vt:lpstr>
      <vt:lpstr>Survival Analysis - Master of Science in Biostatistics by Slidesgo</vt:lpstr>
      <vt:lpstr>Data Warehouses</vt:lpstr>
      <vt:lpstr>Agenda</vt:lpstr>
      <vt:lpstr>Git-Repo für die Übung</vt:lpstr>
      <vt:lpstr>01</vt:lpstr>
      <vt:lpstr>Definition  Data Warehouse</vt:lpstr>
      <vt:lpstr>PowerPoint-Präsentation</vt:lpstr>
      <vt:lpstr>Warum separates Data Warehouse?</vt:lpstr>
      <vt:lpstr>DWH Eigenschaften nach Inmon (1)</vt:lpstr>
      <vt:lpstr>DWH Eigenschaften nach Inmon (2)</vt:lpstr>
      <vt:lpstr>DWH Eigenschaften nach Inmon (3)</vt:lpstr>
      <vt:lpstr>DWH Eigenschaften nach Inmon (4)</vt:lpstr>
      <vt:lpstr>PowerPoint-Präsentation</vt:lpstr>
      <vt:lpstr>Bsp. Warenhauskette</vt:lpstr>
      <vt:lpstr>Bsp Versicherungen</vt:lpstr>
      <vt:lpstr>Bsp Versicherungen</vt:lpstr>
      <vt:lpstr>Bsp Bioinformatik: Microarrays</vt:lpstr>
      <vt:lpstr>GeWare: Expression Data Warehouse </vt:lpstr>
      <vt:lpstr>PowerPoint-Präsentation</vt:lpstr>
      <vt:lpstr>PowerPoint-Präsentation</vt:lpstr>
      <vt:lpstr>Wichtigste Core Architekturen</vt:lpstr>
      <vt:lpstr>Dimensional</vt:lpstr>
      <vt:lpstr>Übung</vt:lpstr>
      <vt:lpstr>Lösung 1</vt:lpstr>
      <vt:lpstr>Lösung 2</vt:lpstr>
      <vt:lpstr>Übung-Erweiterung</vt:lpstr>
      <vt:lpstr>Lösung</vt:lpstr>
      <vt:lpstr>Relational</vt:lpstr>
      <vt:lpstr>Data Vault</vt:lpstr>
      <vt:lpstr>Architekturentscheidung</vt:lpstr>
      <vt:lpstr>Quiz</vt:lpstr>
      <vt:lpstr>02</vt:lpstr>
      <vt:lpstr>Was ist…</vt:lpstr>
      <vt:lpstr>Arten von Data DWH-Anwendungen </vt:lpstr>
      <vt:lpstr>DWH in moderne Datenpipeline  </vt:lpstr>
      <vt:lpstr>Lebenszyklus der DWH Entwicklung </vt:lpstr>
      <vt:lpstr>Persona-Matrix</vt:lpstr>
      <vt:lpstr>Requirement Specification</vt:lpstr>
      <vt:lpstr>                  Datenmodellierung</vt:lpstr>
      <vt:lpstr>             Datenmodellierung</vt:lpstr>
      <vt:lpstr>                  Datenmodellierung</vt:lpstr>
      <vt:lpstr>Slowly changing dimensions (SCD)</vt:lpstr>
      <vt:lpstr>Slowly changing dimensions </vt:lpstr>
      <vt:lpstr>Umsetzung des multidimensionalen Modells</vt:lpstr>
      <vt:lpstr>Übung :relationale Repräsentation mehrdimensionaler Daten (ROLAP)</vt:lpstr>
      <vt:lpstr>Use Case: DEMO Company </vt:lpstr>
      <vt:lpstr>Use Case: DEMO Company </vt:lpstr>
      <vt:lpstr>Anforderungen</vt:lpstr>
      <vt:lpstr>DEMO Company: Datenmodell OLTP </vt:lpstr>
      <vt:lpstr>PowerPoint-Präsentation</vt:lpstr>
      <vt:lpstr>Entscheidung finden</vt:lpstr>
      <vt:lpstr>Data Warehouse  </vt:lpstr>
      <vt:lpstr>DWH Model: DEMO Company </vt:lpstr>
      <vt:lpstr>DWH Abfrage</vt:lpstr>
      <vt:lpstr>Load Dimension</vt:lpstr>
      <vt:lpstr>Extraction, Transformation, Loading  (ETL)</vt:lpstr>
      <vt:lpstr>Extraction, Transformation, Loading  </vt:lpstr>
      <vt:lpstr>Datenqualität</vt:lpstr>
      <vt:lpstr>Arten der Heterogenität  </vt:lpstr>
      <vt:lpstr>Data Cleaning</vt:lpstr>
      <vt:lpstr>Datenintegration und -bereinigung</vt:lpstr>
      <vt:lpstr>Namenskonflikte</vt:lpstr>
      <vt:lpstr>Strukturelle Konflikte</vt:lpstr>
      <vt:lpstr>Strukturelle Konflikte</vt:lpstr>
      <vt:lpstr>Datenkonflikte</vt:lpstr>
      <vt:lpstr>Beispiel </vt:lpstr>
      <vt:lpstr>Übung   Welche Arten von Datenqualitätsfehlern treten in der Relation Kunde und Adresse auf?</vt:lpstr>
      <vt:lpstr>Übung (Lösung)  Welche Arten von Datenqualitäts Fehlern treten in der Relation Kunde und Adresse auf?</vt:lpstr>
      <vt:lpstr>Prozess der Transformation</vt:lpstr>
      <vt:lpstr>Extraction Technique </vt:lpstr>
      <vt:lpstr>Replikation</vt:lpstr>
      <vt:lpstr>Change  Data Capture (CDC)  </vt:lpstr>
      <vt:lpstr>Change Data Capture (CDC)  </vt:lpstr>
      <vt:lpstr>Wahl der Strategie</vt:lpstr>
      <vt:lpstr>ETL Tools</vt:lpstr>
      <vt:lpstr>SQL Server Integration Services SSIS (Demo)</vt:lpstr>
      <vt:lpstr> Performance-Techniken</vt:lpstr>
      <vt:lpstr>ETL-Prozesse beschleunigen </vt:lpstr>
      <vt:lpstr>DWH-Testen</vt:lpstr>
      <vt:lpstr>Entscheidung finden für Use Case </vt:lpstr>
      <vt:lpstr>Quiz</vt:lpstr>
      <vt:lpstr>PowerPoint-Präsentation</vt:lpstr>
      <vt:lpstr>PowerPoint-Präsentation</vt:lpstr>
      <vt:lpstr>Big Data Vision</vt:lpstr>
      <vt:lpstr>Grundprinzipien Data Lakes</vt:lpstr>
      <vt:lpstr>Big Data Reality</vt:lpstr>
      <vt:lpstr>PowerPoint-Präsentation</vt:lpstr>
      <vt:lpstr>PowerPoint-Präsentation</vt:lpstr>
      <vt:lpstr>Herausforderungen Data Lakes (1)</vt:lpstr>
      <vt:lpstr>Metadaten</vt:lpstr>
      <vt:lpstr>Herausforderungen Data Lakes (2)</vt:lpstr>
      <vt:lpstr>Erfolgsbeispiel für Data-Lakes</vt:lpstr>
      <vt:lpstr>Data Lakehouse</vt:lpstr>
      <vt:lpstr>Data Lakehouse (Auswahl)</vt:lpstr>
      <vt:lpstr>KI im Data Warehousing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Warehouses</dc:title>
  <cp:lastModifiedBy>Christine Zoglmeier</cp:lastModifiedBy>
  <cp:revision>9</cp:revision>
  <dcterms:modified xsi:type="dcterms:W3CDTF">2023-12-05T07:03:06Z</dcterms:modified>
</cp:coreProperties>
</file>